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6"/>
  </p:notesMasterIdLst>
  <p:sldIdLst>
    <p:sldId id="498" r:id="rId2"/>
    <p:sldId id="437" r:id="rId3"/>
    <p:sldId id="499" r:id="rId4"/>
    <p:sldId id="352" r:id="rId5"/>
    <p:sldId id="500" r:id="rId6"/>
    <p:sldId id="501" r:id="rId7"/>
    <p:sldId id="502" r:id="rId8"/>
    <p:sldId id="290" r:id="rId9"/>
    <p:sldId id="503" r:id="rId10"/>
    <p:sldId id="504" r:id="rId11"/>
    <p:sldId id="505" r:id="rId12"/>
    <p:sldId id="506" r:id="rId13"/>
    <p:sldId id="507" r:id="rId14"/>
    <p:sldId id="508" r:id="rId15"/>
    <p:sldId id="509" r:id="rId16"/>
    <p:sldId id="510" r:id="rId17"/>
    <p:sldId id="512" r:id="rId18"/>
    <p:sldId id="543" r:id="rId19"/>
    <p:sldId id="542" r:id="rId20"/>
    <p:sldId id="516" r:id="rId21"/>
    <p:sldId id="438" r:id="rId22"/>
    <p:sldId id="518" r:id="rId23"/>
    <p:sldId id="519" r:id="rId24"/>
    <p:sldId id="520" r:id="rId25"/>
    <p:sldId id="524" r:id="rId26"/>
    <p:sldId id="525" r:id="rId27"/>
    <p:sldId id="526" r:id="rId28"/>
    <p:sldId id="527" r:id="rId29"/>
    <p:sldId id="528" r:id="rId30"/>
    <p:sldId id="529" r:id="rId31"/>
    <p:sldId id="530" r:id="rId32"/>
    <p:sldId id="532" r:id="rId33"/>
    <p:sldId id="531" r:id="rId34"/>
    <p:sldId id="544" r:id="rId35"/>
    <p:sldId id="545" r:id="rId36"/>
    <p:sldId id="535" r:id="rId37"/>
    <p:sldId id="522" r:id="rId38"/>
    <p:sldId id="536" r:id="rId39"/>
    <p:sldId id="537" r:id="rId40"/>
    <p:sldId id="538" r:id="rId41"/>
    <p:sldId id="539" r:id="rId42"/>
    <p:sldId id="540" r:id="rId43"/>
    <p:sldId id="405" r:id="rId44"/>
    <p:sldId id="408" r:id="rId45"/>
    <p:sldId id="482" r:id="rId46"/>
    <p:sldId id="484" r:id="rId47"/>
    <p:sldId id="485" r:id="rId48"/>
    <p:sldId id="487" r:id="rId49"/>
    <p:sldId id="488" r:id="rId50"/>
    <p:sldId id="490" r:id="rId51"/>
    <p:sldId id="491" r:id="rId52"/>
    <p:sldId id="492" r:id="rId53"/>
    <p:sldId id="493" r:id="rId54"/>
    <p:sldId id="300" r:id="rId55"/>
  </p:sldIdLst>
  <p:sldSz cx="12192000" cy="6858000"/>
  <p:notesSz cx="6858000" cy="9144000"/>
  <p:embeddedFontLst>
    <p:embeddedFont>
      <p:font typeface="Calibri" panose="020F0502020204030204" pitchFamily="34" charset="0"/>
      <p:regular r:id="rId57"/>
      <p:bold r:id="rId58"/>
      <p:italic r:id="rId59"/>
      <p:boldItalic r:id="rId60"/>
    </p:embeddedFont>
    <p:embeddedFont>
      <p:font typeface="Calibri Light" panose="020F0302020204030204" pitchFamily="34" charset="0"/>
      <p:regular r:id="rId61"/>
      <p:italic r:id="rId62"/>
    </p:embeddedFont>
    <p:embeddedFont>
      <p:font typeface="Cordia New" panose="020B0304020202020204" pitchFamily="34" charset="-34"/>
      <p:regular r:id="rId63"/>
      <p:bold r:id="rId64"/>
      <p:italic r:id="rId65"/>
      <p:boldItalic r:id="rId66"/>
    </p:embeddedFont>
    <p:embeddedFont>
      <p:font typeface="Sarabun" panose="00000500000000000000" pitchFamily="2" charset="-34"/>
      <p:regular r:id="rId67"/>
      <p:bold r:id="rId68"/>
      <p:italic r:id="rId69"/>
      <p:boldItalic r:id="rId70"/>
    </p:embeddedFont>
    <p:embeddedFont>
      <p:font typeface="TH Sarabun New" panose="020B0500040200020003" pitchFamily="34" charset="-34"/>
      <p:regular r:id="rId71"/>
      <p:bold r:id="rId72"/>
      <p:italic r:id="rId73"/>
      <p:boldItalic r:id="rId7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44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389" userDrawn="1">
          <p15:clr>
            <a:srgbClr val="A4A3A4"/>
          </p15:clr>
        </p15:guide>
        <p15:guide id="4" orient="horz" pos="936" userDrawn="1">
          <p15:clr>
            <a:srgbClr val="A4A3A4"/>
          </p15:clr>
        </p15:guide>
        <p15:guide id="5" orient="horz" pos="456" userDrawn="1">
          <p15:clr>
            <a:srgbClr val="A4A3A4"/>
          </p15:clr>
        </p15:guide>
        <p15:guide id="6" orient="horz" pos="2424" userDrawn="1">
          <p15:clr>
            <a:srgbClr val="A4A3A4"/>
          </p15:clr>
        </p15:guide>
        <p15:guide id="7" orient="horz" pos="2880" userDrawn="1">
          <p15:clr>
            <a:srgbClr val="A4A3A4"/>
          </p15:clr>
        </p15:guide>
        <p15:guide id="9" orient="horz" pos="3840" userDrawn="1">
          <p15:clr>
            <a:srgbClr val="A4A3A4"/>
          </p15:clr>
        </p15:guide>
        <p15:guide id="10" pos="4320" userDrawn="1">
          <p15:clr>
            <a:srgbClr val="A4A3A4"/>
          </p15:clr>
        </p15:guide>
        <p15:guide id="11" pos="4824" userDrawn="1">
          <p15:clr>
            <a:srgbClr val="A4A3A4"/>
          </p15:clr>
        </p15:guide>
        <p15:guide id="12" pos="5280" userDrawn="1">
          <p15:clr>
            <a:srgbClr val="A4A3A4"/>
          </p15:clr>
        </p15:guide>
        <p15:guide id="13" pos="5784" userDrawn="1">
          <p15:clr>
            <a:srgbClr val="A4A3A4"/>
          </p15:clr>
        </p15:guide>
        <p15:guide id="14" pos="6244" userDrawn="1">
          <p15:clr>
            <a:srgbClr val="A4A3A4"/>
          </p15:clr>
        </p15:guide>
        <p15:guide id="15" pos="6720" userDrawn="1">
          <p15:clr>
            <a:srgbClr val="A4A3A4"/>
          </p15:clr>
        </p15:guide>
        <p15:guide id="16" pos="7200" userDrawn="1">
          <p15:clr>
            <a:srgbClr val="A4A3A4"/>
          </p15:clr>
        </p15:guide>
        <p15:guide id="17" pos="3336" userDrawn="1">
          <p15:clr>
            <a:srgbClr val="A4A3A4"/>
          </p15:clr>
        </p15:guide>
        <p15:guide id="18" pos="2880" userDrawn="1">
          <p15:clr>
            <a:srgbClr val="A4A3A4"/>
          </p15:clr>
        </p15:guide>
        <p15:guide id="19" pos="2424" userDrawn="1">
          <p15:clr>
            <a:srgbClr val="A4A3A4"/>
          </p15:clr>
        </p15:guide>
        <p15:guide id="20" pos="1944" userDrawn="1">
          <p15:clr>
            <a:srgbClr val="A4A3A4"/>
          </p15:clr>
        </p15:guide>
        <p15:guide id="21" pos="1440" userDrawn="1">
          <p15:clr>
            <a:srgbClr val="A4A3A4"/>
          </p15:clr>
        </p15:guide>
        <p15:guide id="22" pos="960" userDrawn="1">
          <p15:clr>
            <a:srgbClr val="A4A3A4"/>
          </p15:clr>
        </p15:guide>
        <p15:guide id="23" pos="370" userDrawn="1">
          <p15:clr>
            <a:srgbClr val="A4A3A4"/>
          </p15:clr>
        </p15:guide>
        <p15:guide id="25" pos="7560" userDrawn="1">
          <p15:clr>
            <a:srgbClr val="A4A3A4"/>
          </p15:clr>
        </p15:guide>
        <p15:guide id="26" orient="horz" pos="720" userDrawn="1">
          <p15:clr>
            <a:srgbClr val="A4A3A4"/>
          </p15:clr>
        </p15:guide>
        <p15:guide id="27" orient="horz" pos="34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A02C2C"/>
    <a:srgbClr val="D87170"/>
    <a:srgbClr val="FFE1E0"/>
    <a:srgbClr val="2D6866"/>
    <a:srgbClr val="F5EBFF"/>
    <a:srgbClr val="8B4AA6"/>
    <a:srgbClr val="EAD5FF"/>
    <a:srgbClr val="CCCCFF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02" autoAdjust="0"/>
    <p:restoredTop sz="92430" autoAdjust="0"/>
  </p:normalViewPr>
  <p:slideViewPr>
    <p:cSldViewPr snapToGrid="0" showGuides="1">
      <p:cViewPr>
        <p:scale>
          <a:sx n="66" d="100"/>
          <a:sy n="66" d="100"/>
        </p:scale>
        <p:origin x="2538" y="48"/>
      </p:cViewPr>
      <p:guideLst>
        <p:guide orient="horz" pos="1944"/>
        <p:guide pos="3840"/>
        <p:guide orient="horz" pos="1389"/>
        <p:guide orient="horz" pos="936"/>
        <p:guide orient="horz" pos="456"/>
        <p:guide orient="horz" pos="2424"/>
        <p:guide orient="horz" pos="2880"/>
        <p:guide orient="horz" pos="3840"/>
        <p:guide pos="4320"/>
        <p:guide pos="4824"/>
        <p:guide pos="5280"/>
        <p:guide pos="5784"/>
        <p:guide pos="6244"/>
        <p:guide pos="6720"/>
        <p:guide pos="7200"/>
        <p:guide pos="3336"/>
        <p:guide pos="2880"/>
        <p:guide pos="2424"/>
        <p:guide pos="1944"/>
        <p:guide pos="1440"/>
        <p:guide pos="960"/>
        <p:guide pos="370"/>
        <p:guide pos="7560"/>
        <p:guide orient="horz" pos="720"/>
        <p:guide orient="horz" pos="3408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7.fntdata"/><Relationship Id="rId68" Type="http://schemas.openxmlformats.org/officeDocument/2006/relationships/font" Target="fonts/font12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2.fntdata"/><Relationship Id="rId66" Type="http://schemas.openxmlformats.org/officeDocument/2006/relationships/font" Target="fonts/font10.fntdata"/><Relationship Id="rId74" Type="http://schemas.openxmlformats.org/officeDocument/2006/relationships/font" Target="fonts/font18.fntdata"/><Relationship Id="rId5" Type="http://schemas.openxmlformats.org/officeDocument/2006/relationships/slide" Target="slides/slide4.xml"/><Relationship Id="rId61" Type="http://schemas.openxmlformats.org/officeDocument/2006/relationships/font" Target="fonts/font5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64" Type="http://schemas.openxmlformats.org/officeDocument/2006/relationships/font" Target="fonts/font8.fntdata"/><Relationship Id="rId69" Type="http://schemas.openxmlformats.org/officeDocument/2006/relationships/font" Target="fonts/font13.fntdata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3.fntdata"/><Relationship Id="rId67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6.fntdata"/><Relationship Id="rId70" Type="http://schemas.openxmlformats.org/officeDocument/2006/relationships/font" Target="fonts/font14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73" Type="http://schemas.openxmlformats.org/officeDocument/2006/relationships/font" Target="fonts/font17.fntdata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font" Target="fonts/font15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615257-DB3D-465B-9EAF-51A8FEC1FBEA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168375-BF38-4703-8419-0A96DDE51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247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ตัวชี้วัด</a:t>
            </a:r>
            <a:endParaRPr lang="en-US" sz="1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13822" indent="-313822">
              <a:buFont typeface="Arial" charset="0"/>
              <a:buChar char="•"/>
            </a:pPr>
            <a:r>
              <a:rPr lang="th-TH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เปรียบเทียบรูปร่างและโครงสร้างของเซลล์พืชและสัตว์ รวมทั้งบรรยายหน้าที่ของผนังเซลล์ เยื่อหุ้มเซลล์ ไซโทพลาซึม นิวเคลียส </a:t>
            </a:r>
            <a:r>
              <a:rPr lang="th-TH" sz="12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แว</a:t>
            </a:r>
            <a:r>
              <a:rPr lang="th-TH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คิวโอล </a:t>
            </a:r>
            <a:r>
              <a:rPr lang="th-TH" sz="12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ไม</a:t>
            </a:r>
            <a:r>
              <a:rPr lang="th-TH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โทคอนเดรีย และคลอ</a:t>
            </a:r>
            <a:r>
              <a:rPr lang="th-TH" sz="12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โร</a:t>
            </a:r>
            <a:r>
              <a:rPr lang="th-TH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พลาสต์ (</a:t>
            </a:r>
            <a:r>
              <a:rPr lang="th-TH" sz="12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มฐ</a:t>
            </a:r>
            <a:r>
              <a:rPr lang="th-TH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ว 1.2 ม.1/1) </a:t>
            </a:r>
          </a:p>
          <a:p>
            <a:pPr marL="313822" indent="-313822">
              <a:buFont typeface="Arial" charset="0"/>
              <a:buChar char="•"/>
            </a:pPr>
            <a:r>
              <a:rPr lang="th-TH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ใช้กล้องจุลทรรศน์ใช้แสงศึกษาเซลล์และโครงสร้างต่าง ๆ ภายในเซลล์ (</a:t>
            </a:r>
            <a:r>
              <a:rPr lang="th-TH" sz="12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มฐ</a:t>
            </a:r>
            <a:r>
              <a:rPr lang="th-TH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ว 1.2 ม.1/2) </a:t>
            </a:r>
          </a:p>
          <a:p>
            <a:pPr marL="313822" indent="-313822">
              <a:buFont typeface="Arial" charset="0"/>
              <a:buChar char="•"/>
            </a:pPr>
            <a:r>
              <a:rPr lang="th-TH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อธิบายความสัมพันธ์ระหว่างรูปร่างกับการทำหน้าที่ของเซลล์ (</a:t>
            </a:r>
            <a:r>
              <a:rPr lang="th-TH" sz="12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มฐ</a:t>
            </a:r>
            <a:r>
              <a:rPr lang="th-TH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ว 1.2 ม.1/3) </a:t>
            </a:r>
          </a:p>
          <a:p>
            <a:pPr marL="313822" indent="-313822">
              <a:buFont typeface="Arial" charset="0"/>
              <a:buChar char="•"/>
            </a:pPr>
            <a:r>
              <a:rPr lang="th-TH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อธิบายการจัดระบบของสิ่งมีชีวิต โดยเริ่มจากเซลล์ เนื้อเยื่อ อวัยวะ ระบบอวัยวะจนเป็นสิ่งมีชีวิต (</a:t>
            </a:r>
            <a:r>
              <a:rPr lang="th-TH" sz="12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มฐ</a:t>
            </a:r>
            <a:r>
              <a:rPr lang="th-TH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ว 1.2 ม.1/4) </a:t>
            </a:r>
          </a:p>
          <a:p>
            <a:pPr marL="313822" indent="-313822">
              <a:buFont typeface="Arial" charset="0"/>
              <a:buChar char="•"/>
            </a:pPr>
            <a:r>
              <a:rPr lang="th-TH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อธิบายกระบวนการแพร่และออสโม</a:t>
            </a:r>
            <a:r>
              <a:rPr lang="th-TH" sz="12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ซิส</a:t>
            </a:r>
            <a:r>
              <a:rPr lang="th-TH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จากหลักฐานเชิงประจักษ์ และยกตัวอย่างการแพร่และออสโม</a:t>
            </a:r>
            <a:r>
              <a:rPr lang="th-TH" sz="12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ซิส</a:t>
            </a:r>
            <a:r>
              <a:rPr lang="th-TH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ในชีวิตประจำวัน (</a:t>
            </a:r>
            <a:r>
              <a:rPr lang="th-TH" sz="12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มฐ</a:t>
            </a:r>
            <a:r>
              <a:rPr lang="th-TH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ว 1.2 ม.1/5)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431A5-337E-4FD5-85C7-20FE2CDA4F9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7614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C3DCE-ABB4-4315-955F-B07EF0EAE0D3}" type="slidenum">
              <a:rPr lang="th-TH" smtClean="0"/>
              <a:t>13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735226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C3DCE-ABB4-4315-955F-B07EF0EAE0D3}" type="slidenum">
              <a:rPr lang="th-TH" smtClean="0"/>
              <a:t>14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47336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C3DCE-ABB4-4315-955F-B07EF0EAE0D3}" type="slidenum">
              <a:rPr lang="th-TH" smtClean="0"/>
              <a:t>15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878459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C3DCE-ABB4-4315-955F-B07EF0EAE0D3}" type="slidenum">
              <a:rPr lang="th-TH" smtClean="0"/>
              <a:t>16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058660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168375-BF38-4703-8419-0A96DDE5180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902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FF2E10-EA08-41C4-B997-B6035343B928}" type="slidenum">
              <a:rPr lang="th-TH" smtClean="0"/>
              <a:t>18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010748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FF2E10-EA08-41C4-B997-B6035343B928}" type="slidenum">
              <a:rPr lang="th-TH" smtClean="0"/>
              <a:t>19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244073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1532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16499-0914-4E12-BA94-22A8B8D1BFD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3810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srgbClr val="FF66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F4560A-8245-4B23-AEC1-B6B440B2100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208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1532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16499-0914-4E12-BA94-22A8B8D1BFD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524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D23AC-BB6B-4706-996A-148A9984417D}" type="slidenum">
              <a:rPr lang="th-TH" smtClean="0"/>
              <a:t>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704115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1532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16499-0914-4E12-BA94-22A8B8D1BFD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3038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168375-BF38-4703-8419-0A96DDE5180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5660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C3DCE-ABB4-4315-955F-B07EF0EAE0D3}" type="slidenum">
              <a:rPr lang="th-TH" smtClean="0"/>
              <a:t>25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394684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C3DCE-ABB4-4315-955F-B07EF0EAE0D3}" type="slidenum">
              <a:rPr lang="th-TH" smtClean="0"/>
              <a:t>26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075478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D23AC-BB6B-4706-996A-148A9984417D}" type="slidenum">
              <a:rPr lang="th-TH" smtClean="0"/>
              <a:t>27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52839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D23AC-BB6B-4706-996A-148A9984417D}" type="slidenum">
              <a:rPr lang="th-TH" smtClean="0"/>
              <a:t>28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400615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D23AC-BB6B-4706-996A-148A9984417D}" type="slidenum">
              <a:rPr lang="th-TH" smtClean="0"/>
              <a:t>29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582764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D23AC-BB6B-4706-996A-148A9984417D}" type="slidenum">
              <a:rPr lang="th-TH" smtClean="0"/>
              <a:t>30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613019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D23AC-BB6B-4706-996A-148A9984417D}" type="slidenum">
              <a:rPr lang="th-TH" smtClean="0"/>
              <a:t>31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896696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D23AC-BB6B-4706-996A-148A9984417D}" type="slidenum">
              <a:rPr lang="th-TH" smtClean="0"/>
              <a:t>32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33203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168375-BF38-4703-8419-0A96DDE5180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4693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dirty="0"/>
              <a:t>เปลี่ยนรูป</a:t>
            </a: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C3DCE-ABB4-4315-955F-B07EF0EAE0D3}" type="slidenum">
              <a:rPr lang="th-TH" smtClean="0"/>
              <a:t>33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475381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C3DCE-ABB4-4315-955F-B07EF0EAE0D3}" type="slidenum">
              <a:rPr lang="th-TH" smtClean="0"/>
              <a:t>34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558728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C3DCE-ABB4-4315-955F-B07EF0EAE0D3}" type="slidenum">
              <a:rPr lang="th-TH" smtClean="0"/>
              <a:t>35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803914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C3DCE-ABB4-4315-955F-B07EF0EAE0D3}" type="slidenum">
              <a:rPr lang="th-TH" smtClean="0"/>
              <a:t>36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8248807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F4560A-8245-4B23-AEC1-B6B440B2100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9112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DC3DCE-ABB4-4315-955F-B07EF0EAE0D3}" type="slidenum">
              <a:rPr lang="th-TH" smtClean="0"/>
              <a:t>44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5166945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DC3DCE-ABB4-4315-955F-B07EF0EAE0D3}" type="slidenum">
              <a:rPr lang="th-TH" smtClean="0"/>
              <a:t>45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268382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DC3DCE-ABB4-4315-955F-B07EF0EAE0D3}" type="slidenum">
              <a:rPr lang="th-TH" smtClean="0"/>
              <a:t>46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592886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DC3DCE-ABB4-4315-955F-B07EF0EAE0D3}" type="slidenum">
              <a:rPr lang="th-TH" smtClean="0"/>
              <a:t>47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2860144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DC3DCE-ABB4-4315-955F-B07EF0EAE0D3}" type="slidenum">
              <a:rPr lang="th-TH" smtClean="0"/>
              <a:t>48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78203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168375-BF38-4703-8419-0A96DDE5180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75482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DC3DCE-ABB4-4315-955F-B07EF0EAE0D3}" type="slidenum">
              <a:rPr lang="th-TH" smtClean="0"/>
              <a:t>49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312598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DC3DCE-ABB4-4315-955F-B07EF0EAE0D3}" type="slidenum">
              <a:rPr lang="th-TH" smtClean="0"/>
              <a:t>50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8978216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DC3DCE-ABB4-4315-955F-B07EF0EAE0D3}" type="slidenum">
              <a:rPr lang="th-TH" smtClean="0"/>
              <a:t>51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2338407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DC3DCE-ABB4-4315-955F-B07EF0EAE0D3}" type="slidenum">
              <a:rPr lang="th-TH" smtClean="0"/>
              <a:t>52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7772156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DC3DCE-ABB4-4315-955F-B07EF0EAE0D3}" type="slidenum">
              <a:rPr lang="th-TH" smtClean="0"/>
              <a:t>53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569883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dirty="0"/>
              <a:t>ขั้นตอนการแสดง</a:t>
            </a:r>
            <a:r>
              <a:rPr lang="en-US" baseline="0" dirty="0"/>
              <a:t> </a:t>
            </a:r>
            <a:r>
              <a:rPr lang="th-TH" baseline="0" dirty="0"/>
              <a:t>ใช้รูปแบบ </a:t>
            </a:r>
            <a:r>
              <a:rPr lang="en-US" baseline="0" dirty="0"/>
              <a:t>Zoom</a:t>
            </a:r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C3DCE-ABB4-4315-955F-B07EF0EAE0D3}" type="slidenum">
              <a:rPr lang="th-TH" smtClean="0"/>
              <a:t>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423179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C3DCE-ABB4-4315-955F-B07EF0EAE0D3}" type="slidenum">
              <a:rPr lang="th-TH" smtClean="0"/>
              <a:t>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59598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C3DCE-ABB4-4315-955F-B07EF0EAE0D3}" type="slidenum">
              <a:rPr lang="th-TH" smtClean="0"/>
              <a:t>10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68878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C3DCE-ABB4-4315-955F-B07EF0EAE0D3}" type="slidenum">
              <a:rPr lang="th-TH" smtClean="0"/>
              <a:t>11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519820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dirty="0"/>
              <a:t>ขั้นตอนการแสดง</a:t>
            </a:r>
            <a:r>
              <a:rPr lang="en-US" baseline="0" dirty="0"/>
              <a:t> </a:t>
            </a:r>
            <a:r>
              <a:rPr lang="th-TH" baseline="0" dirty="0"/>
              <a:t>ใช้รูปแบบ </a:t>
            </a:r>
            <a:r>
              <a:rPr lang="en-US" baseline="0" dirty="0"/>
              <a:t>Zoom</a:t>
            </a:r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C3DCE-ABB4-4315-955F-B07EF0EAE0D3}" type="slidenum">
              <a:rPr lang="th-TH" smtClean="0"/>
              <a:t>12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136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C8811-8FD3-4DB1-9443-CB32CAA4D7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14330C-3C13-456B-B54B-3E62C54AF4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FFDAF5-C58F-4612-8B21-CBC8DC397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8CA39-64C6-4AF3-9295-04E002817D6D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8E01F9-172E-4EBD-8C8A-EFA4A8B15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734EFA-6904-41BF-AFF7-B882756F2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DFAFD-6D26-4DBB-91FB-7BFF19D93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701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C1E10-DEEA-4174-B247-90D24D662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D2ED9B-8385-498F-AE34-A03D41E786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3C91C-2693-42E0-9C76-7F6083701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8CA39-64C6-4AF3-9295-04E002817D6D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F00AF9-614A-470A-9CF4-EFAEEA1E7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4D3BE-C993-4908-AE1E-302AC4A86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DFAFD-6D26-4DBB-91FB-7BFF19D93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587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40FD2B-45F8-49D9-AB02-FC3633CB23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FF44DA-B456-4665-90CC-E0D434BE9D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3AA6B9-353C-4A03-824F-71188C1A1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8CA39-64C6-4AF3-9295-04E002817D6D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F3B2EA-DC92-451A-A9F2-58950D7C4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BBB4C-D453-471F-BF1F-1D71E7C44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DFAFD-6D26-4DBB-91FB-7BFF19D93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715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65325-064F-4421-8D61-C49F6904F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E7CCE1-EA1E-4156-A39A-ECD8B861C3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205AA-2FED-4126-8240-DD42D10C9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8CA39-64C6-4AF3-9295-04E002817D6D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123756-7FDC-4FE9-8ECA-3EDD4A63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30BED-A26D-4BE9-8E0D-C191C167A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DFAFD-6D26-4DBB-91FB-7BFF19D93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945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C77F9-6515-4F30-965B-4D233521B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CA85E8-EF96-420A-A971-EE4E7B570D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0C249-2B6C-4A67-B79B-8081C33D7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8CA39-64C6-4AF3-9295-04E002817D6D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8431E0-A0EA-490C-A5A7-B5AE89769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7A0709-805C-4114-A10A-B8F9DB17C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DFAFD-6D26-4DBB-91FB-7BFF19D93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768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56614-B994-43B8-A793-45C63CC2E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B9C9A6-D199-45F1-B580-86A5C14927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6B9559-AC9B-4097-AF11-F6393ABB0C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92819B-E4DE-4584-8CD1-6734B2937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8CA39-64C6-4AF3-9295-04E002817D6D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EB80B3-A9B7-457A-82BD-E54272104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B3A226-6B16-48AC-9CF8-2973347C5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DFAFD-6D26-4DBB-91FB-7BFF19D93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398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C049F-10B8-4671-B87F-1319AF13F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2005BB-CDF8-4CAD-BC7C-BD48932BB2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E943BA-F290-4C0F-96E7-B06504755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2449C7-198D-4791-A7A9-6E41179F2A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DF8978-B9AF-4EA1-9EC1-22AAC2EC66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E1D59A-1966-45A5-A863-9AA7FF344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8CA39-64C6-4AF3-9295-04E002817D6D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E1A806-C129-4CB5-8436-C36E272B4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F03576-84B9-4C06-9AC5-BBC7121A3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DFAFD-6D26-4DBB-91FB-7BFF19D93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217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94C73-322D-4522-B30E-C68A74414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BD3517-A5F6-4084-96F2-5B8453CFB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8CA39-64C6-4AF3-9295-04E002817D6D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168418-CEC9-4F67-A179-1C5AE8EB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1ABBDE-C64F-49AE-AF27-2E3B5232B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DFAFD-6D26-4DBB-91FB-7BFF19D93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588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B29294-9D81-4359-BDA1-178358E26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8CA39-64C6-4AF3-9295-04E002817D6D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65D694-1F42-49B7-8DAF-A5BE8F78B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91D830-9FE7-4606-A878-84A9FD4AB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DFAFD-6D26-4DBB-91FB-7BFF19D93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472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1C332-A2A3-4268-AEAF-A0BB0C439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DC4EC4-4E0B-409D-A5E9-ACEF5EB4F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BADC-A50D-4D66-85FA-9708DECFEE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DF89B2-C99A-48A2-A91E-88958A83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8CA39-64C6-4AF3-9295-04E002817D6D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764C84-8F9D-4DD3-8A08-103C73228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2BC7D0-16B0-4B72-8CCC-4398C4EAC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DFAFD-6D26-4DBB-91FB-7BFF19D93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917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5877-AC75-4DAD-BC06-3979CF499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C47A8D-CF67-417F-AB5F-6A810AF770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B23E8D-7DF4-4573-9DFA-106AC6FA32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7D8AB9-A9DD-492D-8567-417BD2967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8CA39-64C6-4AF3-9295-04E002817D6D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A10FE8-43CC-4861-8869-00287E35D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A1F095-CDD6-4B54-B027-1B0D679D5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DFAFD-6D26-4DBB-91FB-7BFF19D93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218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4E210E-9D09-46F0-92D0-FACAEB463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F86C35-3B5C-420D-867F-79C07E20B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648511-8326-4765-880B-D331C20353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8CA39-64C6-4AF3-9295-04E002817D6D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D36E8F-58DB-4096-A61E-7D563CD3A6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B4603-D2F4-4BDA-A275-5CC41E326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DFAFD-6D26-4DBB-91FB-7BFF19D93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415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21.png"/><Relationship Id="rId7" Type="http://schemas.openxmlformats.org/officeDocument/2006/relationships/image" Target="../media/image78.png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36.svg"/><Relationship Id="rId5" Type="http://schemas.openxmlformats.org/officeDocument/2006/relationships/image" Target="../media/image76.png"/><Relationship Id="rId10" Type="http://schemas.openxmlformats.org/officeDocument/2006/relationships/image" Target="../media/image35.png"/><Relationship Id="rId4" Type="http://schemas.openxmlformats.org/officeDocument/2006/relationships/image" Target="../media/image2.png"/><Relationship Id="rId9" Type="http://schemas.openxmlformats.org/officeDocument/2006/relationships/slide" Target="slide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21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83.png"/><Relationship Id="rId5" Type="http://schemas.openxmlformats.org/officeDocument/2006/relationships/image" Target="../media/image81.png"/><Relationship Id="rId10" Type="http://schemas.openxmlformats.org/officeDocument/2006/relationships/image" Target="../media/image36.svg"/><Relationship Id="rId4" Type="http://schemas.openxmlformats.org/officeDocument/2006/relationships/image" Target="../media/image2.pn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image" Target="../media/image88.png"/><Relationship Id="rId18" Type="http://schemas.openxmlformats.org/officeDocument/2006/relationships/image" Target="../media/image800.png"/><Relationship Id="rId3" Type="http://schemas.openxmlformats.org/officeDocument/2006/relationships/image" Target="../media/image84.png"/><Relationship Id="rId21" Type="http://schemas.openxmlformats.org/officeDocument/2006/relationships/slide" Target="slide17.xml"/><Relationship Id="rId7" Type="http://schemas.openxmlformats.org/officeDocument/2006/relationships/image" Target="../media/image86.png"/><Relationship Id="rId12" Type="http://schemas.openxmlformats.org/officeDocument/2006/relationships/image" Target="../media/image780.png"/><Relationship Id="rId17" Type="http://schemas.openxmlformats.org/officeDocument/2006/relationships/slide" Target="slide16.xml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89.png"/><Relationship Id="rId20" Type="http://schemas.openxmlformats.org/officeDocument/2006/relationships/image" Target="../media/image2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1" Type="http://schemas.openxmlformats.org/officeDocument/2006/relationships/slide" Target="slide14.xml"/><Relationship Id="rId5" Type="http://schemas.openxmlformats.org/officeDocument/2006/relationships/image" Target="../media/image2.png"/><Relationship Id="rId15" Type="http://schemas.openxmlformats.org/officeDocument/2006/relationships/image" Target="../media/image790.png"/><Relationship Id="rId10" Type="http://schemas.openxmlformats.org/officeDocument/2006/relationships/image" Target="../media/image87.png"/><Relationship Id="rId19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770.png"/><Relationship Id="rId14" Type="http://schemas.openxmlformats.org/officeDocument/2006/relationships/slide" Target="slide15.xml"/><Relationship Id="rId22" Type="http://schemas.openxmlformats.org/officeDocument/2006/relationships/image" Target="../media/image7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image" Target="../media/image21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1" Type="http://schemas.openxmlformats.org/officeDocument/2006/relationships/image" Target="../media/image92.png"/><Relationship Id="rId5" Type="http://schemas.openxmlformats.org/officeDocument/2006/relationships/image" Target="../media/image90.png"/><Relationship Id="rId10" Type="http://schemas.openxmlformats.org/officeDocument/2006/relationships/image" Target="../media/image36.svg"/><Relationship Id="rId4" Type="http://schemas.openxmlformats.org/officeDocument/2006/relationships/image" Target="../media/image2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image" Target="../media/image21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1" Type="http://schemas.openxmlformats.org/officeDocument/2006/relationships/image" Target="../media/image95.png"/><Relationship Id="rId5" Type="http://schemas.openxmlformats.org/officeDocument/2006/relationships/image" Target="../media/image93.png"/><Relationship Id="rId10" Type="http://schemas.openxmlformats.org/officeDocument/2006/relationships/image" Target="../media/image36.svg"/><Relationship Id="rId4" Type="http://schemas.openxmlformats.org/officeDocument/2006/relationships/image" Target="../media/image2.png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image" Target="../media/image21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1" Type="http://schemas.openxmlformats.org/officeDocument/2006/relationships/image" Target="../media/image98.png"/><Relationship Id="rId5" Type="http://schemas.openxmlformats.org/officeDocument/2006/relationships/image" Target="../media/image96.png"/><Relationship Id="rId10" Type="http://schemas.openxmlformats.org/officeDocument/2006/relationships/image" Target="../media/image36.svg"/><Relationship Id="rId4" Type="http://schemas.openxmlformats.org/officeDocument/2006/relationships/image" Target="../media/image2.png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image" Target="../media/image21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1" Type="http://schemas.openxmlformats.org/officeDocument/2006/relationships/image" Target="../media/image101.png"/><Relationship Id="rId5" Type="http://schemas.openxmlformats.org/officeDocument/2006/relationships/image" Target="../media/image99.png"/><Relationship Id="rId10" Type="http://schemas.openxmlformats.org/officeDocument/2006/relationships/image" Target="../media/image36.svg"/><Relationship Id="rId4" Type="http://schemas.openxmlformats.org/officeDocument/2006/relationships/image" Target="../media/image2.png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10.png"/><Relationship Id="rId18" Type="http://schemas.openxmlformats.org/officeDocument/2006/relationships/image" Target="../media/image113.png"/><Relationship Id="rId3" Type="http://schemas.openxmlformats.org/officeDocument/2006/relationships/image" Target="../media/image21.png"/><Relationship Id="rId7" Type="http://schemas.openxmlformats.org/officeDocument/2006/relationships/image" Target="../media/image104.png"/><Relationship Id="rId12" Type="http://schemas.openxmlformats.org/officeDocument/2006/relationships/image" Target="../media/image109.png"/><Relationship Id="rId17" Type="http://schemas.openxmlformats.org/officeDocument/2006/relationships/image" Target="../media/image26.sv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25.png"/><Relationship Id="rId20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5" Type="http://schemas.openxmlformats.org/officeDocument/2006/relationships/image" Target="../media/image102.png"/><Relationship Id="rId15" Type="http://schemas.openxmlformats.org/officeDocument/2006/relationships/image" Target="../media/image112.png"/><Relationship Id="rId10" Type="http://schemas.openxmlformats.org/officeDocument/2006/relationships/image" Target="../media/image107.png"/><Relationship Id="rId19" Type="http://schemas.openxmlformats.org/officeDocument/2006/relationships/image" Target="../media/image114.png"/><Relationship Id="rId4" Type="http://schemas.openxmlformats.org/officeDocument/2006/relationships/image" Target="../media/image2.png"/><Relationship Id="rId9" Type="http://schemas.openxmlformats.org/officeDocument/2006/relationships/image" Target="../media/image106.png"/><Relationship Id="rId14" Type="http://schemas.openxmlformats.org/officeDocument/2006/relationships/image" Target="../media/image1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1.png"/><Relationship Id="rId4" Type="http://schemas.openxmlformats.org/officeDocument/2006/relationships/image" Target="../media/image117.png"/><Relationship Id="rId9" Type="http://schemas.openxmlformats.org/officeDocument/2006/relationships/image" Target="../media/image26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1.png"/><Relationship Id="rId4" Type="http://schemas.openxmlformats.org/officeDocument/2006/relationships/image" Target="../media/image117.png"/><Relationship Id="rId9" Type="http://schemas.openxmlformats.org/officeDocument/2006/relationships/image" Target="../media/image2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28.png"/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12" Type="http://schemas.openxmlformats.org/officeDocument/2006/relationships/image" Target="../media/image1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11" Type="http://schemas.openxmlformats.org/officeDocument/2006/relationships/image" Target="../media/image126.png"/><Relationship Id="rId5" Type="http://schemas.openxmlformats.org/officeDocument/2006/relationships/image" Target="../media/image120.png"/><Relationship Id="rId10" Type="http://schemas.openxmlformats.org/officeDocument/2006/relationships/image" Target="../media/image125.png"/><Relationship Id="rId4" Type="http://schemas.openxmlformats.org/officeDocument/2006/relationships/image" Target="../media/image119.png"/><Relationship Id="rId9" Type="http://schemas.openxmlformats.org/officeDocument/2006/relationships/image" Target="../media/image124.svg"/><Relationship Id="rId1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137.png"/><Relationship Id="rId18" Type="http://schemas.openxmlformats.org/officeDocument/2006/relationships/image" Target="../media/image25.png"/><Relationship Id="rId3" Type="http://schemas.openxmlformats.org/officeDocument/2006/relationships/image" Target="../media/image18.png"/><Relationship Id="rId21" Type="http://schemas.openxmlformats.org/officeDocument/2006/relationships/image" Target="../media/image142.png"/><Relationship Id="rId7" Type="http://schemas.openxmlformats.org/officeDocument/2006/relationships/image" Target="../media/image118.png"/><Relationship Id="rId12" Type="http://schemas.openxmlformats.org/officeDocument/2006/relationships/image" Target="../media/image136.png"/><Relationship Id="rId17" Type="http://schemas.openxmlformats.org/officeDocument/2006/relationships/image" Target="../media/image141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40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1.png"/><Relationship Id="rId11" Type="http://schemas.openxmlformats.org/officeDocument/2006/relationships/image" Target="../media/image135.png"/><Relationship Id="rId5" Type="http://schemas.openxmlformats.org/officeDocument/2006/relationships/image" Target="../media/image130.png"/><Relationship Id="rId15" Type="http://schemas.openxmlformats.org/officeDocument/2006/relationships/image" Target="../media/image139.png"/><Relationship Id="rId10" Type="http://schemas.openxmlformats.org/officeDocument/2006/relationships/image" Target="../media/image134.png"/><Relationship Id="rId19" Type="http://schemas.openxmlformats.org/officeDocument/2006/relationships/image" Target="../media/image26.svg"/><Relationship Id="rId4" Type="http://schemas.openxmlformats.org/officeDocument/2006/relationships/image" Target="../media/image129.png"/><Relationship Id="rId9" Type="http://schemas.openxmlformats.org/officeDocument/2006/relationships/image" Target="../media/image133.png"/><Relationship Id="rId14" Type="http://schemas.openxmlformats.org/officeDocument/2006/relationships/image" Target="../media/image138.png"/><Relationship Id="rId22" Type="http://schemas.openxmlformats.org/officeDocument/2006/relationships/image" Target="../media/image1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svg"/><Relationship Id="rId13" Type="http://schemas.openxmlformats.org/officeDocument/2006/relationships/image" Target="../media/image21.png"/><Relationship Id="rId3" Type="http://schemas.openxmlformats.org/officeDocument/2006/relationships/image" Target="../media/image118.png"/><Relationship Id="rId7" Type="http://schemas.openxmlformats.org/officeDocument/2006/relationships/image" Target="../media/image123.png"/><Relationship Id="rId12" Type="http://schemas.openxmlformats.org/officeDocument/2006/relationships/image" Target="../media/image1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png"/><Relationship Id="rId11" Type="http://schemas.openxmlformats.org/officeDocument/2006/relationships/image" Target="../media/image146.png"/><Relationship Id="rId5" Type="http://schemas.openxmlformats.org/officeDocument/2006/relationships/image" Target="../media/image120.png"/><Relationship Id="rId10" Type="http://schemas.openxmlformats.org/officeDocument/2006/relationships/image" Target="../media/image126.png"/><Relationship Id="rId4" Type="http://schemas.openxmlformats.org/officeDocument/2006/relationships/image" Target="../media/image119.png"/><Relationship Id="rId9" Type="http://schemas.openxmlformats.org/officeDocument/2006/relationships/image" Target="../media/image145.png"/><Relationship Id="rId14" Type="http://schemas.openxmlformats.org/officeDocument/2006/relationships/image" Target="../media/image12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13" Type="http://schemas.openxmlformats.org/officeDocument/2006/relationships/image" Target="../media/image21.png"/><Relationship Id="rId3" Type="http://schemas.openxmlformats.org/officeDocument/2006/relationships/image" Target="../media/image118.png"/><Relationship Id="rId7" Type="http://schemas.openxmlformats.org/officeDocument/2006/relationships/image" Target="../media/image147.png"/><Relationship Id="rId12" Type="http://schemas.openxmlformats.org/officeDocument/2006/relationships/image" Target="../media/image1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11" Type="http://schemas.openxmlformats.org/officeDocument/2006/relationships/image" Target="../media/image124.svg"/><Relationship Id="rId5" Type="http://schemas.openxmlformats.org/officeDocument/2006/relationships/image" Target="../media/image120.png"/><Relationship Id="rId10" Type="http://schemas.openxmlformats.org/officeDocument/2006/relationships/image" Target="../media/image123.png"/><Relationship Id="rId4" Type="http://schemas.openxmlformats.org/officeDocument/2006/relationships/image" Target="../media/image119.png"/><Relationship Id="rId9" Type="http://schemas.openxmlformats.org/officeDocument/2006/relationships/image" Target="../media/image148.png"/><Relationship Id="rId14" Type="http://schemas.openxmlformats.org/officeDocument/2006/relationships/image" Target="../media/image12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13" Type="http://schemas.openxmlformats.org/officeDocument/2006/relationships/image" Target="../media/image158.png"/><Relationship Id="rId3" Type="http://schemas.openxmlformats.org/officeDocument/2006/relationships/image" Target="../media/image21.png"/><Relationship Id="rId7" Type="http://schemas.openxmlformats.org/officeDocument/2006/relationships/image" Target="../media/image152.png"/><Relationship Id="rId12" Type="http://schemas.openxmlformats.org/officeDocument/2006/relationships/image" Target="../media/image157.png"/><Relationship Id="rId17" Type="http://schemas.openxmlformats.org/officeDocument/2006/relationships/image" Target="../media/image113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26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png"/><Relationship Id="rId11" Type="http://schemas.openxmlformats.org/officeDocument/2006/relationships/image" Target="../media/image156.png"/><Relationship Id="rId5" Type="http://schemas.openxmlformats.org/officeDocument/2006/relationships/image" Target="../media/image150.png"/><Relationship Id="rId15" Type="http://schemas.openxmlformats.org/officeDocument/2006/relationships/image" Target="../media/image25.png"/><Relationship Id="rId10" Type="http://schemas.openxmlformats.org/officeDocument/2006/relationships/image" Target="../media/image155.png"/><Relationship Id="rId4" Type="http://schemas.openxmlformats.org/officeDocument/2006/relationships/image" Target="../media/image2.png"/><Relationship Id="rId9" Type="http://schemas.openxmlformats.org/officeDocument/2006/relationships/image" Target="../media/image154.png"/><Relationship Id="rId14" Type="http://schemas.openxmlformats.org/officeDocument/2006/relationships/image" Target="../media/image15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image" Target="../media/image21.png"/><Relationship Id="rId7" Type="http://schemas.openxmlformats.org/officeDocument/2006/relationships/image" Target="../media/image16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10" Type="http://schemas.openxmlformats.org/officeDocument/2006/relationships/image" Target="../media/image165.png"/><Relationship Id="rId4" Type="http://schemas.openxmlformats.org/officeDocument/2006/relationships/image" Target="../media/image2.png"/><Relationship Id="rId9" Type="http://schemas.openxmlformats.org/officeDocument/2006/relationships/image" Target="../media/image16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13" Type="http://schemas.openxmlformats.org/officeDocument/2006/relationships/image" Target="../media/image26.svg"/><Relationship Id="rId3" Type="http://schemas.openxmlformats.org/officeDocument/2006/relationships/image" Target="../media/image22.png"/><Relationship Id="rId7" Type="http://schemas.openxmlformats.org/officeDocument/2006/relationships/image" Target="../media/image167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6.png"/><Relationship Id="rId11" Type="http://schemas.openxmlformats.org/officeDocument/2006/relationships/image" Target="../media/image171.png"/><Relationship Id="rId5" Type="http://schemas.openxmlformats.org/officeDocument/2006/relationships/image" Target="../media/image2.png"/><Relationship Id="rId10" Type="http://schemas.openxmlformats.org/officeDocument/2006/relationships/image" Target="../media/image170.png"/><Relationship Id="rId4" Type="http://schemas.openxmlformats.org/officeDocument/2006/relationships/image" Target="../media/image21.png"/><Relationship Id="rId9" Type="http://schemas.openxmlformats.org/officeDocument/2006/relationships/image" Target="../media/image16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3" Type="http://schemas.openxmlformats.org/officeDocument/2006/relationships/image" Target="../media/image21.png"/><Relationship Id="rId7" Type="http://schemas.openxmlformats.org/officeDocument/2006/relationships/image" Target="../media/image17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png"/><Relationship Id="rId5" Type="http://schemas.openxmlformats.org/officeDocument/2006/relationships/image" Target="../media/image172.png"/><Relationship Id="rId4" Type="http://schemas.openxmlformats.org/officeDocument/2006/relationships/image" Target="../media/image2.png"/><Relationship Id="rId9" Type="http://schemas.openxmlformats.org/officeDocument/2006/relationships/image" Target="../media/image17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3" Type="http://schemas.openxmlformats.org/officeDocument/2006/relationships/image" Target="../media/image21.png"/><Relationship Id="rId7" Type="http://schemas.openxmlformats.org/officeDocument/2006/relationships/image" Target="../media/image17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png"/><Relationship Id="rId5" Type="http://schemas.openxmlformats.org/officeDocument/2006/relationships/image" Target="../media/image177.png"/><Relationship Id="rId4" Type="http://schemas.openxmlformats.org/officeDocument/2006/relationships/image" Target="../media/image2.png"/><Relationship Id="rId9" Type="http://schemas.openxmlformats.org/officeDocument/2006/relationships/image" Target="../media/image18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openxmlformats.org/officeDocument/2006/relationships/image" Target="../media/image21.png"/><Relationship Id="rId7" Type="http://schemas.openxmlformats.org/officeDocument/2006/relationships/image" Target="../media/image18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png"/><Relationship Id="rId5" Type="http://schemas.openxmlformats.org/officeDocument/2006/relationships/image" Target="../media/image177.png"/><Relationship Id="rId10" Type="http://schemas.openxmlformats.org/officeDocument/2006/relationships/image" Target="../media/image184.png"/><Relationship Id="rId4" Type="http://schemas.openxmlformats.org/officeDocument/2006/relationships/image" Target="../media/image2.png"/><Relationship Id="rId9" Type="http://schemas.openxmlformats.org/officeDocument/2006/relationships/image" Target="../media/image18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3" Type="http://schemas.openxmlformats.org/officeDocument/2006/relationships/image" Target="../media/image21.png"/><Relationship Id="rId7" Type="http://schemas.openxmlformats.org/officeDocument/2006/relationships/image" Target="../media/image18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.png"/><Relationship Id="rId5" Type="http://schemas.openxmlformats.org/officeDocument/2006/relationships/image" Target="../media/image172.png"/><Relationship Id="rId10" Type="http://schemas.openxmlformats.org/officeDocument/2006/relationships/image" Target="../media/image188.png"/><Relationship Id="rId4" Type="http://schemas.openxmlformats.org/officeDocument/2006/relationships/image" Target="../media/image2.png"/><Relationship Id="rId9" Type="http://schemas.openxmlformats.org/officeDocument/2006/relationships/image" Target="../media/image18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../media/image21.png"/><Relationship Id="rId7" Type="http://schemas.openxmlformats.org/officeDocument/2006/relationships/image" Target="../media/image17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png"/><Relationship Id="rId5" Type="http://schemas.openxmlformats.org/officeDocument/2006/relationships/image" Target="../media/image189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193.png"/><Relationship Id="rId12" Type="http://schemas.openxmlformats.org/officeDocument/2006/relationships/image" Target="../media/image19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2.png"/><Relationship Id="rId11" Type="http://schemas.openxmlformats.org/officeDocument/2006/relationships/image" Target="../media/image195.png"/><Relationship Id="rId5" Type="http://schemas.openxmlformats.org/officeDocument/2006/relationships/image" Target="../media/image191.png"/><Relationship Id="rId10" Type="http://schemas.openxmlformats.org/officeDocument/2006/relationships/image" Target="../media/image194.png"/><Relationship Id="rId4" Type="http://schemas.openxmlformats.org/officeDocument/2006/relationships/image" Target="../media/image2.png"/><Relationship Id="rId9" Type="http://schemas.openxmlformats.org/officeDocument/2006/relationships/image" Target="../media/image26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openxmlformats.org/officeDocument/2006/relationships/image" Target="../media/image19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7.png"/><Relationship Id="rId11" Type="http://schemas.openxmlformats.org/officeDocument/2006/relationships/image" Target="../media/image200.png"/><Relationship Id="rId5" Type="http://schemas.openxmlformats.org/officeDocument/2006/relationships/image" Target="../media/image2.png"/><Relationship Id="rId10" Type="http://schemas.openxmlformats.org/officeDocument/2006/relationships/image" Target="../media/image199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png"/><Relationship Id="rId13" Type="http://schemas.openxmlformats.org/officeDocument/2006/relationships/image" Target="../media/image36.svg"/><Relationship Id="rId3" Type="http://schemas.openxmlformats.org/officeDocument/2006/relationships/image" Target="../media/image21.png"/><Relationship Id="rId7" Type="http://schemas.openxmlformats.org/officeDocument/2006/relationships/image" Target="../media/image203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2.png"/><Relationship Id="rId11" Type="http://schemas.openxmlformats.org/officeDocument/2006/relationships/slide" Target="slide4.xml"/><Relationship Id="rId5" Type="http://schemas.openxmlformats.org/officeDocument/2006/relationships/image" Target="../media/image201.png"/><Relationship Id="rId10" Type="http://schemas.openxmlformats.org/officeDocument/2006/relationships/image" Target="../media/image206.png"/><Relationship Id="rId4" Type="http://schemas.openxmlformats.org/officeDocument/2006/relationships/image" Target="../media/image2.png"/><Relationship Id="rId9" Type="http://schemas.openxmlformats.org/officeDocument/2006/relationships/image" Target="../media/image205.png"/><Relationship Id="rId14" Type="http://schemas.openxmlformats.org/officeDocument/2006/relationships/image" Target="../media/image20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3" Type="http://schemas.openxmlformats.org/officeDocument/2006/relationships/image" Target="../media/image21.png"/><Relationship Id="rId7" Type="http://schemas.openxmlformats.org/officeDocument/2006/relationships/image" Target="../media/image209.png"/><Relationship Id="rId12" Type="http://schemas.openxmlformats.org/officeDocument/2006/relationships/image" Target="../media/image21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8.png"/><Relationship Id="rId11" Type="http://schemas.openxmlformats.org/officeDocument/2006/relationships/image" Target="../media/image213.png"/><Relationship Id="rId5" Type="http://schemas.openxmlformats.org/officeDocument/2006/relationships/image" Target="../media/image201.png"/><Relationship Id="rId10" Type="http://schemas.openxmlformats.org/officeDocument/2006/relationships/image" Target="../media/image212.png"/><Relationship Id="rId4" Type="http://schemas.openxmlformats.org/officeDocument/2006/relationships/image" Target="../media/image2.png"/><Relationship Id="rId9" Type="http://schemas.openxmlformats.org/officeDocument/2006/relationships/image" Target="../media/image21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png"/><Relationship Id="rId3" Type="http://schemas.openxmlformats.org/officeDocument/2006/relationships/image" Target="../media/image21.png"/><Relationship Id="rId7" Type="http://schemas.openxmlformats.org/officeDocument/2006/relationships/image" Target="../media/image21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5.png"/><Relationship Id="rId5" Type="http://schemas.openxmlformats.org/officeDocument/2006/relationships/image" Target="../media/image201.png"/><Relationship Id="rId10" Type="http://schemas.openxmlformats.org/officeDocument/2006/relationships/image" Target="../media/image219.png"/><Relationship Id="rId4" Type="http://schemas.openxmlformats.org/officeDocument/2006/relationships/image" Target="../media/image2.png"/><Relationship Id="rId9" Type="http://schemas.openxmlformats.org/officeDocument/2006/relationships/image" Target="../media/image21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1.wdp"/><Relationship Id="rId7" Type="http://schemas.openxmlformats.org/officeDocument/2006/relationships/image" Target="../media/image2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Relationship Id="rId5" Type="http://schemas.openxmlformats.org/officeDocument/2006/relationships/image" Target="../media/image2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6.png"/><Relationship Id="rId13" Type="http://schemas.openxmlformats.org/officeDocument/2006/relationships/image" Target="../media/image231.png"/><Relationship Id="rId3" Type="http://schemas.openxmlformats.org/officeDocument/2006/relationships/image" Target="../media/image223.png"/><Relationship Id="rId7" Type="http://schemas.openxmlformats.org/officeDocument/2006/relationships/image" Target="../media/image225.png"/><Relationship Id="rId12" Type="http://schemas.openxmlformats.org/officeDocument/2006/relationships/image" Target="../media/image230.pn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229.png"/><Relationship Id="rId5" Type="http://schemas.openxmlformats.org/officeDocument/2006/relationships/image" Target="../media/image21.png"/><Relationship Id="rId15" Type="http://schemas.openxmlformats.org/officeDocument/2006/relationships/image" Target="../media/image233.png"/><Relationship Id="rId10" Type="http://schemas.openxmlformats.org/officeDocument/2006/relationships/image" Target="../media/image228.png"/><Relationship Id="rId4" Type="http://schemas.openxmlformats.org/officeDocument/2006/relationships/image" Target="../media/image224.png"/><Relationship Id="rId9" Type="http://schemas.openxmlformats.org/officeDocument/2006/relationships/image" Target="../media/image227.png"/><Relationship Id="rId14" Type="http://schemas.openxmlformats.org/officeDocument/2006/relationships/image" Target="../media/image23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5.png"/><Relationship Id="rId3" Type="http://schemas.openxmlformats.org/officeDocument/2006/relationships/image" Target="../media/image223.png"/><Relationship Id="rId7" Type="http://schemas.openxmlformats.org/officeDocument/2006/relationships/image" Target="../media/image234.pn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1.png"/><Relationship Id="rId10" Type="http://schemas.openxmlformats.org/officeDocument/2006/relationships/image" Target="../media/image237.png"/><Relationship Id="rId4" Type="http://schemas.openxmlformats.org/officeDocument/2006/relationships/image" Target="../media/image224.png"/><Relationship Id="rId9" Type="http://schemas.openxmlformats.org/officeDocument/2006/relationships/image" Target="../media/image23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image" Target="../media/image26.sv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slide" Target="slide34.xml"/><Relationship Id="rId9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9.png"/><Relationship Id="rId3" Type="http://schemas.openxmlformats.org/officeDocument/2006/relationships/image" Target="../media/image223.png"/><Relationship Id="rId7" Type="http://schemas.openxmlformats.org/officeDocument/2006/relationships/image" Target="../media/image238.pn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242.png"/><Relationship Id="rId5" Type="http://schemas.openxmlformats.org/officeDocument/2006/relationships/image" Target="../media/image21.png"/><Relationship Id="rId10" Type="http://schemas.openxmlformats.org/officeDocument/2006/relationships/image" Target="../media/image241.png"/><Relationship Id="rId4" Type="http://schemas.openxmlformats.org/officeDocument/2006/relationships/image" Target="../media/image224.png"/><Relationship Id="rId9" Type="http://schemas.openxmlformats.org/officeDocument/2006/relationships/image" Target="../media/image24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5.png"/><Relationship Id="rId3" Type="http://schemas.openxmlformats.org/officeDocument/2006/relationships/image" Target="../media/image224.png"/><Relationship Id="rId7" Type="http://schemas.openxmlformats.org/officeDocument/2006/relationships/image" Target="../media/image244.pn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248.png"/><Relationship Id="rId5" Type="http://schemas.openxmlformats.org/officeDocument/2006/relationships/image" Target="../media/image21.png"/><Relationship Id="rId10" Type="http://schemas.openxmlformats.org/officeDocument/2006/relationships/image" Target="../media/image247.png"/><Relationship Id="rId4" Type="http://schemas.openxmlformats.org/officeDocument/2006/relationships/image" Target="../media/image243.png"/><Relationship Id="rId9" Type="http://schemas.openxmlformats.org/officeDocument/2006/relationships/image" Target="../media/image24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3" Type="http://schemas.openxmlformats.org/officeDocument/2006/relationships/image" Target="../media/image224.png"/><Relationship Id="rId7" Type="http://schemas.openxmlformats.org/officeDocument/2006/relationships/image" Target="../media/image249.pn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1.png"/><Relationship Id="rId4" Type="http://schemas.openxmlformats.org/officeDocument/2006/relationships/image" Target="../media/image243.png"/><Relationship Id="rId9" Type="http://schemas.openxmlformats.org/officeDocument/2006/relationships/image" Target="../media/image25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53.png"/><Relationship Id="rId4" Type="http://schemas.openxmlformats.org/officeDocument/2006/relationships/image" Target="../media/image2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4.png"/><Relationship Id="rId3" Type="http://schemas.openxmlformats.org/officeDocument/2006/relationships/image" Target="../media/image2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71.png"/><Relationship Id="rId4" Type="http://schemas.openxmlformats.org/officeDocument/2006/relationships/slide" Target="slide45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4.png"/><Relationship Id="rId3" Type="http://schemas.openxmlformats.org/officeDocument/2006/relationships/image" Target="../media/image2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71.png"/><Relationship Id="rId4" Type="http://schemas.openxmlformats.org/officeDocument/2006/relationships/slide" Target="slide46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4.png"/><Relationship Id="rId3" Type="http://schemas.openxmlformats.org/officeDocument/2006/relationships/image" Target="../media/image2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71.png"/><Relationship Id="rId4" Type="http://schemas.openxmlformats.org/officeDocument/2006/relationships/slide" Target="slide4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4.png"/><Relationship Id="rId3" Type="http://schemas.openxmlformats.org/officeDocument/2006/relationships/image" Target="../media/image2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71.png"/><Relationship Id="rId4" Type="http://schemas.openxmlformats.org/officeDocument/2006/relationships/slide" Target="slide48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4.png"/><Relationship Id="rId3" Type="http://schemas.openxmlformats.org/officeDocument/2006/relationships/image" Target="../media/image2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71.png"/><Relationship Id="rId4" Type="http://schemas.openxmlformats.org/officeDocument/2006/relationships/slide" Target="slide49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55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slide" Target="slide50.xml"/><Relationship Id="rId4" Type="http://schemas.openxmlformats.org/officeDocument/2006/relationships/image" Target="../media/image21.png"/><Relationship Id="rId9" Type="http://schemas.openxmlformats.org/officeDocument/2006/relationships/image" Target="../media/image25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svg"/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slide" Target="slide4.xml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6.jpeg"/><Relationship Id="rId5" Type="http://schemas.openxmlformats.org/officeDocument/2006/relationships/image" Target="../media/image71.png"/><Relationship Id="rId4" Type="http://schemas.openxmlformats.org/officeDocument/2006/relationships/slide" Target="slide51.xml"/><Relationship Id="rId9" Type="http://schemas.openxmlformats.org/officeDocument/2006/relationships/image" Target="../media/image254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4.png"/><Relationship Id="rId3" Type="http://schemas.openxmlformats.org/officeDocument/2006/relationships/image" Target="../media/image2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71.png"/><Relationship Id="rId4" Type="http://schemas.openxmlformats.org/officeDocument/2006/relationships/slide" Target="slide5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4.png"/><Relationship Id="rId3" Type="http://schemas.openxmlformats.org/officeDocument/2006/relationships/image" Target="../media/image2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71.png"/><Relationship Id="rId4" Type="http://schemas.openxmlformats.org/officeDocument/2006/relationships/slide" Target="slide5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26.svg"/><Relationship Id="rId5" Type="http://schemas.openxmlformats.org/officeDocument/2006/relationships/image" Target="../media/image21.png"/><Relationship Id="rId15" Type="http://schemas.openxmlformats.org/officeDocument/2006/relationships/image" Target="../media/image44.png"/><Relationship Id="rId10" Type="http://schemas.openxmlformats.org/officeDocument/2006/relationships/image" Target="../media/image25.png"/><Relationship Id="rId4" Type="http://schemas.openxmlformats.org/officeDocument/2006/relationships/image" Target="../media/image38.png"/><Relationship Id="rId9" Type="http://schemas.openxmlformats.org/officeDocument/2006/relationships/image" Target="../media/image18.png"/><Relationship Id="rId1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33.png"/><Relationship Id="rId18" Type="http://schemas.openxmlformats.org/officeDocument/2006/relationships/image" Target="../media/image58.png"/><Relationship Id="rId26" Type="http://schemas.openxmlformats.org/officeDocument/2006/relationships/image" Target="../media/image25.png"/><Relationship Id="rId3" Type="http://schemas.openxmlformats.org/officeDocument/2006/relationships/image" Target="../media/image47.png"/><Relationship Id="rId21" Type="http://schemas.openxmlformats.org/officeDocument/2006/relationships/image" Target="../media/image61.png"/><Relationship Id="rId7" Type="http://schemas.openxmlformats.org/officeDocument/2006/relationships/image" Target="../media/image51.png"/><Relationship Id="rId12" Type="http://schemas.openxmlformats.org/officeDocument/2006/relationships/image" Target="../media/image34.png"/><Relationship Id="rId17" Type="http://schemas.openxmlformats.org/officeDocument/2006/relationships/image" Target="../media/image57.png"/><Relationship Id="rId25" Type="http://schemas.openxmlformats.org/officeDocument/2006/relationships/image" Target="../media/image6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6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2.png"/><Relationship Id="rId24" Type="http://schemas.openxmlformats.org/officeDocument/2006/relationships/image" Target="../media/image64.png"/><Relationship Id="rId5" Type="http://schemas.openxmlformats.org/officeDocument/2006/relationships/image" Target="../media/image49.png"/><Relationship Id="rId15" Type="http://schemas.openxmlformats.org/officeDocument/2006/relationships/image" Target="../media/image55.png"/><Relationship Id="rId23" Type="http://schemas.openxmlformats.org/officeDocument/2006/relationships/image" Target="../media/image63.png"/><Relationship Id="rId10" Type="http://schemas.openxmlformats.org/officeDocument/2006/relationships/image" Target="../media/image21.png"/><Relationship Id="rId19" Type="http://schemas.openxmlformats.org/officeDocument/2006/relationships/image" Target="../media/image5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4.png"/><Relationship Id="rId22" Type="http://schemas.openxmlformats.org/officeDocument/2006/relationships/image" Target="../media/image62.png"/><Relationship Id="rId27" Type="http://schemas.openxmlformats.org/officeDocument/2006/relationships/image" Target="../media/image2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70.png"/><Relationship Id="rId18" Type="http://schemas.openxmlformats.org/officeDocument/2006/relationships/image" Target="../media/image25.png"/><Relationship Id="rId3" Type="http://schemas.openxmlformats.org/officeDocument/2006/relationships/image" Target="../media/image66.png"/><Relationship Id="rId7" Type="http://schemas.openxmlformats.org/officeDocument/2006/relationships/image" Target="../media/image68.png"/><Relationship Id="rId12" Type="http://schemas.openxmlformats.org/officeDocument/2006/relationships/image" Target="../media/image76.png"/><Relationship Id="rId17" Type="http://schemas.openxmlformats.org/officeDocument/2006/relationships/image" Target="../media/image71.png"/><Relationship Id="rId2" Type="http://schemas.openxmlformats.org/officeDocument/2006/relationships/notesSlide" Target="../notesSlides/notesSlide5.xml"/><Relationship Id="rId16" Type="http://schemas.openxmlformats.org/officeDocument/2006/relationships/slide" Target="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slide" Target="slide10.xml"/><Relationship Id="rId5" Type="http://schemas.openxmlformats.org/officeDocument/2006/relationships/image" Target="../media/image2.png"/><Relationship Id="rId15" Type="http://schemas.openxmlformats.org/officeDocument/2006/relationships/image" Target="../media/image650.png"/><Relationship Id="rId10" Type="http://schemas.openxmlformats.org/officeDocument/2006/relationships/image" Target="../media/image69.png"/><Relationship Id="rId19" Type="http://schemas.openxmlformats.org/officeDocument/2006/relationships/image" Target="../media/image26.svg"/><Relationship Id="rId4" Type="http://schemas.openxmlformats.org/officeDocument/2006/relationships/image" Target="../media/image21.png"/><Relationship Id="rId9" Type="http://schemas.openxmlformats.org/officeDocument/2006/relationships/image" Target="../media/image68.png"/><Relationship Id="rId14" Type="http://schemas.openxmlformats.org/officeDocument/2006/relationships/slide" Target="slide1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21.png"/><Relationship Id="rId7" Type="http://schemas.openxmlformats.org/officeDocument/2006/relationships/image" Target="../media/image73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36.svg"/><Relationship Id="rId5" Type="http://schemas.openxmlformats.org/officeDocument/2006/relationships/image" Target="../media/image72.png"/><Relationship Id="rId10" Type="http://schemas.openxmlformats.org/officeDocument/2006/relationships/image" Target="../media/image35.png"/><Relationship Id="rId4" Type="http://schemas.openxmlformats.org/officeDocument/2006/relationships/image" Target="../media/image2.png"/><Relationship Id="rId9" Type="http://schemas.openxmlformats.org/officeDocument/2006/relationships/slide" Target="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F08E4CC-C115-418B-BD85-3C90F0D72D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8950" y="0"/>
            <a:ext cx="5353050" cy="68580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2682890-4ABA-41A7-BCCC-6E178875C200}"/>
              </a:ext>
            </a:extLst>
          </p:cNvPr>
          <p:cNvSpPr/>
          <p:nvPr/>
        </p:nvSpPr>
        <p:spPr>
          <a:xfrm>
            <a:off x="-1" y="0"/>
            <a:ext cx="805450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3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D368955-CA2D-413B-81BF-3CEE17B539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6045C9-970C-4786-B7AA-4ACFE64AD9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448" y="1084589"/>
            <a:ext cx="6693988" cy="18533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E9DE4DB-09A1-4DC1-9116-B5D5071A0E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137" y="2400541"/>
            <a:ext cx="3072650" cy="8839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481CA2D-97CA-41D8-959E-06C284A307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103" y="3133885"/>
            <a:ext cx="5505165" cy="499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2086CF8-E9E9-4FEB-AE24-A0792779F8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103" y="3519577"/>
            <a:ext cx="2371550" cy="49381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B5EB153-347D-4AA8-A87B-2DB00FA16C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312" y="4238707"/>
            <a:ext cx="3078747" cy="88399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1336710-80D0-428F-B151-3E27B28D33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3409" y="4802884"/>
            <a:ext cx="2926334" cy="89009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EA9A215-A5EE-42EE-ACD4-4DA5CA8527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6103" y="6358344"/>
            <a:ext cx="2243522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6386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21D6AD6-0206-4983-B5AA-AA266D48CF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400" y="6215863"/>
            <a:ext cx="493417" cy="48700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030CD54-DDCD-4AF7-8061-7D69877A93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5180" y="0"/>
            <a:ext cx="716820" cy="7552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AD3431-E128-4056-A3C3-84FD196A465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29" y="1540004"/>
            <a:ext cx="3600000" cy="360000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E956F056-0DD0-41A5-BD16-B56F635C3C5D}"/>
              </a:ext>
            </a:extLst>
          </p:cNvPr>
          <p:cNvSpPr/>
          <p:nvPr/>
        </p:nvSpPr>
        <p:spPr>
          <a:xfrm>
            <a:off x="3009015" y="2673718"/>
            <a:ext cx="396000" cy="396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03F4331-F3B4-462E-AD21-B9AE3A3132E3}"/>
              </a:ext>
            </a:extLst>
          </p:cNvPr>
          <p:cNvSpPr/>
          <p:nvPr/>
        </p:nvSpPr>
        <p:spPr>
          <a:xfrm>
            <a:off x="3324978" y="3735976"/>
            <a:ext cx="360000" cy="360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AA6B888-98B2-4ADD-A497-55AC000BC9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7891" y="240072"/>
            <a:ext cx="2896218" cy="684000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ABEAA6A-B899-498C-BB04-E9451628BF76}"/>
              </a:ext>
            </a:extLst>
          </p:cNvPr>
          <p:cNvSpPr/>
          <p:nvPr/>
        </p:nvSpPr>
        <p:spPr>
          <a:xfrm rot="21344164">
            <a:off x="3111321" y="1182461"/>
            <a:ext cx="3073138" cy="2234152"/>
          </a:xfrm>
          <a:custGeom>
            <a:avLst/>
            <a:gdLst>
              <a:gd name="connsiteX0" fmla="*/ 0 w 3073138"/>
              <a:gd name="connsiteY0" fmla="*/ 1574276 h 2234152"/>
              <a:gd name="connsiteX1" fmla="*/ 3073138 w 3073138"/>
              <a:gd name="connsiteY1" fmla="*/ 0 h 2234152"/>
              <a:gd name="connsiteX2" fmla="*/ 3073138 w 3073138"/>
              <a:gd name="connsiteY2" fmla="*/ 2234152 h 2234152"/>
              <a:gd name="connsiteX3" fmla="*/ 0 w 3073138"/>
              <a:gd name="connsiteY3" fmla="*/ 1574276 h 2234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73138" h="2234152">
                <a:moveTo>
                  <a:pt x="0" y="1574276"/>
                </a:moveTo>
                <a:lnTo>
                  <a:pt x="3073138" y="0"/>
                </a:lnTo>
                <a:lnTo>
                  <a:pt x="3073138" y="2234152"/>
                </a:lnTo>
                <a:lnTo>
                  <a:pt x="0" y="1574276"/>
                </a:lnTo>
                <a:close/>
              </a:path>
            </a:pathLst>
          </a:custGeom>
          <a:solidFill>
            <a:srgbClr val="F0F8E6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9BD4A6B-0320-44FC-A453-3937050503D4}"/>
              </a:ext>
            </a:extLst>
          </p:cNvPr>
          <p:cNvSpPr/>
          <p:nvPr/>
        </p:nvSpPr>
        <p:spPr>
          <a:xfrm>
            <a:off x="3538229" y="3799845"/>
            <a:ext cx="2818614" cy="2215299"/>
          </a:xfrm>
          <a:custGeom>
            <a:avLst/>
            <a:gdLst>
              <a:gd name="connsiteX0" fmla="*/ 0 w 2818614"/>
              <a:gd name="connsiteY0" fmla="*/ 141402 h 2215299"/>
              <a:gd name="connsiteX1" fmla="*/ 2818614 w 2818614"/>
              <a:gd name="connsiteY1" fmla="*/ 2215299 h 2215299"/>
              <a:gd name="connsiteX2" fmla="*/ 2818614 w 2818614"/>
              <a:gd name="connsiteY2" fmla="*/ 0 h 2215299"/>
              <a:gd name="connsiteX3" fmla="*/ 0 w 2818614"/>
              <a:gd name="connsiteY3" fmla="*/ 141402 h 2215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18614" h="2215299">
                <a:moveTo>
                  <a:pt x="0" y="141402"/>
                </a:moveTo>
                <a:lnTo>
                  <a:pt x="2818614" y="2215299"/>
                </a:lnTo>
                <a:lnTo>
                  <a:pt x="2818614" y="0"/>
                </a:lnTo>
                <a:lnTo>
                  <a:pt x="0" y="141402"/>
                </a:lnTo>
                <a:close/>
              </a:path>
            </a:pathLst>
          </a:custGeom>
          <a:solidFill>
            <a:srgbClr val="F0F8E6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1C59F3C-2BA0-4461-9C1F-D8CF76EB8895}"/>
              </a:ext>
            </a:extLst>
          </p:cNvPr>
          <p:cNvGrpSpPr/>
          <p:nvPr/>
        </p:nvGrpSpPr>
        <p:grpSpPr>
          <a:xfrm>
            <a:off x="5260479" y="3779819"/>
            <a:ext cx="6316847" cy="2245636"/>
            <a:chOff x="4203645" y="3429000"/>
            <a:chExt cx="6316847" cy="2245636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3F2193AC-4BD1-4D95-A8DE-BC6B46750ABD}"/>
                </a:ext>
              </a:extLst>
            </p:cNvPr>
            <p:cNvSpPr/>
            <p:nvPr/>
          </p:nvSpPr>
          <p:spPr>
            <a:xfrm>
              <a:off x="4333871" y="3429000"/>
              <a:ext cx="6186621" cy="2245636"/>
            </a:xfrm>
            <a:prstGeom prst="roundRect">
              <a:avLst>
                <a:gd name="adj" fmla="val 50000"/>
              </a:avLst>
            </a:prstGeom>
            <a:noFill/>
            <a:ln w="12700">
              <a:solidFill>
                <a:srgbClr val="00B45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1FE91D2B-5978-48E6-B675-5ED2DAF9C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03645" y="3432793"/>
              <a:ext cx="2245636" cy="2238050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992A822-6FCE-4ECC-B548-D759A4352576}"/>
                </a:ext>
              </a:extLst>
            </p:cNvPr>
            <p:cNvSpPr txBox="1"/>
            <p:nvPr/>
          </p:nvSpPr>
          <p:spPr>
            <a:xfrm>
              <a:off x="6434182" y="3584349"/>
              <a:ext cx="1013419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defRPr sz="3200" b="1">
                  <a:solidFill>
                    <a:srgbClr val="8B4AA6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defRPr>
              </a:lvl1pPr>
            </a:lstStyle>
            <a:p>
              <a:pPr algn="l"/>
              <a:r>
                <a:rPr lang="th-TH" sz="3000" dirty="0">
                  <a:solidFill>
                    <a:srgbClr val="407050"/>
                  </a:solidFill>
                </a:rPr>
                <a:t>โฟลเอ็ม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D630557-A643-4DB0-A266-4A8E5AA019FD}"/>
                </a:ext>
              </a:extLst>
            </p:cNvPr>
            <p:cNvSpPr txBox="1"/>
            <p:nvPr/>
          </p:nvSpPr>
          <p:spPr>
            <a:xfrm>
              <a:off x="6499880" y="4127930"/>
              <a:ext cx="385988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200" b="1">
                  <a:solidFill>
                    <a:srgbClr val="8B4AA6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defRPr>
              </a:lvl1pPr>
            </a:lstStyle>
            <a:p>
              <a:pPr algn="l"/>
              <a:r>
                <a:rPr lang="th-TH" sz="2800" b="0" dirty="0">
                  <a:solidFill>
                    <a:schemeClr val="tx1"/>
                  </a:solidFill>
                </a:rPr>
                <a:t>เป็นท่อลำเลียงอาหาร มีลักษณะยาว </a:t>
              </a:r>
            </a:p>
            <a:p>
              <a:pPr algn="l"/>
              <a:r>
                <a:rPr lang="th-TH" sz="2800" b="0" dirty="0">
                  <a:solidFill>
                    <a:schemeClr val="tx1"/>
                  </a:solidFill>
                </a:rPr>
                <a:t>หัวท้ายมีรูพรุน ทำหน้าที่ลำเลียงอาหาร</a:t>
              </a:r>
            </a:p>
            <a:p>
              <a:pPr algn="l"/>
              <a:r>
                <a:rPr lang="th-TH" sz="2800" b="0" dirty="0">
                  <a:solidFill>
                    <a:schemeClr val="tx1"/>
                  </a:solidFill>
                </a:rPr>
                <a:t>ไปยังส่วนต่าง ๆ ของพืช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A2B6A7A-6531-4199-BDF2-0D2CD85ED4E0}"/>
              </a:ext>
            </a:extLst>
          </p:cNvPr>
          <p:cNvGrpSpPr/>
          <p:nvPr/>
        </p:nvGrpSpPr>
        <p:grpSpPr>
          <a:xfrm>
            <a:off x="5084852" y="1064789"/>
            <a:ext cx="6460548" cy="2245636"/>
            <a:chOff x="4203645" y="463240"/>
            <a:chExt cx="6460548" cy="2245636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A32FF60B-4080-41B4-BBDF-AFF2D98D94F1}"/>
                </a:ext>
              </a:extLst>
            </p:cNvPr>
            <p:cNvSpPr/>
            <p:nvPr/>
          </p:nvSpPr>
          <p:spPr>
            <a:xfrm>
              <a:off x="4332426" y="463240"/>
              <a:ext cx="6187887" cy="2245636"/>
            </a:xfrm>
            <a:prstGeom prst="roundRect">
              <a:avLst>
                <a:gd name="adj" fmla="val 50000"/>
              </a:avLst>
            </a:prstGeom>
            <a:noFill/>
            <a:ln w="12700">
              <a:solidFill>
                <a:srgbClr val="00B45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EAFC4133-C461-44AA-A093-70C4B89E1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03645" y="463240"/>
              <a:ext cx="2245636" cy="2245636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FB86F9B-51FB-4E5B-BE59-EF9EA56C8BDB}"/>
                </a:ext>
              </a:extLst>
            </p:cNvPr>
            <p:cNvSpPr txBox="1"/>
            <p:nvPr/>
          </p:nvSpPr>
          <p:spPr>
            <a:xfrm>
              <a:off x="6434182" y="618589"/>
              <a:ext cx="84029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defRPr sz="3200" b="1">
                  <a:solidFill>
                    <a:srgbClr val="8B4AA6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defRPr>
              </a:lvl1pPr>
            </a:lstStyle>
            <a:p>
              <a:pPr algn="l"/>
              <a:r>
                <a:rPr lang="th-TH" sz="3000" dirty="0">
                  <a:solidFill>
                    <a:srgbClr val="407050"/>
                  </a:solidFill>
                </a:rPr>
                <a:t>ไซเล็ม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8BF8BAD-F72C-4ABE-B4B9-59D59823A967}"/>
                </a:ext>
              </a:extLst>
            </p:cNvPr>
            <p:cNvSpPr txBox="1"/>
            <p:nvPr/>
          </p:nvSpPr>
          <p:spPr>
            <a:xfrm>
              <a:off x="6449281" y="1267301"/>
              <a:ext cx="421491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200" b="1">
                  <a:solidFill>
                    <a:srgbClr val="8B4AA6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defRPr>
              </a:lvl1pPr>
            </a:lstStyle>
            <a:p>
              <a:pPr algn="l"/>
              <a:r>
                <a:rPr lang="th-TH" sz="2800" b="0" dirty="0">
                  <a:solidFill>
                    <a:schemeClr val="tx1"/>
                  </a:solidFill>
                </a:rPr>
                <a:t>เป็นท่อลำเลียงน้ำ มีลักษณะกลวงและยาว ทำหน้าที่ลำเลียงน้ำจากรากไปสู่ใบ</a:t>
              </a:r>
            </a:p>
          </p:txBody>
        </p:sp>
      </p:grpSp>
      <p:pic>
        <p:nvPicPr>
          <p:cNvPr id="22" name="Graphic 21">
            <a:hlinkClick r:id="rId9" action="ppaction://hlinksldjump"/>
            <a:extLst>
              <a:ext uri="{FF2B5EF4-FFF2-40B4-BE49-F238E27FC236}">
                <a16:creationId xmlns:a16="http://schemas.microsoft.com/office/drawing/2014/main" id="{699C5010-A744-459A-9334-FFB76D3AB5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47836" y="6216872"/>
            <a:ext cx="1112684" cy="4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6A4E6D8-D54F-4963-9842-4388C100BD3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61143" y="5044035"/>
            <a:ext cx="2523963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05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21D6AD6-0206-4983-B5AA-AA266D48CF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400" y="6215863"/>
            <a:ext cx="493417" cy="48700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030CD54-DDCD-4AF7-8061-7D69877A93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5180" y="0"/>
            <a:ext cx="716820" cy="7552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AD3431-E128-4056-A3C3-84FD196A465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29" y="1540004"/>
            <a:ext cx="3600000" cy="360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CFF5D17-B5AB-4BFA-A5B1-12F8CE5ED5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7891" y="240072"/>
            <a:ext cx="2896218" cy="68400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E956F056-0DD0-41A5-BD16-B56F635C3C5D}"/>
              </a:ext>
            </a:extLst>
          </p:cNvPr>
          <p:cNvSpPr/>
          <p:nvPr/>
        </p:nvSpPr>
        <p:spPr>
          <a:xfrm>
            <a:off x="3328225" y="3429000"/>
            <a:ext cx="288000" cy="288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1E7956F3-98D9-42AF-8EDB-CAF7B5D4D798}"/>
              </a:ext>
            </a:extLst>
          </p:cNvPr>
          <p:cNvSpPr/>
          <p:nvPr/>
        </p:nvSpPr>
        <p:spPr>
          <a:xfrm>
            <a:off x="3619893" y="2318994"/>
            <a:ext cx="2828041" cy="2224726"/>
          </a:xfrm>
          <a:custGeom>
            <a:avLst/>
            <a:gdLst>
              <a:gd name="connsiteX0" fmla="*/ 0 w 2828041"/>
              <a:gd name="connsiteY0" fmla="*/ 1225484 h 2224726"/>
              <a:gd name="connsiteX1" fmla="*/ 2828041 w 2828041"/>
              <a:gd name="connsiteY1" fmla="*/ 0 h 2224726"/>
              <a:gd name="connsiteX2" fmla="*/ 2828041 w 2828041"/>
              <a:gd name="connsiteY2" fmla="*/ 2224726 h 2224726"/>
              <a:gd name="connsiteX3" fmla="*/ 0 w 2828041"/>
              <a:gd name="connsiteY3" fmla="*/ 1225484 h 2224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8041" h="2224726">
                <a:moveTo>
                  <a:pt x="0" y="1225484"/>
                </a:moveTo>
                <a:lnTo>
                  <a:pt x="2828041" y="0"/>
                </a:lnTo>
                <a:lnTo>
                  <a:pt x="2828041" y="2224726"/>
                </a:lnTo>
                <a:lnTo>
                  <a:pt x="0" y="1225484"/>
                </a:lnTo>
                <a:close/>
              </a:path>
            </a:pathLst>
          </a:custGeom>
          <a:solidFill>
            <a:srgbClr val="F0F8E6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9ED734A-A766-4FDF-8F59-11FBBCB656CE}"/>
              </a:ext>
            </a:extLst>
          </p:cNvPr>
          <p:cNvGrpSpPr/>
          <p:nvPr/>
        </p:nvGrpSpPr>
        <p:grpSpPr>
          <a:xfrm>
            <a:off x="5389277" y="2306182"/>
            <a:ext cx="6316668" cy="2245636"/>
            <a:chOff x="4203645" y="463240"/>
            <a:chExt cx="6316668" cy="224563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BCF5669F-C751-45C7-961F-BC978081BE43}"/>
                </a:ext>
              </a:extLst>
            </p:cNvPr>
            <p:cNvSpPr/>
            <p:nvPr/>
          </p:nvSpPr>
          <p:spPr>
            <a:xfrm>
              <a:off x="4332426" y="463240"/>
              <a:ext cx="6187887" cy="2245636"/>
            </a:xfrm>
            <a:prstGeom prst="roundRect">
              <a:avLst>
                <a:gd name="adj" fmla="val 50000"/>
              </a:avLst>
            </a:prstGeom>
            <a:noFill/>
            <a:ln w="12700">
              <a:solidFill>
                <a:srgbClr val="00B45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589DE2A-150B-48EF-9882-E7E96894C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03645" y="463240"/>
              <a:ext cx="2245636" cy="224563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80FA83D-E89B-4C51-A060-E5FF427A6E23}"/>
                </a:ext>
              </a:extLst>
            </p:cNvPr>
            <p:cNvSpPr txBox="1"/>
            <p:nvPr/>
          </p:nvSpPr>
          <p:spPr>
            <a:xfrm>
              <a:off x="6434182" y="618589"/>
              <a:ext cx="147187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defRPr sz="3200" b="1">
                  <a:solidFill>
                    <a:srgbClr val="8B4AA6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defRPr>
              </a:lvl1pPr>
            </a:lstStyle>
            <a:p>
              <a:pPr algn="l"/>
              <a:r>
                <a:rPr lang="th-TH" sz="3000" dirty="0">
                  <a:solidFill>
                    <a:srgbClr val="407050"/>
                  </a:solidFill>
                </a:rPr>
                <a:t>เซลล์ขนราก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6A29EA8-C696-410C-8977-78558B1AA3C0}"/>
                </a:ext>
              </a:extLst>
            </p:cNvPr>
            <p:cNvSpPr txBox="1"/>
            <p:nvPr/>
          </p:nvSpPr>
          <p:spPr>
            <a:xfrm>
              <a:off x="6471890" y="1104275"/>
              <a:ext cx="385515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200" b="1">
                  <a:solidFill>
                    <a:srgbClr val="8B4AA6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defRPr>
              </a:lvl1pPr>
            </a:lstStyle>
            <a:p>
              <a:pPr algn="l"/>
              <a:r>
                <a:rPr lang="th-TH" sz="2800" b="0" dirty="0">
                  <a:solidFill>
                    <a:schemeClr val="tx1"/>
                  </a:solidFill>
                </a:rPr>
                <a:t>มีลักษณะยาว และยื่นเข้าไปในดิน</a:t>
              </a:r>
            </a:p>
            <a:p>
              <a:pPr algn="l"/>
              <a:r>
                <a:rPr lang="th-TH" sz="2800" b="0" dirty="0">
                  <a:solidFill>
                    <a:schemeClr val="tx1"/>
                  </a:solidFill>
                </a:rPr>
                <a:t>เพื่อเพิ่มพื้นที่ผิวสัมผัสให้รากสามารถ</a:t>
              </a:r>
            </a:p>
            <a:p>
              <a:pPr algn="l"/>
              <a:r>
                <a:rPr lang="th-TH" sz="2800" b="0" dirty="0">
                  <a:solidFill>
                    <a:schemeClr val="tx1"/>
                  </a:solidFill>
                </a:rPr>
                <a:t>ดูดน้ำและแร่ธาตุได้มากขึ้น</a:t>
              </a:r>
            </a:p>
          </p:txBody>
        </p:sp>
      </p:grpSp>
      <p:pic>
        <p:nvPicPr>
          <p:cNvPr id="16" name="Graphic 15">
            <a:hlinkClick r:id="rId8" action="ppaction://hlinksldjump"/>
            <a:extLst>
              <a:ext uri="{FF2B5EF4-FFF2-40B4-BE49-F238E27FC236}">
                <a16:creationId xmlns:a16="http://schemas.microsoft.com/office/drawing/2014/main" id="{EA7E81C5-497A-4EAF-BF3C-29327D44DA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47836" y="6216872"/>
            <a:ext cx="1112684" cy="48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9C658E-8798-4616-A93B-E931E357BDA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67331" y="5139618"/>
            <a:ext cx="2699396" cy="82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89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754982-3EDF-47B0-8E08-0AD3ED57DA6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3607" y="1616610"/>
            <a:ext cx="5071986" cy="3624779"/>
          </a:xfrm>
          <a:prstGeom prst="rect">
            <a:avLst/>
          </a:prstGeom>
        </p:spPr>
      </p:pic>
      <p:pic>
        <p:nvPicPr>
          <p:cNvPr id="33" name="Picture 3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21D6AD6-0206-4983-B5AA-AA266D48CF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400" y="6215863"/>
            <a:ext cx="493417" cy="48700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030CD54-DDCD-4AF7-8061-7D69877A93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5180" y="0"/>
            <a:ext cx="716820" cy="755222"/>
          </a:xfrm>
          <a:prstGeom prst="rect">
            <a:avLst/>
          </a:prstGeom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0D613F26-A296-43B8-A17F-3A22D7CEB35E}"/>
              </a:ext>
            </a:extLst>
          </p:cNvPr>
          <p:cNvSpPr txBox="1"/>
          <p:nvPr/>
        </p:nvSpPr>
        <p:spPr>
          <a:xfrm>
            <a:off x="1270560" y="6178883"/>
            <a:ext cx="17123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rgbClr val="8B4AA6"/>
                </a:solidFill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pPr algn="l"/>
            <a:r>
              <a:rPr lang="th-TH" b="0" dirty="0">
                <a:solidFill>
                  <a:schemeClr val="tx1"/>
                </a:solidFill>
              </a:rPr>
              <a:t>เนื้อเยื่ออัณฑะ</a:t>
            </a:r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85" name="Isosceles Triangle 84">
            <a:extLst>
              <a:ext uri="{FF2B5EF4-FFF2-40B4-BE49-F238E27FC236}">
                <a16:creationId xmlns:a16="http://schemas.microsoft.com/office/drawing/2014/main" id="{019A944D-58FC-413C-B8B2-18BED1D91CCB}"/>
              </a:ext>
            </a:extLst>
          </p:cNvPr>
          <p:cNvSpPr/>
          <p:nvPr/>
        </p:nvSpPr>
        <p:spPr>
          <a:xfrm rot="3542181">
            <a:off x="2609025" y="3131522"/>
            <a:ext cx="1555368" cy="2930977"/>
          </a:xfrm>
          <a:prstGeom prst="triangle">
            <a:avLst>
              <a:gd name="adj" fmla="val 50523"/>
            </a:avLst>
          </a:prstGeom>
          <a:solidFill>
            <a:srgbClr val="F5EB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745593A6-E7CF-4FEC-9027-8AE3E1207F95}"/>
              </a:ext>
            </a:extLst>
          </p:cNvPr>
          <p:cNvSpPr txBox="1"/>
          <p:nvPr/>
        </p:nvSpPr>
        <p:spPr>
          <a:xfrm>
            <a:off x="1214455" y="3850372"/>
            <a:ext cx="18245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rgbClr val="8B4AA6"/>
                </a:solidFill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 dirty="0">
                <a:solidFill>
                  <a:schemeClr val="tx1"/>
                </a:solidFill>
              </a:rPr>
              <a:t>อวัยวะสืบพันธุ์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9EEF305-1494-4564-A79D-D77252F538AA}"/>
              </a:ext>
            </a:extLst>
          </p:cNvPr>
          <p:cNvSpPr txBox="1"/>
          <p:nvPr/>
        </p:nvSpPr>
        <p:spPr>
          <a:xfrm flipH="1">
            <a:off x="8868224" y="6215863"/>
            <a:ext cx="10470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rgbClr val="8B4AA6"/>
                </a:solidFill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pPr algn="l"/>
            <a:r>
              <a:rPr lang="th-TH" b="0" dirty="0">
                <a:solidFill>
                  <a:schemeClr val="tx1"/>
                </a:solidFill>
              </a:rPr>
              <a:t>น้ำเลือด</a:t>
            </a:r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6667FD9A-CDDE-4F59-9BAD-903246AED45C}"/>
              </a:ext>
            </a:extLst>
          </p:cNvPr>
          <p:cNvSpPr/>
          <p:nvPr/>
        </p:nvSpPr>
        <p:spPr>
          <a:xfrm rot="18057819" flipH="1">
            <a:off x="7160097" y="2761236"/>
            <a:ext cx="1575913" cy="3270595"/>
          </a:xfrm>
          <a:prstGeom prst="triangle">
            <a:avLst>
              <a:gd name="adj" fmla="val 50854"/>
            </a:avLst>
          </a:prstGeom>
          <a:solidFill>
            <a:srgbClr val="F5EB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F2886F4-CD98-470D-8DD2-40F8B55FBE9D}"/>
              </a:ext>
            </a:extLst>
          </p:cNvPr>
          <p:cNvSpPr txBox="1"/>
          <p:nvPr/>
        </p:nvSpPr>
        <p:spPr>
          <a:xfrm flipH="1">
            <a:off x="9010892" y="3853072"/>
            <a:ext cx="7617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rgbClr val="8B4AA6"/>
                </a:solidFill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 dirty="0">
                <a:solidFill>
                  <a:schemeClr val="tx1"/>
                </a:solidFill>
              </a:rPr>
              <a:t>เลือด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D76F53-A767-49D1-A36A-797DC107B04E}"/>
              </a:ext>
            </a:extLst>
          </p:cNvPr>
          <p:cNvSpPr txBox="1"/>
          <p:nvPr/>
        </p:nvSpPr>
        <p:spPr>
          <a:xfrm flipH="1">
            <a:off x="8896785" y="2550938"/>
            <a:ext cx="19127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rgbClr val="8B4AA6"/>
                </a:solidFill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pPr algn="l"/>
            <a:r>
              <a:rPr lang="th-TH" b="0" dirty="0">
                <a:solidFill>
                  <a:schemeClr val="tx1"/>
                </a:solidFill>
              </a:rPr>
              <a:t>เนื้อเยื่อประสาท</a:t>
            </a:r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A0237721-DADD-4AB8-80CF-A100491A7E84}"/>
              </a:ext>
            </a:extLst>
          </p:cNvPr>
          <p:cNvSpPr/>
          <p:nvPr/>
        </p:nvSpPr>
        <p:spPr>
          <a:xfrm rot="14889101" flipH="1">
            <a:off x="7890201" y="661036"/>
            <a:ext cx="1499139" cy="2531759"/>
          </a:xfrm>
          <a:prstGeom prst="triangle">
            <a:avLst>
              <a:gd name="adj" fmla="val 57020"/>
            </a:avLst>
          </a:prstGeom>
          <a:solidFill>
            <a:srgbClr val="F5EB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92E194-1A44-4792-9F18-584E06ACDE5B}"/>
              </a:ext>
            </a:extLst>
          </p:cNvPr>
          <p:cNvSpPr txBox="1"/>
          <p:nvPr/>
        </p:nvSpPr>
        <p:spPr>
          <a:xfrm flipH="1">
            <a:off x="9447419" y="195427"/>
            <a:ext cx="8114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rgbClr val="8B4AA6"/>
                </a:solidFill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 dirty="0">
                <a:solidFill>
                  <a:schemeClr val="tx1"/>
                </a:solidFill>
              </a:rPr>
              <a:t>สมอง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35A1103-91ED-465A-B462-5B19BA5F47BB}"/>
              </a:ext>
            </a:extLst>
          </p:cNvPr>
          <p:cNvSpPr txBox="1"/>
          <p:nvPr/>
        </p:nvSpPr>
        <p:spPr>
          <a:xfrm>
            <a:off x="1498777" y="2994938"/>
            <a:ext cx="14670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rgbClr val="8B4AA6"/>
                </a:solidFill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pPr algn="l"/>
            <a:r>
              <a:rPr lang="th-TH" b="0" dirty="0">
                <a:solidFill>
                  <a:schemeClr val="tx1"/>
                </a:solidFill>
              </a:rPr>
              <a:t>เนื้อเยื่อบุผิว</a:t>
            </a:r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24516ED-20CD-4117-8C43-D4A61867C336}"/>
              </a:ext>
            </a:extLst>
          </p:cNvPr>
          <p:cNvSpPr txBox="1"/>
          <p:nvPr/>
        </p:nvSpPr>
        <p:spPr>
          <a:xfrm>
            <a:off x="1855445" y="666427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rgbClr val="8B4AA6"/>
                </a:solidFill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 dirty="0">
                <a:solidFill>
                  <a:schemeClr val="tx1"/>
                </a:solidFill>
              </a:rPr>
              <a:t>ลำไส้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9724DAF5-2B92-4142-A86A-E3898D66F08C}"/>
              </a:ext>
            </a:extLst>
          </p:cNvPr>
          <p:cNvSpPr/>
          <p:nvPr/>
        </p:nvSpPr>
        <p:spPr>
          <a:xfrm rot="7142181">
            <a:off x="2754447" y="1278840"/>
            <a:ext cx="1476568" cy="3115261"/>
          </a:xfrm>
          <a:prstGeom prst="triangle">
            <a:avLst>
              <a:gd name="adj" fmla="val 33086"/>
            </a:avLst>
          </a:prstGeom>
          <a:solidFill>
            <a:srgbClr val="F5EB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9254284-A1B2-459B-943E-993D14FFDD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7784" y="240072"/>
            <a:ext cx="3056433" cy="684000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D539A2EA-C968-4F51-9AD2-9E1901D144A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17293151"/>
                  </p:ext>
                </p:extLst>
              </p:nvPr>
            </p:nvGraphicFramePr>
            <p:xfrm>
              <a:off x="1332311" y="1155607"/>
              <a:ext cx="1800000" cy="1797625"/>
            </p:xfrm>
            <a:graphic>
              <a:graphicData uri="http://schemas.microsoft.com/office/powerpoint/2016/slidezoom">
                <pslz:sldZm>
                  <pslz:sldZmObj sldId="507" cId="3603757874">
                    <pslz:zmPr id="{9A0BFF58-EE2B-4C3A-9604-1F3965DAB43D}" returnToParent="0" imageType="cover" transitionDur="1000">
                      <p166:blipFill xmlns:p166="http://schemas.microsoft.com/office/powerpoint/2016/6/main">
                        <a:blip r:embed="rId7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800000" cy="1797625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D539A2EA-C968-4F51-9AD2-9E1901D144A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32311" y="1155607"/>
                <a:ext cx="1800000" cy="1797625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Slide Zoom 5">
                <a:extLst>
                  <a:ext uri="{FF2B5EF4-FFF2-40B4-BE49-F238E27FC236}">
                    <a16:creationId xmlns:a16="http://schemas.microsoft.com/office/drawing/2014/main" id="{452506A3-82B9-4095-8AD1-1C10D22B7DA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34276697"/>
                  </p:ext>
                </p:extLst>
              </p:nvPr>
            </p:nvGraphicFramePr>
            <p:xfrm>
              <a:off x="8953137" y="690619"/>
              <a:ext cx="1800000" cy="1797625"/>
            </p:xfrm>
            <a:graphic>
              <a:graphicData uri="http://schemas.microsoft.com/office/powerpoint/2016/slidezoom">
                <pslz:sldZm>
                  <pslz:sldZmObj sldId="508" cId="1630655256">
                    <pslz:zmPr id="{0EA8331F-C3A2-4F52-BD39-882060EAE4DC}" returnToParent="0" imageType="cover" transitionDur="1000">
                      <p166:blipFill xmlns:p166="http://schemas.microsoft.com/office/powerpoint/2016/6/main">
                        <a:blip r:embed="rId10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800000" cy="1797625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Slide Zoom 5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452506A3-82B9-4095-8AD1-1C10D22B7DA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53137" y="690619"/>
                <a:ext cx="1800000" cy="1797625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" name="Slide Zoom 7">
                <a:extLst>
                  <a:ext uri="{FF2B5EF4-FFF2-40B4-BE49-F238E27FC236}">
                    <a16:creationId xmlns:a16="http://schemas.microsoft.com/office/drawing/2014/main" id="{9CE85AF7-7AD1-433F-AC41-1A9AC4463CC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15354654"/>
                  </p:ext>
                </p:extLst>
              </p:nvPr>
            </p:nvGraphicFramePr>
            <p:xfrm>
              <a:off x="8491765" y="4375081"/>
              <a:ext cx="1800000" cy="1797625"/>
            </p:xfrm>
            <a:graphic>
              <a:graphicData uri="http://schemas.microsoft.com/office/powerpoint/2016/slidezoom">
                <pslz:sldZm>
                  <pslz:sldZmObj sldId="509" cId="2455761598">
                    <pslz:zmPr id="{332F22FE-CBF7-4D40-A567-EA751B6BDCA6}" returnToParent="0" imageType="cover" transitionDur="1000">
                      <p166:blipFill xmlns:p166="http://schemas.microsoft.com/office/powerpoint/2016/6/main">
                        <a:blip r:embed="rId13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800000" cy="1797625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" name="Slide Zoom 7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9CE85AF7-7AD1-433F-AC41-1A9AC4463CC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91765" y="4375081"/>
                <a:ext cx="1800000" cy="1797625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0" name="Slide Zoom 9">
                <a:extLst>
                  <a:ext uri="{FF2B5EF4-FFF2-40B4-BE49-F238E27FC236}">
                    <a16:creationId xmlns:a16="http://schemas.microsoft.com/office/drawing/2014/main" id="{82F307A4-B0B9-4C6A-B09B-4B0D0BD0293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8759872"/>
                  </p:ext>
                </p:extLst>
              </p:nvPr>
            </p:nvGraphicFramePr>
            <p:xfrm>
              <a:off x="1225535" y="4359678"/>
              <a:ext cx="1802378" cy="1800000"/>
            </p:xfrm>
            <a:graphic>
              <a:graphicData uri="http://schemas.microsoft.com/office/powerpoint/2016/slidezoom">
                <pslz:sldZm>
                  <pslz:sldZmObj sldId="510" cId="1038824230">
                    <pslz:zmPr id="{81D48043-465B-456D-A2B6-0D68C84B08FC}" returnToParent="0" imageType="cover" transitionDur="1000">
                      <p166:blipFill xmlns:p166="http://schemas.microsoft.com/office/powerpoint/2016/6/main">
                        <a:blip r:embed="rId16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802378" cy="18000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0" name="Slide Zoom 9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82F307A4-B0B9-4C6A-B09B-4B0D0BD0293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5535" y="4359678"/>
                <a:ext cx="1802378" cy="18000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p:pic>
        <p:nvPicPr>
          <p:cNvPr id="24" name="Graphic 23">
            <a:extLst>
              <a:ext uri="{FF2B5EF4-FFF2-40B4-BE49-F238E27FC236}">
                <a16:creationId xmlns:a16="http://schemas.microsoft.com/office/drawing/2014/main" id="{8C45B53C-0546-4B86-845D-9AADDBE802BE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493553" y="2534685"/>
            <a:ext cx="284210" cy="360000"/>
          </a:xfrm>
          <a:prstGeom prst="rect">
            <a:avLst/>
          </a:prstGeom>
        </p:spPr>
      </p:pic>
      <p:pic>
        <p:nvPicPr>
          <p:cNvPr id="32" name="Picture 31">
            <a:hlinkClick r:id="rId21" action="ppaction://hlinksldjump"/>
            <a:extLst>
              <a:ext uri="{FF2B5EF4-FFF2-40B4-BE49-F238E27FC236}">
                <a16:creationId xmlns:a16="http://schemas.microsoft.com/office/drawing/2014/main" id="{5C930E1B-412D-4B56-8088-370C95B593FF}"/>
              </a:ext>
            </a:extLst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8216" y="6214873"/>
            <a:ext cx="941832" cy="48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16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250"/>
                            </p:stCondLst>
                            <p:childTnLst>
                              <p:par>
                                <p:cTn id="69" presetID="26" presetClass="emph" presetSubtype="0" repeatCount="2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5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85" grpId="0" animBg="1"/>
      <p:bldP spid="93" grpId="0"/>
      <p:bldP spid="36" grpId="0"/>
      <p:bldP spid="37" grpId="0" animBg="1"/>
      <p:bldP spid="39" grpId="0"/>
      <p:bldP spid="14" grpId="0"/>
      <p:bldP spid="15" grpId="0" animBg="1"/>
      <p:bldP spid="17" grpId="0"/>
      <p:bldP spid="19" grpId="0"/>
      <p:bldP spid="23" grpId="0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21D6AD6-0206-4983-B5AA-AA266D48CF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400" y="6215863"/>
            <a:ext cx="493417" cy="48700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030CD54-DDCD-4AF7-8061-7D69877A93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5180" y="0"/>
            <a:ext cx="716820" cy="7552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AD3431-E128-4056-A3C3-84FD196A465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29" y="1542379"/>
            <a:ext cx="3600000" cy="359525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E956F056-0DD0-41A5-BD16-B56F635C3C5D}"/>
              </a:ext>
            </a:extLst>
          </p:cNvPr>
          <p:cNvSpPr/>
          <p:nvPr/>
        </p:nvSpPr>
        <p:spPr>
          <a:xfrm>
            <a:off x="2870968" y="2731649"/>
            <a:ext cx="324000" cy="324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54544CD-BAC3-4BF0-81A8-490591DFA1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7784" y="240072"/>
            <a:ext cx="3056433" cy="684000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F7972EEE-22BB-4662-AD59-43243B3B2401}"/>
              </a:ext>
            </a:extLst>
          </p:cNvPr>
          <p:cNvSpPr/>
          <p:nvPr/>
        </p:nvSpPr>
        <p:spPr>
          <a:xfrm>
            <a:off x="3195687" y="2318994"/>
            <a:ext cx="3271101" cy="2215299"/>
          </a:xfrm>
          <a:custGeom>
            <a:avLst/>
            <a:gdLst>
              <a:gd name="connsiteX0" fmla="*/ 0 w 3271101"/>
              <a:gd name="connsiteY0" fmla="*/ 584462 h 2215299"/>
              <a:gd name="connsiteX1" fmla="*/ 3271101 w 3271101"/>
              <a:gd name="connsiteY1" fmla="*/ 0 h 2215299"/>
              <a:gd name="connsiteX2" fmla="*/ 3271101 w 3271101"/>
              <a:gd name="connsiteY2" fmla="*/ 2215299 h 2215299"/>
              <a:gd name="connsiteX3" fmla="*/ 0 w 3271101"/>
              <a:gd name="connsiteY3" fmla="*/ 584462 h 2215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71101" h="2215299">
                <a:moveTo>
                  <a:pt x="0" y="584462"/>
                </a:moveTo>
                <a:lnTo>
                  <a:pt x="3271101" y="0"/>
                </a:lnTo>
                <a:lnTo>
                  <a:pt x="3271101" y="2215299"/>
                </a:lnTo>
                <a:lnTo>
                  <a:pt x="0" y="584462"/>
                </a:lnTo>
                <a:close/>
              </a:path>
            </a:pathLst>
          </a:custGeom>
          <a:solidFill>
            <a:srgbClr val="F5EB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0C7FB7F-8391-4AA9-B1FA-3AAF411DC974}"/>
              </a:ext>
            </a:extLst>
          </p:cNvPr>
          <p:cNvGrpSpPr/>
          <p:nvPr/>
        </p:nvGrpSpPr>
        <p:grpSpPr>
          <a:xfrm>
            <a:off x="5391641" y="2306182"/>
            <a:ext cx="6314304" cy="2245636"/>
            <a:chOff x="4206009" y="463240"/>
            <a:chExt cx="6314304" cy="2245636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67693968-1D02-4F78-9239-E32C154229E4}"/>
                </a:ext>
              </a:extLst>
            </p:cNvPr>
            <p:cNvSpPr/>
            <p:nvPr/>
          </p:nvSpPr>
          <p:spPr>
            <a:xfrm>
              <a:off x="4332426" y="463240"/>
              <a:ext cx="6187887" cy="2245636"/>
            </a:xfrm>
            <a:prstGeom prst="roundRect">
              <a:avLst>
                <a:gd name="adj" fmla="val 50000"/>
              </a:avLst>
            </a:prstGeom>
            <a:noFill/>
            <a:ln w="12700">
              <a:solidFill>
                <a:srgbClr val="8B4AA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7ED1193-4A69-4ABA-99B1-FFC10027EC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06009" y="463240"/>
              <a:ext cx="2240908" cy="2245636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403DA3D-A658-4272-B35B-F4A962AF79BB}"/>
                </a:ext>
              </a:extLst>
            </p:cNvPr>
            <p:cNvSpPr txBox="1"/>
            <p:nvPr/>
          </p:nvSpPr>
          <p:spPr>
            <a:xfrm>
              <a:off x="6434182" y="618589"/>
              <a:ext cx="121379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defRPr sz="3200" b="1">
                  <a:solidFill>
                    <a:srgbClr val="8B4AA6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defRPr>
              </a:lvl1pPr>
            </a:lstStyle>
            <a:p>
              <a:pPr algn="l"/>
              <a:r>
                <a:rPr lang="th-TH" sz="3000" dirty="0">
                  <a:solidFill>
                    <a:srgbClr val="7030A0"/>
                  </a:solidFill>
                </a:rPr>
                <a:t>เซลล์บุผิว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037BBE2-D112-4FFF-A7DA-2F05A5518ADA}"/>
                </a:ext>
              </a:extLst>
            </p:cNvPr>
            <p:cNvSpPr txBox="1"/>
            <p:nvPr/>
          </p:nvSpPr>
          <p:spPr>
            <a:xfrm>
              <a:off x="6471890" y="1104275"/>
              <a:ext cx="385515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200" b="1">
                  <a:solidFill>
                    <a:srgbClr val="8B4AA6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defRPr>
              </a:lvl1pPr>
            </a:lstStyle>
            <a:p>
              <a:pPr algn="l"/>
              <a:r>
                <a:rPr lang="th-TH" sz="2800" b="0" dirty="0">
                  <a:solidFill>
                    <a:schemeClr val="tx1"/>
                  </a:solidFill>
                </a:rPr>
                <a:t>มีส่วนที่ยื่นออกไปคล้ายนิ้วมือ เรียกว่า </a:t>
              </a:r>
            </a:p>
            <a:p>
              <a:pPr algn="l"/>
              <a:r>
                <a:rPr lang="th-TH" sz="2800" b="0" dirty="0">
                  <a:solidFill>
                    <a:schemeClr val="tx1"/>
                  </a:solidFill>
                </a:rPr>
                <a:t>วิลลัส (</a:t>
              </a:r>
              <a:r>
                <a:rPr lang="en-US" sz="2800" b="0" dirty="0">
                  <a:solidFill>
                    <a:schemeClr val="tx1"/>
                  </a:solidFill>
                </a:rPr>
                <a:t>villus) </a:t>
              </a:r>
              <a:r>
                <a:rPr lang="th-TH" sz="2800" b="0" dirty="0">
                  <a:solidFill>
                    <a:schemeClr val="tx1"/>
                  </a:solidFill>
                </a:rPr>
                <a:t>ซึ่งช่วยเพิ่มพื้นที่ผิว</a:t>
              </a:r>
              <a:endParaRPr lang="en-US" sz="2800" b="0" dirty="0">
                <a:solidFill>
                  <a:schemeClr val="tx1"/>
                </a:solidFill>
              </a:endParaRPr>
            </a:p>
            <a:p>
              <a:pPr algn="l"/>
              <a:r>
                <a:rPr lang="th-TH" sz="2800" b="0" dirty="0">
                  <a:solidFill>
                    <a:schemeClr val="tx1"/>
                  </a:solidFill>
                </a:rPr>
                <a:t>ในการดูดซึมอาหาร</a:t>
              </a:r>
            </a:p>
          </p:txBody>
        </p:sp>
      </p:grpSp>
      <p:pic>
        <p:nvPicPr>
          <p:cNvPr id="14" name="Graphic 13">
            <a:hlinkClick r:id="rId8" action="ppaction://hlinksldjump"/>
            <a:extLst>
              <a:ext uri="{FF2B5EF4-FFF2-40B4-BE49-F238E27FC236}">
                <a16:creationId xmlns:a16="http://schemas.microsoft.com/office/drawing/2014/main" id="{9CE34648-2989-4D16-A51C-41012486FE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47836" y="6216872"/>
            <a:ext cx="1112684" cy="486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B05C532-4114-4001-B125-B644981F59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3749" y="5035722"/>
            <a:ext cx="3596952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7578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21D6AD6-0206-4983-B5AA-AA266D48CF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400" y="6215863"/>
            <a:ext cx="493417" cy="48700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030CD54-DDCD-4AF7-8061-7D69877A93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5180" y="0"/>
            <a:ext cx="716820" cy="7552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AD3431-E128-4056-A3C3-84FD196A465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29" y="1542379"/>
            <a:ext cx="3600000" cy="359525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E956F056-0DD0-41A5-BD16-B56F635C3C5D}"/>
              </a:ext>
            </a:extLst>
          </p:cNvPr>
          <p:cNvSpPr/>
          <p:nvPr/>
        </p:nvSpPr>
        <p:spPr>
          <a:xfrm>
            <a:off x="3369550" y="3178004"/>
            <a:ext cx="324000" cy="324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CE3F004-7A58-4663-8059-A8F5CCA406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7784" y="240072"/>
            <a:ext cx="3056433" cy="684000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582002FF-86AE-4147-BCD0-EB379A5F4715}"/>
              </a:ext>
            </a:extLst>
          </p:cNvPr>
          <p:cNvSpPr/>
          <p:nvPr/>
        </p:nvSpPr>
        <p:spPr>
          <a:xfrm>
            <a:off x="3685880" y="2318994"/>
            <a:ext cx="2648932" cy="2205872"/>
          </a:xfrm>
          <a:custGeom>
            <a:avLst/>
            <a:gdLst>
              <a:gd name="connsiteX0" fmla="*/ 0 w 2648932"/>
              <a:gd name="connsiteY0" fmla="*/ 989814 h 2205872"/>
              <a:gd name="connsiteX1" fmla="*/ 2648932 w 2648932"/>
              <a:gd name="connsiteY1" fmla="*/ 0 h 2205872"/>
              <a:gd name="connsiteX2" fmla="*/ 2648932 w 2648932"/>
              <a:gd name="connsiteY2" fmla="*/ 2205872 h 2205872"/>
              <a:gd name="connsiteX3" fmla="*/ 0 w 2648932"/>
              <a:gd name="connsiteY3" fmla="*/ 989814 h 2205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8932" h="2205872">
                <a:moveTo>
                  <a:pt x="0" y="989814"/>
                </a:moveTo>
                <a:lnTo>
                  <a:pt x="2648932" y="0"/>
                </a:lnTo>
                <a:lnTo>
                  <a:pt x="2648932" y="2205872"/>
                </a:lnTo>
                <a:lnTo>
                  <a:pt x="0" y="989814"/>
                </a:lnTo>
                <a:close/>
              </a:path>
            </a:pathLst>
          </a:custGeom>
          <a:solidFill>
            <a:srgbClr val="F5EB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45A0B6-7D6F-4275-AA55-3E264D5A6999}"/>
              </a:ext>
            </a:extLst>
          </p:cNvPr>
          <p:cNvGrpSpPr/>
          <p:nvPr/>
        </p:nvGrpSpPr>
        <p:grpSpPr>
          <a:xfrm>
            <a:off x="5295007" y="2306182"/>
            <a:ext cx="6550019" cy="2245636"/>
            <a:chOff x="4203645" y="463240"/>
            <a:chExt cx="6550019" cy="2245636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C069D84E-EB88-4892-A68F-7FA683387BDA}"/>
                </a:ext>
              </a:extLst>
            </p:cNvPr>
            <p:cNvSpPr/>
            <p:nvPr/>
          </p:nvSpPr>
          <p:spPr>
            <a:xfrm>
              <a:off x="4332426" y="463240"/>
              <a:ext cx="6421238" cy="2245636"/>
            </a:xfrm>
            <a:prstGeom prst="roundRect">
              <a:avLst>
                <a:gd name="adj" fmla="val 50000"/>
              </a:avLst>
            </a:prstGeom>
            <a:noFill/>
            <a:ln w="12700">
              <a:solidFill>
                <a:srgbClr val="8B4AA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026906B-D710-418D-8F76-DA120542C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03645" y="463240"/>
              <a:ext cx="2245636" cy="2245636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A01436B-1D62-483E-951F-4F14761E8581}"/>
                </a:ext>
              </a:extLst>
            </p:cNvPr>
            <p:cNvSpPr txBox="1"/>
            <p:nvPr/>
          </p:nvSpPr>
          <p:spPr>
            <a:xfrm>
              <a:off x="6434182" y="618589"/>
              <a:ext cx="161935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3000" b="1">
                  <a:solidFill>
                    <a:srgbClr val="7030A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defRPr>
              </a:lvl1pPr>
            </a:lstStyle>
            <a:p>
              <a:r>
                <a:rPr lang="th-TH" dirty="0"/>
                <a:t>เซลล์ประสาท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FAE8B90-6C9B-432C-973B-06B567B2A3FE}"/>
                </a:ext>
              </a:extLst>
            </p:cNvPr>
            <p:cNvSpPr txBox="1"/>
            <p:nvPr/>
          </p:nvSpPr>
          <p:spPr>
            <a:xfrm>
              <a:off x="6449281" y="1104275"/>
              <a:ext cx="430438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200" b="1">
                  <a:solidFill>
                    <a:srgbClr val="8B4AA6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defRPr>
              </a:lvl1pPr>
            </a:lstStyle>
            <a:p>
              <a:pPr algn="l"/>
              <a:r>
                <a:rPr lang="th-TH" sz="2800" b="0" dirty="0">
                  <a:solidFill>
                    <a:schemeClr val="tx1"/>
                  </a:solidFill>
                </a:rPr>
                <a:t>มีลักษณะเป็นเส้นใยยาว และแตกแขนง</a:t>
              </a:r>
            </a:p>
            <a:p>
              <a:pPr algn="l"/>
              <a:r>
                <a:rPr lang="th-TH" sz="2800" b="0" dirty="0">
                  <a:solidFill>
                    <a:schemeClr val="tx1"/>
                  </a:solidFill>
                </a:rPr>
                <a:t>ไปทั่วร่างกาย ทำหน้าที่รับส่งกระแสประสาท</a:t>
              </a:r>
            </a:p>
            <a:p>
              <a:pPr algn="l"/>
              <a:r>
                <a:rPr lang="th-TH" sz="2800" b="0" dirty="0">
                  <a:solidFill>
                    <a:schemeClr val="tx1"/>
                  </a:solidFill>
                </a:rPr>
                <a:t>เพื่อควบคุมการทำงานของร่างกาย</a:t>
              </a:r>
            </a:p>
          </p:txBody>
        </p:sp>
      </p:grpSp>
      <p:pic>
        <p:nvPicPr>
          <p:cNvPr id="14" name="Graphic 13">
            <a:hlinkClick r:id="rId8" action="ppaction://hlinksldjump"/>
            <a:extLst>
              <a:ext uri="{FF2B5EF4-FFF2-40B4-BE49-F238E27FC236}">
                <a16:creationId xmlns:a16="http://schemas.microsoft.com/office/drawing/2014/main" id="{AE660434-1F93-42F9-88A7-6DE0F5FB86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47836" y="6216872"/>
            <a:ext cx="1112684" cy="486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989C56F-016D-4B1E-8B30-1ECC10BE41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6212" y="5044035"/>
            <a:ext cx="3596952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6552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21D6AD6-0206-4983-B5AA-AA266D48CF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400" y="6215863"/>
            <a:ext cx="493417" cy="48700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030CD54-DDCD-4AF7-8061-7D69877A93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5180" y="0"/>
            <a:ext cx="716820" cy="7552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AD3431-E128-4056-A3C3-84FD196A465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29" y="1542379"/>
            <a:ext cx="3600000" cy="359525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E956F056-0DD0-41A5-BD16-B56F635C3C5D}"/>
              </a:ext>
            </a:extLst>
          </p:cNvPr>
          <p:cNvSpPr/>
          <p:nvPr/>
        </p:nvSpPr>
        <p:spPr>
          <a:xfrm>
            <a:off x="3339070" y="3756220"/>
            <a:ext cx="562370" cy="56237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7FD229E-9F63-442D-8D90-FCE5F4EB86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7784" y="240072"/>
            <a:ext cx="3056433" cy="684000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92792B32-9F3A-4024-868B-2D00BA0FAD2A}"/>
              </a:ext>
            </a:extLst>
          </p:cNvPr>
          <p:cNvSpPr/>
          <p:nvPr/>
        </p:nvSpPr>
        <p:spPr>
          <a:xfrm>
            <a:off x="3874416" y="2309567"/>
            <a:ext cx="2545238" cy="2224726"/>
          </a:xfrm>
          <a:custGeom>
            <a:avLst/>
            <a:gdLst>
              <a:gd name="connsiteX0" fmla="*/ 0 w 2545238"/>
              <a:gd name="connsiteY0" fmla="*/ 1593130 h 2224726"/>
              <a:gd name="connsiteX1" fmla="*/ 2545238 w 2545238"/>
              <a:gd name="connsiteY1" fmla="*/ 0 h 2224726"/>
              <a:gd name="connsiteX2" fmla="*/ 2545238 w 2545238"/>
              <a:gd name="connsiteY2" fmla="*/ 2224726 h 2224726"/>
              <a:gd name="connsiteX3" fmla="*/ 0 w 2545238"/>
              <a:gd name="connsiteY3" fmla="*/ 1593130 h 2224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5238" h="2224726">
                <a:moveTo>
                  <a:pt x="0" y="1593130"/>
                </a:moveTo>
                <a:lnTo>
                  <a:pt x="2545238" y="0"/>
                </a:lnTo>
                <a:lnTo>
                  <a:pt x="2545238" y="2224726"/>
                </a:lnTo>
                <a:lnTo>
                  <a:pt x="0" y="1593130"/>
                </a:lnTo>
                <a:close/>
              </a:path>
            </a:pathLst>
          </a:custGeom>
          <a:solidFill>
            <a:srgbClr val="F5EB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1B9D6A0-39E0-4D5F-B792-C5E18BC705F8}"/>
              </a:ext>
            </a:extLst>
          </p:cNvPr>
          <p:cNvGrpSpPr/>
          <p:nvPr/>
        </p:nvGrpSpPr>
        <p:grpSpPr>
          <a:xfrm>
            <a:off x="5393070" y="2306182"/>
            <a:ext cx="6312875" cy="2245636"/>
            <a:chOff x="4207438" y="463240"/>
            <a:chExt cx="6312875" cy="224563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BCF9787-C3B7-4F78-8EA4-8175CC4FAE8E}"/>
                </a:ext>
              </a:extLst>
            </p:cNvPr>
            <p:cNvSpPr/>
            <p:nvPr/>
          </p:nvSpPr>
          <p:spPr>
            <a:xfrm>
              <a:off x="4332426" y="463240"/>
              <a:ext cx="6187887" cy="2245636"/>
            </a:xfrm>
            <a:prstGeom prst="roundRect">
              <a:avLst>
                <a:gd name="adj" fmla="val 50000"/>
              </a:avLst>
            </a:prstGeom>
            <a:noFill/>
            <a:ln w="12700">
              <a:solidFill>
                <a:srgbClr val="8B4AA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FBE979F-2C91-4DCE-BB1A-36C535D1C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07438" y="467033"/>
              <a:ext cx="2238050" cy="223805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84CC60C-5DB5-49EE-81DD-7FD0856CBAA0}"/>
                </a:ext>
              </a:extLst>
            </p:cNvPr>
            <p:cNvSpPr txBox="1"/>
            <p:nvPr/>
          </p:nvSpPr>
          <p:spPr>
            <a:xfrm>
              <a:off x="6387047" y="618589"/>
              <a:ext cx="210506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3000" b="1">
                  <a:solidFill>
                    <a:srgbClr val="7030A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defRPr>
              </a:lvl1pPr>
            </a:lstStyle>
            <a:p>
              <a:r>
                <a:rPr lang="th-TH" dirty="0"/>
                <a:t>เซลล์เม็ดเลือดแดง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F5C6BB4-B86B-407A-8ABF-6EB4E7290DF1}"/>
                </a:ext>
              </a:extLst>
            </p:cNvPr>
            <p:cNvSpPr txBox="1"/>
            <p:nvPr/>
          </p:nvSpPr>
          <p:spPr>
            <a:xfrm>
              <a:off x="6424755" y="1104275"/>
              <a:ext cx="404842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200" b="1">
                  <a:solidFill>
                    <a:srgbClr val="8B4AA6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defRPr>
              </a:lvl1pPr>
            </a:lstStyle>
            <a:p>
              <a:pPr algn="l"/>
              <a:r>
                <a:rPr lang="th-TH" sz="2800" b="0" dirty="0">
                  <a:solidFill>
                    <a:schemeClr val="tx1"/>
                  </a:solidFill>
                </a:rPr>
                <a:t>มีลักษณะกลม ตรงกลางเว้า ไม่มีนิวเคลียส </a:t>
              </a:r>
            </a:p>
            <a:p>
              <a:pPr algn="l"/>
              <a:r>
                <a:rPr lang="th-TH" sz="2800" b="0" dirty="0">
                  <a:solidFill>
                    <a:schemeClr val="tx1"/>
                  </a:solidFill>
                </a:rPr>
                <a:t>ช่วยเพิ่มพื้นที่ผิวในการแลกเปลี่ยนแก๊ส</a:t>
              </a:r>
            </a:p>
            <a:p>
              <a:pPr algn="l"/>
              <a:r>
                <a:rPr lang="th-TH" sz="2800" b="0" dirty="0">
                  <a:solidFill>
                    <a:schemeClr val="tx1"/>
                  </a:solidFill>
                </a:rPr>
                <a:t>และสามารถลอดผ่านหลอดเลือดฝอยได้</a:t>
              </a:r>
            </a:p>
          </p:txBody>
        </p:sp>
      </p:grpSp>
      <p:pic>
        <p:nvPicPr>
          <p:cNvPr id="16" name="Graphic 15">
            <a:hlinkClick r:id="rId8" action="ppaction://hlinksldjump"/>
            <a:extLst>
              <a:ext uri="{FF2B5EF4-FFF2-40B4-BE49-F238E27FC236}">
                <a16:creationId xmlns:a16="http://schemas.microsoft.com/office/drawing/2014/main" id="{B032C680-88EE-4DB1-8377-FE24883399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47836" y="6216872"/>
            <a:ext cx="1112684" cy="48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E67A09-038E-4B4A-A5A3-2C723D9C384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7029" y="5325349"/>
            <a:ext cx="1080000" cy="60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7615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21D6AD6-0206-4983-B5AA-AA266D48CF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400" y="6215863"/>
            <a:ext cx="493417" cy="48700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030CD54-DDCD-4AF7-8061-7D69877A93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5180" y="0"/>
            <a:ext cx="716820" cy="7552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AD3431-E128-4056-A3C3-84FD196A465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29" y="1542379"/>
            <a:ext cx="3599999" cy="359525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E956F056-0DD0-41A5-BD16-B56F635C3C5D}"/>
              </a:ext>
            </a:extLst>
          </p:cNvPr>
          <p:cNvSpPr/>
          <p:nvPr/>
        </p:nvSpPr>
        <p:spPr>
          <a:xfrm>
            <a:off x="2239397" y="2948646"/>
            <a:ext cx="607354" cy="60735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C906A0-5F1C-4378-A5EC-6BE958F5EA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7784" y="240072"/>
            <a:ext cx="3056433" cy="684000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0EE14FE-8981-4966-BE71-92ABC9EE8212}"/>
              </a:ext>
            </a:extLst>
          </p:cNvPr>
          <p:cNvSpPr/>
          <p:nvPr/>
        </p:nvSpPr>
        <p:spPr>
          <a:xfrm>
            <a:off x="2837468" y="2318994"/>
            <a:ext cx="3667027" cy="2224726"/>
          </a:xfrm>
          <a:custGeom>
            <a:avLst/>
            <a:gdLst>
              <a:gd name="connsiteX0" fmla="*/ 0 w 3667027"/>
              <a:gd name="connsiteY0" fmla="*/ 904973 h 2224726"/>
              <a:gd name="connsiteX1" fmla="*/ 3667027 w 3667027"/>
              <a:gd name="connsiteY1" fmla="*/ 0 h 2224726"/>
              <a:gd name="connsiteX2" fmla="*/ 3667027 w 3667027"/>
              <a:gd name="connsiteY2" fmla="*/ 2224726 h 2224726"/>
              <a:gd name="connsiteX3" fmla="*/ 0 w 3667027"/>
              <a:gd name="connsiteY3" fmla="*/ 904973 h 2224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7027" h="2224726">
                <a:moveTo>
                  <a:pt x="0" y="904973"/>
                </a:moveTo>
                <a:lnTo>
                  <a:pt x="3667027" y="0"/>
                </a:lnTo>
                <a:lnTo>
                  <a:pt x="3667027" y="2224726"/>
                </a:lnTo>
                <a:lnTo>
                  <a:pt x="0" y="904973"/>
                </a:lnTo>
                <a:close/>
              </a:path>
            </a:pathLst>
          </a:custGeom>
          <a:solidFill>
            <a:srgbClr val="F5EB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7BCA918-90EC-4A56-A0FA-5705C06A3973}"/>
              </a:ext>
            </a:extLst>
          </p:cNvPr>
          <p:cNvGrpSpPr/>
          <p:nvPr/>
        </p:nvGrpSpPr>
        <p:grpSpPr>
          <a:xfrm>
            <a:off x="5389277" y="2306182"/>
            <a:ext cx="6316668" cy="2245636"/>
            <a:chOff x="4203645" y="463240"/>
            <a:chExt cx="6316668" cy="224563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1BEC330C-A3FE-4A02-98AC-5F3548FB2CF9}"/>
                </a:ext>
              </a:extLst>
            </p:cNvPr>
            <p:cNvSpPr/>
            <p:nvPr/>
          </p:nvSpPr>
          <p:spPr>
            <a:xfrm>
              <a:off x="4332426" y="463240"/>
              <a:ext cx="6187887" cy="2245636"/>
            </a:xfrm>
            <a:prstGeom prst="roundRect">
              <a:avLst>
                <a:gd name="adj" fmla="val 50000"/>
              </a:avLst>
            </a:prstGeom>
            <a:noFill/>
            <a:ln w="12700">
              <a:solidFill>
                <a:srgbClr val="8B4AA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32158AB-CD16-4DCA-BC63-E5CD36BCF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03645" y="463240"/>
              <a:ext cx="2245636" cy="224563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B91C2E3-071A-416B-BF56-67B0FF76E0D9}"/>
                </a:ext>
              </a:extLst>
            </p:cNvPr>
            <p:cNvSpPr txBox="1"/>
            <p:nvPr/>
          </p:nvSpPr>
          <p:spPr>
            <a:xfrm>
              <a:off x="6434182" y="618589"/>
              <a:ext cx="121379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3000" b="1">
                  <a:solidFill>
                    <a:srgbClr val="7030A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defRPr>
              </a:lvl1pPr>
            </a:lstStyle>
            <a:p>
              <a:r>
                <a:rPr lang="th-TH" dirty="0"/>
                <a:t>เซลล์อสุจิ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C456C42-383C-40CD-A7BD-661B724D68EA}"/>
                </a:ext>
              </a:extLst>
            </p:cNvPr>
            <p:cNvSpPr txBox="1"/>
            <p:nvPr/>
          </p:nvSpPr>
          <p:spPr>
            <a:xfrm>
              <a:off x="6471890" y="1104275"/>
              <a:ext cx="385515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200" b="1">
                  <a:solidFill>
                    <a:srgbClr val="8B4AA6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defRPr>
              </a:lvl1pPr>
            </a:lstStyle>
            <a:p>
              <a:pPr algn="l"/>
              <a:r>
                <a:rPr lang="th-TH" sz="2800" b="0" dirty="0">
                  <a:solidFill>
                    <a:schemeClr val="tx1"/>
                  </a:solidFill>
                </a:rPr>
                <a:t>ประกอบด้วยส่วนหัว ลำตัวและหาง</a:t>
              </a:r>
            </a:p>
            <a:p>
              <a:pPr algn="l"/>
              <a:r>
                <a:rPr lang="th-TH" sz="2800" b="0" dirty="0">
                  <a:solidFill>
                    <a:schemeClr val="tx1"/>
                  </a:solidFill>
                </a:rPr>
                <a:t>โดยส่วนหางที่ยาว จะช่วยให้เซลล์อสุจิ</a:t>
              </a:r>
            </a:p>
            <a:p>
              <a:pPr algn="l"/>
              <a:r>
                <a:rPr lang="th-TH" sz="2800" b="0" dirty="0">
                  <a:solidFill>
                    <a:schemeClr val="tx1"/>
                  </a:solidFill>
                </a:rPr>
                <a:t>เคลื่อนที่ไปผสมกับเซลล์ไข่ได้</a:t>
              </a:r>
            </a:p>
          </p:txBody>
        </p:sp>
      </p:grpSp>
      <p:pic>
        <p:nvPicPr>
          <p:cNvPr id="16" name="Graphic 15">
            <a:hlinkClick r:id="rId8" action="ppaction://hlinksldjump"/>
            <a:extLst>
              <a:ext uri="{FF2B5EF4-FFF2-40B4-BE49-F238E27FC236}">
                <a16:creationId xmlns:a16="http://schemas.microsoft.com/office/drawing/2014/main" id="{1935ED91-F547-4D39-B584-472EBD023F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47836" y="6216872"/>
            <a:ext cx="1112684" cy="486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14505BB-788A-4261-9D1C-821D17C1282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6212" y="5044022"/>
            <a:ext cx="3596952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8242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A3A073E-AC77-4726-9557-76506BC670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400" y="6215863"/>
            <a:ext cx="493417" cy="4870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595062-4619-40AB-B7DF-C5AE7AC35B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5180" y="0"/>
            <a:ext cx="716820" cy="755222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7DB634FF-577A-40D7-B67E-43D5F9D15D7F}"/>
              </a:ext>
            </a:extLst>
          </p:cNvPr>
          <p:cNvGrpSpPr/>
          <p:nvPr/>
        </p:nvGrpSpPr>
        <p:grpSpPr>
          <a:xfrm>
            <a:off x="4204764" y="1745538"/>
            <a:ext cx="3479553" cy="4632960"/>
            <a:chOff x="4204764" y="1745538"/>
            <a:chExt cx="3479553" cy="4632960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11E824B9-3B33-41E4-925C-79DF0C0C7D4F}"/>
                </a:ext>
              </a:extLst>
            </p:cNvPr>
            <p:cNvSpPr/>
            <p:nvPr/>
          </p:nvSpPr>
          <p:spPr>
            <a:xfrm>
              <a:off x="4204764" y="1745538"/>
              <a:ext cx="3479553" cy="4632960"/>
            </a:xfrm>
            <a:prstGeom prst="roundRect">
              <a:avLst>
                <a:gd name="adj" fmla="val 7177"/>
              </a:avLst>
            </a:prstGeom>
            <a:solidFill>
              <a:srgbClr val="F2FFFF"/>
            </a:solidFill>
            <a:ln w="28575">
              <a:solidFill>
                <a:srgbClr val="4B7F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B65CA72-26B4-4B72-9E4D-9C7DE016F9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4521" y="5265040"/>
              <a:ext cx="1000862" cy="1113458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9722CB9-4348-4239-B919-C41C3FD47DE9}"/>
              </a:ext>
            </a:extLst>
          </p:cNvPr>
          <p:cNvGrpSpPr/>
          <p:nvPr/>
        </p:nvGrpSpPr>
        <p:grpSpPr>
          <a:xfrm>
            <a:off x="7928821" y="1745538"/>
            <a:ext cx="3479553" cy="4642485"/>
            <a:chOff x="7928821" y="1745538"/>
            <a:chExt cx="3479553" cy="4642485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DB463070-8D05-4FCB-9375-2C885BB7EC76}"/>
                </a:ext>
              </a:extLst>
            </p:cNvPr>
            <p:cNvSpPr/>
            <p:nvPr/>
          </p:nvSpPr>
          <p:spPr>
            <a:xfrm>
              <a:off x="7928821" y="1745538"/>
              <a:ext cx="3479553" cy="4632960"/>
            </a:xfrm>
            <a:prstGeom prst="roundRect">
              <a:avLst>
                <a:gd name="adj" fmla="val 7177"/>
              </a:avLst>
            </a:prstGeom>
            <a:solidFill>
              <a:srgbClr val="F2FFFF"/>
            </a:solidFill>
            <a:ln w="28575">
              <a:solidFill>
                <a:srgbClr val="4B7F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7FD4134F-4D56-479F-A1CB-3249C30F3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44075" y="5455814"/>
              <a:ext cx="1079400" cy="932209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E56A243-829C-4716-B2DC-FEC482D20A2F}"/>
              </a:ext>
            </a:extLst>
          </p:cNvPr>
          <p:cNvGrpSpPr/>
          <p:nvPr/>
        </p:nvGrpSpPr>
        <p:grpSpPr>
          <a:xfrm>
            <a:off x="1521591" y="1728951"/>
            <a:ext cx="1260000" cy="1328286"/>
            <a:chOff x="1521591" y="1728951"/>
            <a:chExt cx="1260000" cy="1328286"/>
          </a:xfrm>
        </p:grpSpPr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CA87F814-26DB-493E-8D2D-E60E44672F13}"/>
                </a:ext>
              </a:extLst>
            </p:cNvPr>
            <p:cNvSpPr/>
            <p:nvPr/>
          </p:nvSpPr>
          <p:spPr>
            <a:xfrm>
              <a:off x="1521591" y="1797237"/>
              <a:ext cx="1260000" cy="1260000"/>
            </a:xfrm>
            <a:prstGeom prst="ellipse">
              <a:avLst/>
            </a:prstGeom>
            <a:solidFill>
              <a:srgbClr val="2FC074"/>
            </a:solidFill>
            <a:ln w="19050">
              <a:solidFill>
                <a:srgbClr val="2FC0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4D091711-CE39-4AFF-A138-2567C1904D90}"/>
                </a:ext>
              </a:extLst>
            </p:cNvPr>
            <p:cNvGrpSpPr/>
            <p:nvPr/>
          </p:nvGrpSpPr>
          <p:grpSpPr>
            <a:xfrm>
              <a:off x="1521591" y="1728951"/>
              <a:ext cx="1260000" cy="1260000"/>
              <a:chOff x="1521591" y="1728951"/>
              <a:chExt cx="1260000" cy="1260000"/>
            </a:xfrm>
          </p:grpSpPr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7281E189-3038-4B50-BC28-207B6702BB9A}"/>
                  </a:ext>
                </a:extLst>
              </p:cNvPr>
              <p:cNvSpPr/>
              <p:nvPr/>
            </p:nvSpPr>
            <p:spPr>
              <a:xfrm>
                <a:off x="1521591" y="1728951"/>
                <a:ext cx="1260000" cy="1260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2FC0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45" name="Picture 144">
                <a:extLst>
                  <a:ext uri="{FF2B5EF4-FFF2-40B4-BE49-F238E27FC236}">
                    <a16:creationId xmlns:a16="http://schemas.microsoft.com/office/drawing/2014/main" id="{19A66AB8-0E7D-4302-A4D0-C34BE3BB81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47763" y="1931020"/>
                <a:ext cx="1025105" cy="873968"/>
              </a:xfrm>
              <a:prstGeom prst="rect">
                <a:avLst/>
              </a:prstGeom>
            </p:spPr>
          </p:pic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FD9B722-DBB0-4D37-962C-884409A25C39}"/>
              </a:ext>
            </a:extLst>
          </p:cNvPr>
          <p:cNvGrpSpPr/>
          <p:nvPr/>
        </p:nvGrpSpPr>
        <p:grpSpPr>
          <a:xfrm>
            <a:off x="2842017" y="1728951"/>
            <a:ext cx="1260000" cy="1328286"/>
            <a:chOff x="2842017" y="1728951"/>
            <a:chExt cx="1260000" cy="1328286"/>
          </a:xfrm>
        </p:grpSpPr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8519D792-970A-4050-B1D7-8CDB60669710}"/>
                </a:ext>
              </a:extLst>
            </p:cNvPr>
            <p:cNvSpPr/>
            <p:nvPr/>
          </p:nvSpPr>
          <p:spPr>
            <a:xfrm>
              <a:off x="2842017" y="1797237"/>
              <a:ext cx="1260000" cy="1260000"/>
            </a:xfrm>
            <a:prstGeom prst="ellipse">
              <a:avLst/>
            </a:prstGeom>
            <a:solidFill>
              <a:srgbClr val="2FC074"/>
            </a:solidFill>
            <a:ln w="19050">
              <a:solidFill>
                <a:srgbClr val="2FC0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312305E1-EEE5-4041-90F9-EA626C394CB1}"/>
                </a:ext>
              </a:extLst>
            </p:cNvPr>
            <p:cNvGrpSpPr/>
            <p:nvPr/>
          </p:nvGrpSpPr>
          <p:grpSpPr>
            <a:xfrm>
              <a:off x="2842017" y="1728951"/>
              <a:ext cx="1260000" cy="1260000"/>
              <a:chOff x="2842017" y="1728951"/>
              <a:chExt cx="1260000" cy="1260000"/>
            </a:xfrm>
          </p:grpSpPr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8FA95B4F-0EAD-4748-953A-F953CF5F2932}"/>
                  </a:ext>
                </a:extLst>
              </p:cNvPr>
              <p:cNvSpPr/>
              <p:nvPr/>
            </p:nvSpPr>
            <p:spPr>
              <a:xfrm>
                <a:off x="2842017" y="1728951"/>
                <a:ext cx="1260000" cy="1260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2FC0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49" name="Picture 148">
                <a:extLst>
                  <a:ext uri="{FF2B5EF4-FFF2-40B4-BE49-F238E27FC236}">
                    <a16:creationId xmlns:a16="http://schemas.microsoft.com/office/drawing/2014/main" id="{992917DB-1548-4B66-9BEC-42E2F4082B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48444" y="2025755"/>
                <a:ext cx="1064593" cy="641401"/>
              </a:xfrm>
              <a:prstGeom prst="rect">
                <a:avLst/>
              </a:prstGeom>
            </p:spPr>
          </p:pic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5BDD16D-0CEB-4870-B91D-841D1E66A714}"/>
              </a:ext>
            </a:extLst>
          </p:cNvPr>
          <p:cNvGrpSpPr/>
          <p:nvPr/>
        </p:nvGrpSpPr>
        <p:grpSpPr>
          <a:xfrm>
            <a:off x="201165" y="1728951"/>
            <a:ext cx="1260000" cy="1328286"/>
            <a:chOff x="201165" y="1728951"/>
            <a:chExt cx="1260000" cy="1328286"/>
          </a:xfrm>
        </p:grpSpPr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A028F18D-2927-40E7-81F9-C96E7A9E18AE}"/>
                </a:ext>
              </a:extLst>
            </p:cNvPr>
            <p:cNvSpPr/>
            <p:nvPr/>
          </p:nvSpPr>
          <p:spPr>
            <a:xfrm>
              <a:off x="201165" y="1797237"/>
              <a:ext cx="1260000" cy="1260000"/>
            </a:xfrm>
            <a:prstGeom prst="ellipse">
              <a:avLst/>
            </a:prstGeom>
            <a:solidFill>
              <a:srgbClr val="2FC074"/>
            </a:solidFill>
            <a:ln w="19050">
              <a:solidFill>
                <a:srgbClr val="2FC0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A3EEA9CE-80C7-46E8-9181-C073AD9EAEB9}"/>
                </a:ext>
              </a:extLst>
            </p:cNvPr>
            <p:cNvGrpSpPr/>
            <p:nvPr/>
          </p:nvGrpSpPr>
          <p:grpSpPr>
            <a:xfrm>
              <a:off x="201165" y="1728951"/>
              <a:ext cx="1260000" cy="1260000"/>
              <a:chOff x="201165" y="1728951"/>
              <a:chExt cx="1260000" cy="1260000"/>
            </a:xfrm>
          </p:grpSpPr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8B5D8887-6250-4DE2-83DF-29A5292E6360}"/>
                  </a:ext>
                </a:extLst>
              </p:cNvPr>
              <p:cNvSpPr/>
              <p:nvPr/>
            </p:nvSpPr>
            <p:spPr>
              <a:xfrm>
                <a:off x="201165" y="1728951"/>
                <a:ext cx="1260000" cy="1260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2FC0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53" name="Picture 152">
                <a:extLst>
                  <a:ext uri="{FF2B5EF4-FFF2-40B4-BE49-F238E27FC236}">
                    <a16:creationId xmlns:a16="http://schemas.microsoft.com/office/drawing/2014/main" id="{356947D8-37B9-4D1A-8BD7-B0116FE49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9810" y="1840352"/>
                <a:ext cx="603160" cy="1017831"/>
              </a:xfrm>
              <a:prstGeom prst="rect">
                <a:avLst/>
              </a:prstGeom>
            </p:spPr>
          </p:pic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A755F30-165C-4A6A-93A4-B0361CB5EC86}"/>
              </a:ext>
            </a:extLst>
          </p:cNvPr>
          <p:cNvGrpSpPr/>
          <p:nvPr/>
        </p:nvGrpSpPr>
        <p:grpSpPr>
          <a:xfrm>
            <a:off x="201165" y="3283343"/>
            <a:ext cx="1260000" cy="1328286"/>
            <a:chOff x="201165" y="3283343"/>
            <a:chExt cx="1260000" cy="1328286"/>
          </a:xfrm>
        </p:grpSpPr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3A2DDD3B-9BBC-44C1-B6EB-8AAC916CA706}"/>
                </a:ext>
              </a:extLst>
            </p:cNvPr>
            <p:cNvSpPr/>
            <p:nvPr/>
          </p:nvSpPr>
          <p:spPr>
            <a:xfrm>
              <a:off x="201165" y="3351629"/>
              <a:ext cx="1260000" cy="1260000"/>
            </a:xfrm>
            <a:prstGeom prst="ellipse">
              <a:avLst/>
            </a:prstGeom>
            <a:solidFill>
              <a:srgbClr val="2FC074"/>
            </a:solidFill>
            <a:ln w="19050">
              <a:solidFill>
                <a:srgbClr val="2FC0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7FE102EB-FCA4-4493-AC0B-EBEBFC9798CE}"/>
                </a:ext>
              </a:extLst>
            </p:cNvPr>
            <p:cNvGrpSpPr/>
            <p:nvPr/>
          </p:nvGrpSpPr>
          <p:grpSpPr>
            <a:xfrm>
              <a:off x="201165" y="3283343"/>
              <a:ext cx="1260000" cy="1260000"/>
              <a:chOff x="201165" y="3283343"/>
              <a:chExt cx="1260000" cy="1260000"/>
            </a:xfrm>
          </p:grpSpPr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2E67E7FF-5AD4-45BD-8210-7F77D13CA22F}"/>
                  </a:ext>
                </a:extLst>
              </p:cNvPr>
              <p:cNvSpPr/>
              <p:nvPr/>
            </p:nvSpPr>
            <p:spPr>
              <a:xfrm>
                <a:off x="201165" y="3283343"/>
                <a:ext cx="1260000" cy="1260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2FC0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57" name="Picture 156">
                <a:extLst>
                  <a:ext uri="{FF2B5EF4-FFF2-40B4-BE49-F238E27FC236}">
                    <a16:creationId xmlns:a16="http://schemas.microsoft.com/office/drawing/2014/main" id="{2C6A1221-F313-4F56-85A3-0647749ABE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3397" y="3478886"/>
                <a:ext cx="1056739" cy="86400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DBB35C2-CBC4-47DF-BB56-98CE95263C45}"/>
              </a:ext>
            </a:extLst>
          </p:cNvPr>
          <p:cNvGrpSpPr/>
          <p:nvPr/>
        </p:nvGrpSpPr>
        <p:grpSpPr>
          <a:xfrm>
            <a:off x="1521591" y="3283343"/>
            <a:ext cx="1260000" cy="1328286"/>
            <a:chOff x="1521591" y="3283343"/>
            <a:chExt cx="1260000" cy="1328286"/>
          </a:xfrm>
        </p:grpSpPr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FC778282-BDDC-4C38-A96B-64DA56C01003}"/>
                </a:ext>
              </a:extLst>
            </p:cNvPr>
            <p:cNvSpPr/>
            <p:nvPr/>
          </p:nvSpPr>
          <p:spPr>
            <a:xfrm>
              <a:off x="1521591" y="3351629"/>
              <a:ext cx="1260000" cy="1260000"/>
            </a:xfrm>
            <a:prstGeom prst="ellipse">
              <a:avLst/>
            </a:prstGeom>
            <a:solidFill>
              <a:srgbClr val="2FC074"/>
            </a:solidFill>
            <a:ln w="19050">
              <a:solidFill>
                <a:srgbClr val="2FC0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FAE1A3FD-3D44-4C99-9F72-10214AF20EA7}"/>
                </a:ext>
              </a:extLst>
            </p:cNvPr>
            <p:cNvGrpSpPr/>
            <p:nvPr/>
          </p:nvGrpSpPr>
          <p:grpSpPr>
            <a:xfrm>
              <a:off x="1521591" y="3283343"/>
              <a:ext cx="1260000" cy="1260000"/>
              <a:chOff x="1521591" y="3283343"/>
              <a:chExt cx="1260000" cy="1260000"/>
            </a:xfrm>
          </p:grpSpPr>
          <p:sp>
            <p:nvSpPr>
              <p:cNvPr id="160" name="Oval 159">
                <a:extLst>
                  <a:ext uri="{FF2B5EF4-FFF2-40B4-BE49-F238E27FC236}">
                    <a16:creationId xmlns:a16="http://schemas.microsoft.com/office/drawing/2014/main" id="{FDA56D43-FEBD-4A6E-B386-F4E52BE5EB4D}"/>
                  </a:ext>
                </a:extLst>
              </p:cNvPr>
              <p:cNvSpPr/>
              <p:nvPr/>
            </p:nvSpPr>
            <p:spPr>
              <a:xfrm>
                <a:off x="1521591" y="3283343"/>
                <a:ext cx="1260000" cy="1260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2FC0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1" name="Picture 160">
                <a:extLst>
                  <a:ext uri="{FF2B5EF4-FFF2-40B4-BE49-F238E27FC236}">
                    <a16:creationId xmlns:a16="http://schemas.microsoft.com/office/drawing/2014/main" id="{7C425D71-E020-4B66-9735-1622857DA1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04021" y="3415845"/>
                <a:ext cx="870925" cy="953870"/>
              </a:xfrm>
              <a:prstGeom prst="rect">
                <a:avLst/>
              </a:prstGeom>
            </p:spPr>
          </p:pic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6080944-7261-4648-BAAF-3F3D77EBCFC7}"/>
              </a:ext>
            </a:extLst>
          </p:cNvPr>
          <p:cNvGrpSpPr/>
          <p:nvPr/>
        </p:nvGrpSpPr>
        <p:grpSpPr>
          <a:xfrm>
            <a:off x="2842017" y="3283343"/>
            <a:ext cx="1260000" cy="1328286"/>
            <a:chOff x="2842017" y="3283343"/>
            <a:chExt cx="1260000" cy="1328286"/>
          </a:xfrm>
        </p:grpSpPr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7A20FB7D-D90E-447B-90A0-186B08099F26}"/>
                </a:ext>
              </a:extLst>
            </p:cNvPr>
            <p:cNvSpPr/>
            <p:nvPr/>
          </p:nvSpPr>
          <p:spPr>
            <a:xfrm>
              <a:off x="2842017" y="3351629"/>
              <a:ext cx="1260000" cy="1260000"/>
            </a:xfrm>
            <a:prstGeom prst="ellipse">
              <a:avLst/>
            </a:prstGeom>
            <a:solidFill>
              <a:srgbClr val="2FC074"/>
            </a:solidFill>
            <a:ln w="19050">
              <a:solidFill>
                <a:srgbClr val="2FC0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C458E823-C239-44CD-8B04-BE57CC38A1BB}"/>
                </a:ext>
              </a:extLst>
            </p:cNvPr>
            <p:cNvGrpSpPr/>
            <p:nvPr/>
          </p:nvGrpSpPr>
          <p:grpSpPr>
            <a:xfrm>
              <a:off x="2842017" y="3283343"/>
              <a:ext cx="1260000" cy="1260000"/>
              <a:chOff x="2842017" y="3283343"/>
              <a:chExt cx="1260000" cy="1260000"/>
            </a:xfrm>
          </p:grpSpPr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FA07DACD-A214-417F-A773-D8A8FF91873C}"/>
                  </a:ext>
                </a:extLst>
              </p:cNvPr>
              <p:cNvSpPr/>
              <p:nvPr/>
            </p:nvSpPr>
            <p:spPr>
              <a:xfrm>
                <a:off x="2842017" y="3283343"/>
                <a:ext cx="1260000" cy="1260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2FC0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5" name="Picture 164">
                <a:extLst>
                  <a:ext uri="{FF2B5EF4-FFF2-40B4-BE49-F238E27FC236}">
                    <a16:creationId xmlns:a16="http://schemas.microsoft.com/office/drawing/2014/main" id="{561DD10D-5F01-4B61-8381-9A6F07EDF5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74728" y="3382975"/>
                <a:ext cx="540259" cy="1054792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764FF85-7673-44FB-9F6E-4CC5359B5E75}"/>
              </a:ext>
            </a:extLst>
          </p:cNvPr>
          <p:cNvGrpSpPr/>
          <p:nvPr/>
        </p:nvGrpSpPr>
        <p:grpSpPr>
          <a:xfrm>
            <a:off x="201165" y="4791671"/>
            <a:ext cx="1260000" cy="1328286"/>
            <a:chOff x="201165" y="4791671"/>
            <a:chExt cx="1260000" cy="1328286"/>
          </a:xfrm>
        </p:grpSpPr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F54E9E04-5225-4150-B2DF-A5781692FFD8}"/>
                </a:ext>
              </a:extLst>
            </p:cNvPr>
            <p:cNvSpPr/>
            <p:nvPr/>
          </p:nvSpPr>
          <p:spPr>
            <a:xfrm>
              <a:off x="201165" y="4859957"/>
              <a:ext cx="1260000" cy="1260000"/>
            </a:xfrm>
            <a:prstGeom prst="ellipse">
              <a:avLst/>
            </a:prstGeom>
            <a:solidFill>
              <a:srgbClr val="2FC074"/>
            </a:solidFill>
            <a:ln w="19050">
              <a:solidFill>
                <a:srgbClr val="2FC0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56ED79D1-91EF-4A45-BD59-47C1CA7C557E}"/>
                </a:ext>
              </a:extLst>
            </p:cNvPr>
            <p:cNvGrpSpPr/>
            <p:nvPr/>
          </p:nvGrpSpPr>
          <p:grpSpPr>
            <a:xfrm>
              <a:off x="201165" y="4791671"/>
              <a:ext cx="1260000" cy="1260000"/>
              <a:chOff x="201165" y="4791671"/>
              <a:chExt cx="1260000" cy="1260000"/>
            </a:xfrm>
          </p:grpSpPr>
          <p:sp>
            <p:nvSpPr>
              <p:cNvPr id="168" name="Oval 167">
                <a:extLst>
                  <a:ext uri="{FF2B5EF4-FFF2-40B4-BE49-F238E27FC236}">
                    <a16:creationId xmlns:a16="http://schemas.microsoft.com/office/drawing/2014/main" id="{B6535673-72FC-41F5-82FD-8872186ABDE3}"/>
                  </a:ext>
                </a:extLst>
              </p:cNvPr>
              <p:cNvSpPr/>
              <p:nvPr/>
            </p:nvSpPr>
            <p:spPr>
              <a:xfrm>
                <a:off x="201165" y="4791671"/>
                <a:ext cx="1260000" cy="1260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2FC0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9" name="Picture 168">
                <a:extLst>
                  <a:ext uri="{FF2B5EF4-FFF2-40B4-BE49-F238E27FC236}">
                    <a16:creationId xmlns:a16="http://schemas.microsoft.com/office/drawing/2014/main" id="{E1EDF150-48B8-475D-A25A-206CAE4E5E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0070" y="5191641"/>
                <a:ext cx="1116000" cy="499081"/>
              </a:xfrm>
              <a:prstGeom prst="rect">
                <a:avLst/>
              </a:prstGeom>
            </p:spPr>
          </p:pic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E19162D-E8A1-451F-8F73-C2F2BD048B88}"/>
              </a:ext>
            </a:extLst>
          </p:cNvPr>
          <p:cNvGrpSpPr/>
          <p:nvPr/>
        </p:nvGrpSpPr>
        <p:grpSpPr>
          <a:xfrm>
            <a:off x="1521591" y="4791671"/>
            <a:ext cx="1260000" cy="1328286"/>
            <a:chOff x="1521591" y="4791671"/>
            <a:chExt cx="1260000" cy="1328286"/>
          </a:xfrm>
        </p:grpSpPr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34A57CB5-0D44-4805-8943-42FC1F11C579}"/>
                </a:ext>
              </a:extLst>
            </p:cNvPr>
            <p:cNvSpPr/>
            <p:nvPr/>
          </p:nvSpPr>
          <p:spPr>
            <a:xfrm>
              <a:off x="1521591" y="4859957"/>
              <a:ext cx="1260000" cy="1260000"/>
            </a:xfrm>
            <a:prstGeom prst="ellipse">
              <a:avLst/>
            </a:prstGeom>
            <a:solidFill>
              <a:srgbClr val="2FC074"/>
            </a:solidFill>
            <a:ln w="19050">
              <a:solidFill>
                <a:srgbClr val="2FC0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575CD3AE-70F4-4C22-B391-7B7FFC3C2DB1}"/>
                </a:ext>
              </a:extLst>
            </p:cNvPr>
            <p:cNvGrpSpPr/>
            <p:nvPr/>
          </p:nvGrpSpPr>
          <p:grpSpPr>
            <a:xfrm>
              <a:off x="1521591" y="4791671"/>
              <a:ext cx="1260000" cy="1260000"/>
              <a:chOff x="1521591" y="4791671"/>
              <a:chExt cx="1260000" cy="1260000"/>
            </a:xfrm>
          </p:grpSpPr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7D87C53A-5606-42C9-8C22-04AC2C268756}"/>
                  </a:ext>
                </a:extLst>
              </p:cNvPr>
              <p:cNvSpPr/>
              <p:nvPr/>
            </p:nvSpPr>
            <p:spPr>
              <a:xfrm>
                <a:off x="1521591" y="4791671"/>
                <a:ext cx="1260000" cy="1260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2FC0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73" name="Picture 172">
                <a:extLst>
                  <a:ext uri="{FF2B5EF4-FFF2-40B4-BE49-F238E27FC236}">
                    <a16:creationId xmlns:a16="http://schemas.microsoft.com/office/drawing/2014/main" id="{1BA35AB7-DBCC-42F6-A4CF-1243A2C9E9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027683" y="4890724"/>
                <a:ext cx="265263" cy="1080000"/>
              </a:xfrm>
              <a:prstGeom prst="rect">
                <a:avLst/>
              </a:prstGeom>
            </p:spPr>
          </p:pic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7CA6347-8EF1-4463-84FE-E4291DCF1518}"/>
              </a:ext>
            </a:extLst>
          </p:cNvPr>
          <p:cNvGrpSpPr/>
          <p:nvPr/>
        </p:nvGrpSpPr>
        <p:grpSpPr>
          <a:xfrm>
            <a:off x="2842017" y="4791671"/>
            <a:ext cx="1260000" cy="1328286"/>
            <a:chOff x="2842017" y="4791671"/>
            <a:chExt cx="1260000" cy="1328286"/>
          </a:xfrm>
        </p:grpSpPr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FD4BB915-3620-4F36-B470-0C31618A7176}"/>
                </a:ext>
              </a:extLst>
            </p:cNvPr>
            <p:cNvSpPr/>
            <p:nvPr/>
          </p:nvSpPr>
          <p:spPr>
            <a:xfrm>
              <a:off x="2842017" y="4859957"/>
              <a:ext cx="1260000" cy="1260000"/>
            </a:xfrm>
            <a:prstGeom prst="ellipse">
              <a:avLst/>
            </a:prstGeom>
            <a:solidFill>
              <a:srgbClr val="2FC074"/>
            </a:solidFill>
            <a:ln w="19050">
              <a:solidFill>
                <a:srgbClr val="2FC0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6EE45C47-E29B-4B8B-811A-D4D56ED98C57}"/>
                </a:ext>
              </a:extLst>
            </p:cNvPr>
            <p:cNvGrpSpPr/>
            <p:nvPr/>
          </p:nvGrpSpPr>
          <p:grpSpPr>
            <a:xfrm>
              <a:off x="2842017" y="4791671"/>
              <a:ext cx="1260000" cy="1260000"/>
              <a:chOff x="2842017" y="4791671"/>
              <a:chExt cx="1260000" cy="1260000"/>
            </a:xfrm>
          </p:grpSpPr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6D622560-40B6-476F-A0AE-1C6F264E9460}"/>
                  </a:ext>
                </a:extLst>
              </p:cNvPr>
              <p:cNvSpPr/>
              <p:nvPr/>
            </p:nvSpPr>
            <p:spPr>
              <a:xfrm>
                <a:off x="2842017" y="4791671"/>
                <a:ext cx="1260000" cy="1260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2FC0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77" name="Picture 176">
                <a:extLst>
                  <a:ext uri="{FF2B5EF4-FFF2-40B4-BE49-F238E27FC236}">
                    <a16:creationId xmlns:a16="http://schemas.microsoft.com/office/drawing/2014/main" id="{910C4651-046C-4144-A58F-16B8044B6B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35619" y="4917186"/>
                <a:ext cx="844743" cy="1047990"/>
              </a:xfrm>
              <a:prstGeom prst="rect">
                <a:avLst/>
              </a:prstGeom>
            </p:spPr>
          </p:pic>
        </p:grp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E68164AC-F0AD-4284-B5B5-CA1563AD679C}"/>
              </a:ext>
            </a:extLst>
          </p:cNvPr>
          <p:cNvGrpSpPr/>
          <p:nvPr/>
        </p:nvGrpSpPr>
        <p:grpSpPr>
          <a:xfrm>
            <a:off x="201165" y="1797237"/>
            <a:ext cx="1260000" cy="1260000"/>
            <a:chOff x="201165" y="1728951"/>
            <a:chExt cx="1260000" cy="1260000"/>
          </a:xfrm>
        </p:grpSpPr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A2DA30CF-FF50-4D13-8E4C-195B66219093}"/>
                </a:ext>
              </a:extLst>
            </p:cNvPr>
            <p:cNvSpPr/>
            <p:nvPr/>
          </p:nvSpPr>
          <p:spPr>
            <a:xfrm>
              <a:off x="201165" y="1728951"/>
              <a:ext cx="1260000" cy="126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2FC0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49BB7038-D782-47F8-89EC-FD6082F2D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9810" y="1840352"/>
              <a:ext cx="603160" cy="1017831"/>
            </a:xfrm>
            <a:prstGeom prst="rect">
              <a:avLst/>
            </a:prstGeom>
          </p:spPr>
        </p:pic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E250025D-2BFC-4EDD-8821-AEAB0368FB64}"/>
              </a:ext>
            </a:extLst>
          </p:cNvPr>
          <p:cNvGrpSpPr/>
          <p:nvPr/>
        </p:nvGrpSpPr>
        <p:grpSpPr>
          <a:xfrm>
            <a:off x="201165" y="3351629"/>
            <a:ext cx="1260000" cy="1260000"/>
            <a:chOff x="201165" y="3283343"/>
            <a:chExt cx="1260000" cy="1260000"/>
          </a:xfrm>
        </p:grpSpPr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DFBC3CC5-290B-4C16-9CB3-25676DDD8C29}"/>
                </a:ext>
              </a:extLst>
            </p:cNvPr>
            <p:cNvSpPr/>
            <p:nvPr/>
          </p:nvSpPr>
          <p:spPr>
            <a:xfrm>
              <a:off x="201165" y="3283343"/>
              <a:ext cx="1260000" cy="126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2FC0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78353042-CA78-4CF4-8967-31184735A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397" y="3478886"/>
              <a:ext cx="1056739" cy="864000"/>
            </a:xfrm>
            <a:prstGeom prst="rect">
              <a:avLst/>
            </a:prstGeom>
          </p:spPr>
        </p:pic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7F7B967-D86A-4B8F-85D3-B364F3B5B6A3}"/>
              </a:ext>
            </a:extLst>
          </p:cNvPr>
          <p:cNvGrpSpPr/>
          <p:nvPr/>
        </p:nvGrpSpPr>
        <p:grpSpPr>
          <a:xfrm>
            <a:off x="2842017" y="3351629"/>
            <a:ext cx="1260000" cy="1260000"/>
            <a:chOff x="2842017" y="3283343"/>
            <a:chExt cx="1260000" cy="1260000"/>
          </a:xfrm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A8B63676-2E01-4F51-A1AF-E32AC12D17B1}"/>
                </a:ext>
              </a:extLst>
            </p:cNvPr>
            <p:cNvSpPr/>
            <p:nvPr/>
          </p:nvSpPr>
          <p:spPr>
            <a:xfrm>
              <a:off x="2842017" y="3283343"/>
              <a:ext cx="1260000" cy="126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2FC0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76E06C76-5CF4-45E0-9177-8023FF96D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4728" y="3382975"/>
              <a:ext cx="540259" cy="1054792"/>
            </a:xfrm>
            <a:prstGeom prst="rect">
              <a:avLst/>
            </a:prstGeom>
          </p:spPr>
        </p:pic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DB729AAA-15EC-44BB-9166-E0FE70F7FEC9}"/>
              </a:ext>
            </a:extLst>
          </p:cNvPr>
          <p:cNvGrpSpPr/>
          <p:nvPr/>
        </p:nvGrpSpPr>
        <p:grpSpPr>
          <a:xfrm>
            <a:off x="201165" y="4859957"/>
            <a:ext cx="1260000" cy="1260000"/>
            <a:chOff x="201165" y="4791671"/>
            <a:chExt cx="1260000" cy="1260000"/>
          </a:xfrm>
        </p:grpSpPr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C22D405B-6B61-4C31-8FDE-DB728FF9ACFC}"/>
                </a:ext>
              </a:extLst>
            </p:cNvPr>
            <p:cNvSpPr/>
            <p:nvPr/>
          </p:nvSpPr>
          <p:spPr>
            <a:xfrm>
              <a:off x="201165" y="4791671"/>
              <a:ext cx="1260000" cy="126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2FC0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90622E4D-AF7A-4981-81E4-E3CAB29EB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0070" y="5191641"/>
              <a:ext cx="1116000" cy="499081"/>
            </a:xfrm>
            <a:prstGeom prst="rect">
              <a:avLst/>
            </a:prstGeom>
          </p:spPr>
        </p:pic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13549BC1-79DA-45AE-8722-2C6095924B36}"/>
              </a:ext>
            </a:extLst>
          </p:cNvPr>
          <p:cNvGrpSpPr/>
          <p:nvPr/>
        </p:nvGrpSpPr>
        <p:grpSpPr>
          <a:xfrm>
            <a:off x="1521591" y="4859957"/>
            <a:ext cx="1260000" cy="1260000"/>
            <a:chOff x="1521591" y="4791671"/>
            <a:chExt cx="1260000" cy="1260000"/>
          </a:xfrm>
        </p:grpSpPr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2B535DA3-FEA0-40E7-AADE-7B0E651D1681}"/>
                </a:ext>
              </a:extLst>
            </p:cNvPr>
            <p:cNvSpPr/>
            <p:nvPr/>
          </p:nvSpPr>
          <p:spPr>
            <a:xfrm>
              <a:off x="1521591" y="4791671"/>
              <a:ext cx="1260000" cy="126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2FC0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3160BC70-962D-469A-BFD7-DA4DE869A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27683" y="4890724"/>
              <a:ext cx="265263" cy="1080000"/>
            </a:xfrm>
            <a:prstGeom prst="rect">
              <a:avLst/>
            </a:prstGeom>
          </p:spPr>
        </p:pic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B385A809-340E-419B-8765-D4692726F543}"/>
              </a:ext>
            </a:extLst>
          </p:cNvPr>
          <p:cNvGrpSpPr/>
          <p:nvPr/>
        </p:nvGrpSpPr>
        <p:grpSpPr>
          <a:xfrm>
            <a:off x="2842017" y="4859957"/>
            <a:ext cx="1260000" cy="1260000"/>
            <a:chOff x="2842017" y="4791671"/>
            <a:chExt cx="1260000" cy="1260000"/>
          </a:xfrm>
        </p:grpSpPr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7119CD27-1DD2-48CB-881E-CE1A36014E0F}"/>
                </a:ext>
              </a:extLst>
            </p:cNvPr>
            <p:cNvSpPr/>
            <p:nvPr/>
          </p:nvSpPr>
          <p:spPr>
            <a:xfrm>
              <a:off x="2842017" y="4791671"/>
              <a:ext cx="1260000" cy="126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2FC0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E84347CE-49F5-4DF6-A922-FAC7524845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35619" y="4917186"/>
              <a:ext cx="844743" cy="1047990"/>
            </a:xfrm>
            <a:prstGeom prst="rect">
              <a:avLst/>
            </a:prstGeom>
          </p:spPr>
        </p:pic>
      </p:grpSp>
      <p:pic>
        <p:nvPicPr>
          <p:cNvPr id="50" name="Graphic 49">
            <a:extLst>
              <a:ext uri="{FF2B5EF4-FFF2-40B4-BE49-F238E27FC236}">
                <a16:creationId xmlns:a16="http://schemas.microsoft.com/office/drawing/2014/main" id="{AA0F9326-D5DF-469F-94C2-8EF8567E9C34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05079" y="2784997"/>
            <a:ext cx="223376" cy="282943"/>
          </a:xfrm>
          <a:prstGeom prst="rect">
            <a:avLst/>
          </a:prstGeom>
        </p:spPr>
      </p:pic>
      <p:grpSp>
        <p:nvGrpSpPr>
          <p:cNvPr id="81" name="Group 80">
            <a:extLst>
              <a:ext uri="{FF2B5EF4-FFF2-40B4-BE49-F238E27FC236}">
                <a16:creationId xmlns:a16="http://schemas.microsoft.com/office/drawing/2014/main" id="{CC767BC6-B280-4415-830E-049672382FB4}"/>
              </a:ext>
            </a:extLst>
          </p:cNvPr>
          <p:cNvGrpSpPr/>
          <p:nvPr/>
        </p:nvGrpSpPr>
        <p:grpSpPr>
          <a:xfrm>
            <a:off x="1521591" y="1797237"/>
            <a:ext cx="1260000" cy="1260000"/>
            <a:chOff x="1521591" y="1728951"/>
            <a:chExt cx="1260000" cy="1260000"/>
          </a:xfrm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921B96E8-4AA6-4913-9CD5-39C4641B3B2D}"/>
                </a:ext>
              </a:extLst>
            </p:cNvPr>
            <p:cNvSpPr/>
            <p:nvPr/>
          </p:nvSpPr>
          <p:spPr>
            <a:xfrm>
              <a:off x="1521591" y="1728951"/>
              <a:ext cx="1260000" cy="126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2FC0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F984CC74-E962-492C-8E29-2D880C8D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47763" y="1931020"/>
              <a:ext cx="1025105" cy="873968"/>
            </a:xfrm>
            <a:prstGeom prst="rect">
              <a:avLst/>
            </a:prstGeom>
          </p:spPr>
        </p:pic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B1B0B94E-A325-4666-839B-429344C63095}"/>
              </a:ext>
            </a:extLst>
          </p:cNvPr>
          <p:cNvGrpSpPr/>
          <p:nvPr/>
        </p:nvGrpSpPr>
        <p:grpSpPr>
          <a:xfrm>
            <a:off x="2842017" y="1797237"/>
            <a:ext cx="1260000" cy="1260000"/>
            <a:chOff x="2842017" y="1728951"/>
            <a:chExt cx="1260000" cy="1260000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BC23E094-6F8D-4C2D-85C9-DE93E21FCE6A}"/>
                </a:ext>
              </a:extLst>
            </p:cNvPr>
            <p:cNvSpPr/>
            <p:nvPr/>
          </p:nvSpPr>
          <p:spPr>
            <a:xfrm>
              <a:off x="2842017" y="1728951"/>
              <a:ext cx="1260000" cy="126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2FC0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394A4336-41F1-4681-B391-B8DC8C74C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48444" y="2025755"/>
              <a:ext cx="1064593" cy="641401"/>
            </a:xfrm>
            <a:prstGeom prst="rect">
              <a:avLst/>
            </a:prstGeom>
          </p:spPr>
        </p:pic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43798365-2F57-492D-A59F-0BB464A731D1}"/>
              </a:ext>
            </a:extLst>
          </p:cNvPr>
          <p:cNvGrpSpPr/>
          <p:nvPr/>
        </p:nvGrpSpPr>
        <p:grpSpPr>
          <a:xfrm>
            <a:off x="1521591" y="3351629"/>
            <a:ext cx="1260000" cy="1260000"/>
            <a:chOff x="1521591" y="3283343"/>
            <a:chExt cx="1260000" cy="1260000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ED313171-C1FC-4D2C-85C9-CAF986EA9687}"/>
                </a:ext>
              </a:extLst>
            </p:cNvPr>
            <p:cNvSpPr/>
            <p:nvPr/>
          </p:nvSpPr>
          <p:spPr>
            <a:xfrm>
              <a:off x="1521591" y="3283343"/>
              <a:ext cx="1260000" cy="126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2FC0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34321578-88B8-4981-A5BC-FD9156834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04021" y="3415845"/>
              <a:ext cx="870925" cy="953870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94C6A5DC-B5F9-4C41-B1C6-F68F96FB9DE0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0732" y="208120"/>
            <a:ext cx="6950536" cy="828000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4C665935-1C17-422D-8204-CF474909614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163206" y="909204"/>
            <a:ext cx="1627773" cy="963251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BF2CA196-BF13-423B-BD94-5A2B717CA19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817154" y="909204"/>
            <a:ext cx="1767993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69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04167E-6 4.81481E-6 L 0.35885 0.01967 " pathEditMode="relative" rAng="0" ptsTypes="AA">
                                      <p:cBhvr>
                                        <p:cTn id="20" dur="1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43" y="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375E-6 4.81481E-6 L 0.45078 0.02731 " pathEditMode="relative" rAng="0" ptsTypes="AA">
                                      <p:cBhvr>
                                        <p:cTn id="29" dur="1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39" y="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29167E-6 4.81481E-6 L 0.37149 0.01967 " pathEditMode="relative" rAng="0" ptsTypes="AA">
                                      <p:cBhvr>
                                        <p:cTn id="38" dur="1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68" y="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04167E-6 4.44444E-6 L 0.35885 0.0125 " pathEditMode="relative" rAng="0" ptsTypes="AA">
                                      <p:cBhvr>
                                        <p:cTn id="47" dur="1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43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29167E-6 4.44444E-6 L 0.68841 -0.19815 " pathEditMode="relative" rAng="0" ptsTypes="AA">
                                      <p:cBhvr>
                                        <p:cTn id="56" dur="1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414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375E-6 4.44444E-6 L 0.26315 0.01111 " pathEditMode="relative" rAng="0" ptsTypes="AA">
                                      <p:cBhvr>
                                        <p:cTn id="65" dur="1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1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04167E-6 -2.96296E-6 L 0.66732 -0.17916 " pathEditMode="relative" rAng="0" ptsTypes="AA">
                                      <p:cBhvr>
                                        <p:cTn id="74" dur="1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59" y="-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29167E-6 -2.96296E-6 L 0.37201 0.01158 " pathEditMode="relative" rAng="0" ptsTypes="AA">
                                      <p:cBhvr>
                                        <p:cTn id="83" dur="1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94" y="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375E-6 -2.96296E-6 L 0.57955 -0.17824 " pathEditMode="relative" rAng="0" ptsTypes="AA">
                                      <p:cBhvr>
                                        <p:cTn id="92" dur="1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71" y="-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CCFF922-B3CC-4A57-AD5F-F8E33CDE58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717" y="1040436"/>
            <a:ext cx="4244326" cy="4969743"/>
          </a:xfrm>
          <a:prstGeom prst="rect">
            <a:avLst/>
          </a:prstGeom>
          <a:noFill/>
          <a:ln w="19050">
            <a:noFill/>
            <a:tailEnd type="oval"/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63A5AC7-AA9F-47E2-B903-D6D370F038E0}"/>
              </a:ext>
            </a:extLst>
          </p:cNvPr>
          <p:cNvGrpSpPr/>
          <p:nvPr/>
        </p:nvGrpSpPr>
        <p:grpSpPr>
          <a:xfrm>
            <a:off x="5544525" y="112297"/>
            <a:ext cx="3934251" cy="754259"/>
            <a:chOff x="5544525" y="112297"/>
            <a:chExt cx="3934251" cy="754259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91066C9F-1F01-449B-9132-47BBB5A8ABA7}"/>
                </a:ext>
              </a:extLst>
            </p:cNvPr>
            <p:cNvSpPr/>
            <p:nvPr/>
          </p:nvSpPr>
          <p:spPr>
            <a:xfrm>
              <a:off x="5544525" y="112297"/>
              <a:ext cx="3783030" cy="660431"/>
            </a:xfrm>
            <a:prstGeom prst="roundRect">
              <a:avLst>
                <a:gd name="adj" fmla="val 17971"/>
              </a:avLst>
            </a:prstGeom>
            <a:solidFill>
              <a:schemeClr val="bg1">
                <a:lumMod val="95000"/>
              </a:schemeClr>
            </a:solidFill>
            <a:ln w="952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endParaRPr lang="en-US" sz="3588" dirty="0"/>
            </a:p>
          </p:txBody>
        </p:sp>
        <p:sp>
          <p:nvSpPr>
            <p:cNvPr id="47" name="สี่เหลี่ยมผืนผ้า 144">
              <a:extLst>
                <a:ext uri="{FF2B5EF4-FFF2-40B4-BE49-F238E27FC236}">
                  <a16:creationId xmlns:a16="http://schemas.microsoft.com/office/drawing/2014/main" id="{5BCD0DA3-B7F0-49C3-A9CE-9A0DD0658312}"/>
                </a:ext>
              </a:extLst>
            </p:cNvPr>
            <p:cNvSpPr/>
            <p:nvPr/>
          </p:nvSpPr>
          <p:spPr>
            <a:xfrm>
              <a:off x="5577466" y="164825"/>
              <a:ext cx="3901310" cy="7017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เป็นอุปกรณ์ที่ช่วยในการขยายขนาดสิ่งต่าง ๆ ที่เราไม่สามารถมองเห็นได้ด้วยตาเปล่า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D07FD07-0B0B-491C-9CFB-D1E691EFFA4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701" y="124729"/>
            <a:ext cx="5088881" cy="648000"/>
          </a:xfrm>
          <a:prstGeom prst="rect">
            <a:avLst/>
          </a:prstGeom>
        </p:spPr>
      </p:pic>
      <p:pic>
        <p:nvPicPr>
          <p:cNvPr id="55" name="Picture 5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A3101C21-2E71-445B-9AFD-95B31484BF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400" y="6215863"/>
            <a:ext cx="493417" cy="487009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9C13E84A-BD2B-43C0-8EF1-9D2D1BFEF4A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5180" y="0"/>
            <a:ext cx="716820" cy="755222"/>
          </a:xfrm>
          <a:prstGeom prst="rect">
            <a:avLst/>
          </a:prstGeom>
        </p:spPr>
      </p:pic>
      <p:grpSp>
        <p:nvGrpSpPr>
          <p:cNvPr id="126" name="T.จานหมุน">
            <a:extLst>
              <a:ext uri="{FF2B5EF4-FFF2-40B4-BE49-F238E27FC236}">
                <a16:creationId xmlns:a16="http://schemas.microsoft.com/office/drawing/2014/main" id="{44736F3F-017A-47E9-B160-1D4FF8BCC05B}"/>
              </a:ext>
            </a:extLst>
          </p:cNvPr>
          <p:cNvGrpSpPr/>
          <p:nvPr/>
        </p:nvGrpSpPr>
        <p:grpSpPr>
          <a:xfrm>
            <a:off x="444256" y="934173"/>
            <a:ext cx="3959406" cy="1442744"/>
            <a:chOff x="3840021" y="2909447"/>
            <a:chExt cx="3959406" cy="1442744"/>
          </a:xfrm>
        </p:grpSpPr>
        <p:sp>
          <p:nvSpPr>
            <p:cNvPr id="131" name="Rectangle: Rounded Corners 130">
              <a:extLst>
                <a:ext uri="{FF2B5EF4-FFF2-40B4-BE49-F238E27FC236}">
                  <a16:creationId xmlns:a16="http://schemas.microsoft.com/office/drawing/2014/main" id="{FC0EA546-1218-4A39-BBD7-5384E0F214C6}"/>
                </a:ext>
              </a:extLst>
            </p:cNvPr>
            <p:cNvSpPr/>
            <p:nvPr/>
          </p:nvSpPr>
          <p:spPr>
            <a:xfrm>
              <a:off x="3840022" y="2909447"/>
              <a:ext cx="3959405" cy="1442743"/>
            </a:xfrm>
            <a:prstGeom prst="roundRect">
              <a:avLst>
                <a:gd name="adj" fmla="val 10933"/>
              </a:avLst>
            </a:prstGeom>
            <a:solidFill>
              <a:schemeClr val="bg1"/>
            </a:solidFill>
            <a:ln w="28575">
              <a:solidFill>
                <a:srgbClr val="407050"/>
              </a:solidFill>
              <a:prstDash val="solid"/>
            </a:ln>
            <a:effectLst>
              <a:outerShdw dist="50800" dir="2700000" algn="tl" rotWithShape="0">
                <a:srgbClr val="407050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4D845F"/>
                  </a:solidFill>
                </a:ln>
                <a:solidFill>
                  <a:srgbClr val="0070C0"/>
                </a:solidFill>
              </a:endParaRP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CEDE6EAF-CC45-4202-A9A8-67EF613A288D}"/>
                </a:ext>
              </a:extLst>
            </p:cNvPr>
            <p:cNvSpPr txBox="1"/>
            <p:nvPr/>
          </p:nvSpPr>
          <p:spPr>
            <a:xfrm>
              <a:off x="5205808" y="2925160"/>
              <a:ext cx="118974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3200" b="1" dirty="0">
                  <a:solidFill>
                    <a:srgbClr val="40705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จานหมุน</a:t>
              </a: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36679A67-8490-4F43-A682-42CEF0E92B89}"/>
                </a:ext>
              </a:extLst>
            </p:cNvPr>
            <p:cNvSpPr txBox="1"/>
            <p:nvPr/>
          </p:nvSpPr>
          <p:spPr>
            <a:xfrm>
              <a:off x="3840021" y="3361150"/>
              <a:ext cx="3959405" cy="991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th-TH" sz="3200" dirty="0">
                  <a:solidFill>
                    <a:srgbClr val="40705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ใช้หมุนเมื่อต้องการเปลี่ยน</a:t>
              </a:r>
            </a:p>
            <a:p>
              <a:pPr algn="ctr">
                <a:lnSpc>
                  <a:spcPct val="90000"/>
                </a:lnSpc>
              </a:pPr>
              <a:r>
                <a:rPr lang="th-TH" sz="3200" dirty="0">
                  <a:solidFill>
                    <a:srgbClr val="40705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กำลังขยายของเลนส์ใกล้วัตถุ</a:t>
              </a:r>
            </a:p>
          </p:txBody>
        </p:sp>
      </p:grpSp>
      <p:pic>
        <p:nvPicPr>
          <p:cNvPr id="141" name="ปิด จานหมุน">
            <a:extLst>
              <a:ext uri="{FF2B5EF4-FFF2-40B4-BE49-F238E27FC236}">
                <a16:creationId xmlns:a16="http://schemas.microsoft.com/office/drawing/2014/main" id="{94DE1329-B71E-4CA1-88D8-07BDB6004EB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3169" y="734742"/>
            <a:ext cx="553311" cy="553311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1B06E65-2B00-423A-8906-9280DF69D1EA}"/>
              </a:ext>
            </a:extLst>
          </p:cNvPr>
          <p:cNvSpPr/>
          <p:nvPr/>
        </p:nvSpPr>
        <p:spPr>
          <a:xfrm>
            <a:off x="6254415" y="1272619"/>
            <a:ext cx="3073139" cy="1828800"/>
          </a:xfrm>
          <a:custGeom>
            <a:avLst/>
            <a:gdLst>
              <a:gd name="connsiteX0" fmla="*/ 0 w 3073139"/>
              <a:gd name="connsiteY0" fmla="*/ 0 h 1828800"/>
              <a:gd name="connsiteX1" fmla="*/ 857840 w 3073139"/>
              <a:gd name="connsiteY1" fmla="*/ 0 h 1828800"/>
              <a:gd name="connsiteX2" fmla="*/ 3073139 w 3073139"/>
              <a:gd name="connsiteY2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3139" h="1828800">
                <a:moveTo>
                  <a:pt x="0" y="0"/>
                </a:moveTo>
                <a:lnTo>
                  <a:pt x="857840" y="0"/>
                </a:lnTo>
                <a:lnTo>
                  <a:pt x="3073139" y="1828800"/>
                </a:lnTo>
              </a:path>
            </a:pathLst>
          </a:custGeom>
          <a:noFill/>
          <a:ln w="19050">
            <a:solidFill>
              <a:srgbClr val="8DC83F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3D2254B-5AF5-4F96-A4E5-789D876F9129}"/>
              </a:ext>
            </a:extLst>
          </p:cNvPr>
          <p:cNvSpPr/>
          <p:nvPr/>
        </p:nvSpPr>
        <p:spPr>
          <a:xfrm>
            <a:off x="6942572" y="2111604"/>
            <a:ext cx="2507530" cy="1244338"/>
          </a:xfrm>
          <a:custGeom>
            <a:avLst/>
            <a:gdLst>
              <a:gd name="connsiteX0" fmla="*/ 0 w 2507530"/>
              <a:gd name="connsiteY0" fmla="*/ 0 h 1244338"/>
              <a:gd name="connsiteX1" fmla="*/ 527901 w 2507530"/>
              <a:gd name="connsiteY1" fmla="*/ 0 h 1244338"/>
              <a:gd name="connsiteX2" fmla="*/ 2507530 w 2507530"/>
              <a:gd name="connsiteY2" fmla="*/ 1244338 h 1244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07530" h="1244338">
                <a:moveTo>
                  <a:pt x="0" y="0"/>
                </a:moveTo>
                <a:lnTo>
                  <a:pt x="527901" y="0"/>
                </a:lnTo>
                <a:lnTo>
                  <a:pt x="2507530" y="1244338"/>
                </a:lnTo>
              </a:path>
            </a:pathLst>
          </a:custGeom>
          <a:noFill/>
          <a:ln w="19050">
            <a:solidFill>
              <a:srgbClr val="8DC83F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4978D806-5BA6-4A86-A383-135B4447FDA6}"/>
              </a:ext>
            </a:extLst>
          </p:cNvPr>
          <p:cNvSpPr/>
          <p:nvPr/>
        </p:nvSpPr>
        <p:spPr>
          <a:xfrm>
            <a:off x="6725756" y="2894029"/>
            <a:ext cx="2413261" cy="763571"/>
          </a:xfrm>
          <a:custGeom>
            <a:avLst/>
            <a:gdLst>
              <a:gd name="connsiteX0" fmla="*/ 0 w 2413261"/>
              <a:gd name="connsiteY0" fmla="*/ 0 h 763571"/>
              <a:gd name="connsiteX1" fmla="*/ 744717 w 2413261"/>
              <a:gd name="connsiteY1" fmla="*/ 0 h 763571"/>
              <a:gd name="connsiteX2" fmla="*/ 2413261 w 2413261"/>
              <a:gd name="connsiteY2" fmla="*/ 763571 h 763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13261" h="763571">
                <a:moveTo>
                  <a:pt x="0" y="0"/>
                </a:moveTo>
                <a:lnTo>
                  <a:pt x="744717" y="0"/>
                </a:lnTo>
                <a:lnTo>
                  <a:pt x="2413261" y="763571"/>
                </a:lnTo>
              </a:path>
            </a:pathLst>
          </a:custGeom>
          <a:noFill/>
          <a:ln w="19050">
            <a:solidFill>
              <a:srgbClr val="8DC83F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22DA3D6-6906-4DE0-A9D6-45793C3E0649}"/>
              </a:ext>
            </a:extLst>
          </p:cNvPr>
          <p:cNvSpPr/>
          <p:nvPr/>
        </p:nvSpPr>
        <p:spPr>
          <a:xfrm>
            <a:off x="7347925" y="3723588"/>
            <a:ext cx="1762812" cy="386499"/>
          </a:xfrm>
          <a:custGeom>
            <a:avLst/>
            <a:gdLst>
              <a:gd name="connsiteX0" fmla="*/ 0 w 1762812"/>
              <a:gd name="connsiteY0" fmla="*/ 0 h 386499"/>
              <a:gd name="connsiteX1" fmla="*/ 480767 w 1762812"/>
              <a:gd name="connsiteY1" fmla="*/ 0 h 386499"/>
              <a:gd name="connsiteX2" fmla="*/ 1762812 w 1762812"/>
              <a:gd name="connsiteY2" fmla="*/ 386499 h 386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62812" h="386499">
                <a:moveTo>
                  <a:pt x="0" y="0"/>
                </a:moveTo>
                <a:lnTo>
                  <a:pt x="480767" y="0"/>
                </a:lnTo>
                <a:lnTo>
                  <a:pt x="1762812" y="386499"/>
                </a:lnTo>
              </a:path>
            </a:pathLst>
          </a:custGeom>
          <a:noFill/>
          <a:ln w="19050">
            <a:solidFill>
              <a:srgbClr val="8DC83F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4D83BA0-C836-4091-83BC-2C6249F904FB}"/>
              </a:ext>
            </a:extLst>
          </p:cNvPr>
          <p:cNvSpPr/>
          <p:nvPr/>
        </p:nvSpPr>
        <p:spPr>
          <a:xfrm>
            <a:off x="7272510" y="4967926"/>
            <a:ext cx="1932495" cy="405352"/>
          </a:xfrm>
          <a:custGeom>
            <a:avLst/>
            <a:gdLst>
              <a:gd name="connsiteX0" fmla="*/ 0 w 1932495"/>
              <a:gd name="connsiteY0" fmla="*/ 405352 h 405352"/>
              <a:gd name="connsiteX1" fmla="*/ 952107 w 1932495"/>
              <a:gd name="connsiteY1" fmla="*/ 405352 h 405352"/>
              <a:gd name="connsiteX2" fmla="*/ 1932495 w 1932495"/>
              <a:gd name="connsiteY2" fmla="*/ 0 h 40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32495" h="405352">
                <a:moveTo>
                  <a:pt x="0" y="405352"/>
                </a:moveTo>
                <a:lnTo>
                  <a:pt x="952107" y="405352"/>
                </a:lnTo>
                <a:lnTo>
                  <a:pt x="1932495" y="0"/>
                </a:lnTo>
              </a:path>
            </a:pathLst>
          </a:custGeom>
          <a:noFill/>
          <a:ln w="19050">
            <a:solidFill>
              <a:srgbClr val="8DC83F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93181BA-FB67-4D1E-8EA4-7A4A57EE79BB}"/>
              </a:ext>
            </a:extLst>
          </p:cNvPr>
          <p:cNvSpPr/>
          <p:nvPr/>
        </p:nvSpPr>
        <p:spPr>
          <a:xfrm>
            <a:off x="6782316" y="4364610"/>
            <a:ext cx="2356701" cy="169683"/>
          </a:xfrm>
          <a:custGeom>
            <a:avLst/>
            <a:gdLst>
              <a:gd name="connsiteX0" fmla="*/ 0 w 2356701"/>
              <a:gd name="connsiteY0" fmla="*/ 169683 h 169683"/>
              <a:gd name="connsiteX1" fmla="*/ 1960776 w 2356701"/>
              <a:gd name="connsiteY1" fmla="*/ 169683 h 169683"/>
              <a:gd name="connsiteX2" fmla="*/ 2356701 w 2356701"/>
              <a:gd name="connsiteY2" fmla="*/ 0 h 169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56701" h="169683">
                <a:moveTo>
                  <a:pt x="0" y="169683"/>
                </a:moveTo>
                <a:lnTo>
                  <a:pt x="1960776" y="169683"/>
                </a:lnTo>
                <a:lnTo>
                  <a:pt x="2356701" y="0"/>
                </a:lnTo>
              </a:path>
            </a:pathLst>
          </a:custGeom>
          <a:noFill/>
          <a:ln w="19050">
            <a:solidFill>
              <a:srgbClr val="8DC83F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023921A-E438-4054-9846-159B83E75870}"/>
              </a:ext>
            </a:extLst>
          </p:cNvPr>
          <p:cNvSpPr/>
          <p:nvPr/>
        </p:nvSpPr>
        <p:spPr>
          <a:xfrm>
            <a:off x="5764222" y="5674936"/>
            <a:ext cx="3836709" cy="546755"/>
          </a:xfrm>
          <a:custGeom>
            <a:avLst/>
            <a:gdLst>
              <a:gd name="connsiteX0" fmla="*/ 0 w 3836709"/>
              <a:gd name="connsiteY0" fmla="*/ 546755 h 546755"/>
              <a:gd name="connsiteX1" fmla="*/ 3487917 w 3836709"/>
              <a:gd name="connsiteY1" fmla="*/ 546755 h 546755"/>
              <a:gd name="connsiteX2" fmla="*/ 3836709 w 3836709"/>
              <a:gd name="connsiteY2" fmla="*/ 0 h 546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36709" h="546755">
                <a:moveTo>
                  <a:pt x="0" y="546755"/>
                </a:moveTo>
                <a:lnTo>
                  <a:pt x="3487917" y="546755"/>
                </a:lnTo>
                <a:lnTo>
                  <a:pt x="3836709" y="0"/>
                </a:lnTo>
              </a:path>
            </a:pathLst>
          </a:custGeom>
          <a:noFill/>
          <a:ln w="19050">
            <a:solidFill>
              <a:srgbClr val="8DC83F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8" name="B.จานหมุน">
            <a:extLst>
              <a:ext uri="{FF2B5EF4-FFF2-40B4-BE49-F238E27FC236}">
                <a16:creationId xmlns:a16="http://schemas.microsoft.com/office/drawing/2014/main" id="{528F99AF-9932-4201-A7A1-370159D84725}"/>
              </a:ext>
            </a:extLst>
          </p:cNvPr>
          <p:cNvGrpSpPr/>
          <p:nvPr/>
        </p:nvGrpSpPr>
        <p:grpSpPr>
          <a:xfrm>
            <a:off x="4785683" y="973039"/>
            <a:ext cx="1493147" cy="590735"/>
            <a:chOff x="2736650" y="1851715"/>
            <a:chExt cx="1638587" cy="433728"/>
          </a:xfrm>
        </p:grpSpPr>
        <p:sp>
          <p:nvSpPr>
            <p:cNvPr id="149" name="Rectangle: Rounded Corners 148">
              <a:extLst>
                <a:ext uri="{FF2B5EF4-FFF2-40B4-BE49-F238E27FC236}">
                  <a16:creationId xmlns:a16="http://schemas.microsoft.com/office/drawing/2014/main" id="{DA4C428A-2895-497F-98FD-A63912AD2BF3}"/>
                </a:ext>
              </a:extLst>
            </p:cNvPr>
            <p:cNvSpPr/>
            <p:nvPr/>
          </p:nvSpPr>
          <p:spPr>
            <a:xfrm>
              <a:off x="2736650" y="1925617"/>
              <a:ext cx="1638587" cy="359826"/>
            </a:xfrm>
            <a:prstGeom prst="roundRect">
              <a:avLst>
                <a:gd name="adj" fmla="val 50000"/>
              </a:avLst>
            </a:prstGeom>
            <a:solidFill>
              <a:srgbClr val="4D845F"/>
            </a:solidFill>
            <a:ln w="19050">
              <a:solidFill>
                <a:srgbClr val="4D845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47"/>
            </a:p>
          </p:txBody>
        </p:sp>
        <p:sp>
          <p:nvSpPr>
            <p:cNvPr id="150" name="Rectangle: Rounded Corners 149">
              <a:extLst>
                <a:ext uri="{FF2B5EF4-FFF2-40B4-BE49-F238E27FC236}">
                  <a16:creationId xmlns:a16="http://schemas.microsoft.com/office/drawing/2014/main" id="{AD7899BA-7101-41BA-B40E-D8CF082D5386}"/>
                </a:ext>
              </a:extLst>
            </p:cNvPr>
            <p:cNvSpPr/>
            <p:nvPr/>
          </p:nvSpPr>
          <p:spPr>
            <a:xfrm>
              <a:off x="2736650" y="1881565"/>
              <a:ext cx="1638587" cy="35982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rgbClr val="4D845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47"/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8C90396D-8B08-4A6C-9714-B723A4731ED5}"/>
                </a:ext>
              </a:extLst>
            </p:cNvPr>
            <p:cNvSpPr txBox="1"/>
            <p:nvPr/>
          </p:nvSpPr>
          <p:spPr>
            <a:xfrm>
              <a:off x="2736650" y="1851715"/>
              <a:ext cx="1638587" cy="3623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922" b="1">
                  <a:solidFill>
                    <a:srgbClr val="C00000"/>
                  </a:solidFill>
                  <a:latin typeface="Sarabun" panose="00000500000000000000" pitchFamily="2" charset="-34"/>
                  <a:cs typeface="Sarabun" panose="00000500000000000000" pitchFamily="2" charset="-34"/>
                </a:defRPr>
              </a:lvl1pPr>
            </a:lstStyle>
            <a:p>
              <a:r>
                <a:rPr lang="th-TH" sz="2400" dirty="0">
                  <a:solidFill>
                    <a:srgbClr val="00421F"/>
                  </a:solidFill>
                </a:rPr>
                <a:t>จานหมุน</a:t>
              </a:r>
            </a:p>
          </p:txBody>
        </p:sp>
      </p:grpSp>
      <p:grpSp>
        <p:nvGrpSpPr>
          <p:cNvPr id="2" name="B.เลนส์ใกล้วัตถุ">
            <a:extLst>
              <a:ext uri="{FF2B5EF4-FFF2-40B4-BE49-F238E27FC236}">
                <a16:creationId xmlns:a16="http://schemas.microsoft.com/office/drawing/2014/main" id="{081EDBC3-79CC-4E3F-8B8F-8905012447DE}"/>
              </a:ext>
            </a:extLst>
          </p:cNvPr>
          <p:cNvGrpSpPr/>
          <p:nvPr/>
        </p:nvGrpSpPr>
        <p:grpSpPr>
          <a:xfrm>
            <a:off x="4785683" y="1821414"/>
            <a:ext cx="2176708" cy="581206"/>
            <a:chOff x="697684" y="2328952"/>
            <a:chExt cx="2016539" cy="581206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6B6EA046-85E3-45DC-AAB5-677C1365A90C}"/>
                </a:ext>
              </a:extLst>
            </p:cNvPr>
            <p:cNvSpPr/>
            <p:nvPr/>
          </p:nvSpPr>
          <p:spPr>
            <a:xfrm>
              <a:off x="722477" y="2420078"/>
              <a:ext cx="1991746" cy="490080"/>
            </a:xfrm>
            <a:prstGeom prst="roundRect">
              <a:avLst>
                <a:gd name="adj" fmla="val 50000"/>
              </a:avLst>
            </a:prstGeom>
            <a:solidFill>
              <a:srgbClr val="4D845F"/>
            </a:solidFill>
            <a:ln w="19050">
              <a:solidFill>
                <a:srgbClr val="4D845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47"/>
            </a:p>
          </p:txBody>
        </p:sp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4A9B5F35-E013-4A99-B94B-C810BA14CFBA}"/>
                </a:ext>
              </a:extLst>
            </p:cNvPr>
            <p:cNvSpPr/>
            <p:nvPr/>
          </p:nvSpPr>
          <p:spPr>
            <a:xfrm>
              <a:off x="722477" y="2360080"/>
              <a:ext cx="1991746" cy="49008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rgbClr val="4D845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47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8249ABF-2A7D-4985-9AEE-0B7FF1B94535}"/>
                </a:ext>
              </a:extLst>
            </p:cNvPr>
            <p:cNvSpPr txBox="1"/>
            <p:nvPr/>
          </p:nvSpPr>
          <p:spPr>
            <a:xfrm>
              <a:off x="697684" y="2328952"/>
              <a:ext cx="2016537" cy="5107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922" b="1">
                  <a:solidFill>
                    <a:srgbClr val="C00000"/>
                  </a:solidFill>
                  <a:latin typeface="Sarabun" panose="00000500000000000000" pitchFamily="2" charset="-34"/>
                  <a:cs typeface="Sarabun" panose="00000500000000000000" pitchFamily="2" charset="-34"/>
                </a:defRPr>
              </a:lvl1pPr>
            </a:lstStyle>
            <a:p>
              <a:r>
                <a:rPr lang="th-TH" sz="2400" dirty="0">
                  <a:solidFill>
                    <a:srgbClr val="00421F"/>
                  </a:solidFill>
                </a:rPr>
                <a:t>เลนส์ใกล้วัตถุ</a:t>
              </a:r>
            </a:p>
          </p:txBody>
        </p:sp>
      </p:grpSp>
      <p:grpSp>
        <p:nvGrpSpPr>
          <p:cNvPr id="73" name="B.ที่หนีบสไลด์">
            <a:extLst>
              <a:ext uri="{FF2B5EF4-FFF2-40B4-BE49-F238E27FC236}">
                <a16:creationId xmlns:a16="http://schemas.microsoft.com/office/drawing/2014/main" id="{AADEC56E-0883-43B1-A165-3AE1D7FEC1AD}"/>
              </a:ext>
            </a:extLst>
          </p:cNvPr>
          <p:cNvGrpSpPr/>
          <p:nvPr/>
        </p:nvGrpSpPr>
        <p:grpSpPr>
          <a:xfrm>
            <a:off x="4785683" y="2660260"/>
            <a:ext cx="1962138" cy="550078"/>
            <a:chOff x="697684" y="2360080"/>
            <a:chExt cx="2016539" cy="550078"/>
          </a:xfrm>
        </p:grpSpPr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C19CABD7-27AF-4723-A4C9-40A4070A8A15}"/>
                </a:ext>
              </a:extLst>
            </p:cNvPr>
            <p:cNvSpPr/>
            <p:nvPr/>
          </p:nvSpPr>
          <p:spPr>
            <a:xfrm>
              <a:off x="722477" y="2420078"/>
              <a:ext cx="1991746" cy="490080"/>
            </a:xfrm>
            <a:prstGeom prst="roundRect">
              <a:avLst>
                <a:gd name="adj" fmla="val 50000"/>
              </a:avLst>
            </a:prstGeom>
            <a:solidFill>
              <a:srgbClr val="4D845F"/>
            </a:solidFill>
            <a:ln w="19050">
              <a:solidFill>
                <a:srgbClr val="4D845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47"/>
            </a:p>
          </p:txBody>
        </p:sp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CFA91F0E-A9A2-4ECA-B46F-6CF41B37A9B8}"/>
                </a:ext>
              </a:extLst>
            </p:cNvPr>
            <p:cNvSpPr/>
            <p:nvPr/>
          </p:nvSpPr>
          <p:spPr>
            <a:xfrm>
              <a:off x="722477" y="2360080"/>
              <a:ext cx="1991746" cy="49008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rgbClr val="4D845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47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5F8E5E89-06C3-4434-9108-92446316C187}"/>
                </a:ext>
              </a:extLst>
            </p:cNvPr>
            <p:cNvSpPr txBox="1"/>
            <p:nvPr/>
          </p:nvSpPr>
          <p:spPr>
            <a:xfrm>
              <a:off x="697684" y="2386102"/>
              <a:ext cx="2016537" cy="5107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922" b="1">
                  <a:solidFill>
                    <a:srgbClr val="C00000"/>
                  </a:solidFill>
                  <a:latin typeface="Sarabun" panose="00000500000000000000" pitchFamily="2" charset="-34"/>
                  <a:cs typeface="Sarabun" panose="00000500000000000000" pitchFamily="2" charset="-34"/>
                </a:defRPr>
              </a:lvl1pPr>
            </a:lstStyle>
            <a:p>
              <a:r>
                <a:rPr lang="th-TH" sz="2400" dirty="0">
                  <a:solidFill>
                    <a:srgbClr val="00421F"/>
                  </a:solidFill>
                </a:rPr>
                <a:t>ที่หนีบสไลด์</a:t>
              </a:r>
            </a:p>
          </p:txBody>
        </p:sp>
      </p:grpSp>
      <p:grpSp>
        <p:nvGrpSpPr>
          <p:cNvPr id="3" name="B.ไอริส ไดอะแฟรม">
            <a:extLst>
              <a:ext uri="{FF2B5EF4-FFF2-40B4-BE49-F238E27FC236}">
                <a16:creationId xmlns:a16="http://schemas.microsoft.com/office/drawing/2014/main" id="{BFD6E501-1F81-4B96-98F5-BBBB4A565D45}"/>
              </a:ext>
            </a:extLst>
          </p:cNvPr>
          <p:cNvGrpSpPr/>
          <p:nvPr/>
        </p:nvGrpSpPr>
        <p:grpSpPr>
          <a:xfrm>
            <a:off x="4785683" y="3467978"/>
            <a:ext cx="2596831" cy="550078"/>
            <a:chOff x="213239" y="4067309"/>
            <a:chExt cx="2510189" cy="550078"/>
          </a:xfrm>
        </p:grpSpPr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3A31C0E9-4AA8-446F-8021-D7481CF6DAC5}"/>
                </a:ext>
              </a:extLst>
            </p:cNvPr>
            <p:cNvSpPr/>
            <p:nvPr/>
          </p:nvSpPr>
          <p:spPr>
            <a:xfrm>
              <a:off x="234894" y="4127307"/>
              <a:ext cx="2479329" cy="490080"/>
            </a:xfrm>
            <a:prstGeom prst="roundRect">
              <a:avLst>
                <a:gd name="adj" fmla="val 50000"/>
              </a:avLst>
            </a:prstGeom>
            <a:solidFill>
              <a:srgbClr val="4D845F"/>
            </a:solidFill>
            <a:ln w="19050">
              <a:solidFill>
                <a:srgbClr val="4D845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47"/>
            </a:p>
          </p:txBody>
        </p:sp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197ACA6C-FC21-4939-83AE-FD8B4C9C3A92}"/>
                </a:ext>
              </a:extLst>
            </p:cNvPr>
            <p:cNvSpPr/>
            <p:nvPr/>
          </p:nvSpPr>
          <p:spPr>
            <a:xfrm>
              <a:off x="234894" y="4067309"/>
              <a:ext cx="2479329" cy="49008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rgbClr val="4D845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47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F2E48858-DE85-4FCB-B1ED-FD5EB517C2F0}"/>
                </a:ext>
              </a:extLst>
            </p:cNvPr>
            <p:cNvSpPr txBox="1"/>
            <p:nvPr/>
          </p:nvSpPr>
          <p:spPr>
            <a:xfrm>
              <a:off x="213239" y="4083806"/>
              <a:ext cx="2510189" cy="5107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922" b="1">
                  <a:solidFill>
                    <a:srgbClr val="C00000"/>
                  </a:solidFill>
                  <a:latin typeface="Sarabun" panose="00000500000000000000" pitchFamily="2" charset="-34"/>
                  <a:cs typeface="Sarabun" panose="00000500000000000000" pitchFamily="2" charset="-34"/>
                </a:defRPr>
              </a:lvl1pPr>
            </a:lstStyle>
            <a:p>
              <a:r>
                <a:rPr lang="th-TH" sz="2400" dirty="0">
                  <a:solidFill>
                    <a:srgbClr val="00421F"/>
                  </a:solidFill>
                </a:rPr>
                <a:t>ไอริส ไดอะแฟรม</a:t>
              </a:r>
            </a:p>
          </p:txBody>
        </p:sp>
      </p:grpSp>
      <p:grpSp>
        <p:nvGrpSpPr>
          <p:cNvPr id="108" name="B.เลนส์รวมแสง">
            <a:extLst>
              <a:ext uri="{FF2B5EF4-FFF2-40B4-BE49-F238E27FC236}">
                <a16:creationId xmlns:a16="http://schemas.microsoft.com/office/drawing/2014/main" id="{D459AEF1-DA3E-4256-A446-05E8FDDC85BC}"/>
              </a:ext>
            </a:extLst>
          </p:cNvPr>
          <p:cNvGrpSpPr/>
          <p:nvPr/>
        </p:nvGrpSpPr>
        <p:grpSpPr>
          <a:xfrm>
            <a:off x="4785683" y="4275696"/>
            <a:ext cx="2016539" cy="562156"/>
            <a:chOff x="697684" y="2348002"/>
            <a:chExt cx="2016539" cy="562156"/>
          </a:xfrm>
        </p:grpSpPr>
        <p:sp>
          <p:nvSpPr>
            <p:cNvPr id="109" name="Rectangle: Rounded Corners 108">
              <a:extLst>
                <a:ext uri="{FF2B5EF4-FFF2-40B4-BE49-F238E27FC236}">
                  <a16:creationId xmlns:a16="http://schemas.microsoft.com/office/drawing/2014/main" id="{84FFE6B3-53DD-45ED-AF75-CDFF1AEB74ED}"/>
                </a:ext>
              </a:extLst>
            </p:cNvPr>
            <p:cNvSpPr/>
            <p:nvPr/>
          </p:nvSpPr>
          <p:spPr>
            <a:xfrm>
              <a:off x="722477" y="2420078"/>
              <a:ext cx="1991746" cy="490080"/>
            </a:xfrm>
            <a:prstGeom prst="roundRect">
              <a:avLst>
                <a:gd name="adj" fmla="val 50000"/>
              </a:avLst>
            </a:prstGeom>
            <a:solidFill>
              <a:srgbClr val="4D845F"/>
            </a:solidFill>
            <a:ln w="19050">
              <a:solidFill>
                <a:srgbClr val="4D845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47"/>
            </a:p>
          </p:txBody>
        </p:sp>
        <p:sp>
          <p:nvSpPr>
            <p:cNvPr id="110" name="Rectangle: Rounded Corners 109">
              <a:extLst>
                <a:ext uri="{FF2B5EF4-FFF2-40B4-BE49-F238E27FC236}">
                  <a16:creationId xmlns:a16="http://schemas.microsoft.com/office/drawing/2014/main" id="{6A9984FE-DC0D-40D4-BC5B-ACE42AA80F1C}"/>
                </a:ext>
              </a:extLst>
            </p:cNvPr>
            <p:cNvSpPr/>
            <p:nvPr/>
          </p:nvSpPr>
          <p:spPr>
            <a:xfrm>
              <a:off x="722477" y="2360080"/>
              <a:ext cx="1991746" cy="49008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rgbClr val="4D845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47"/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19998665-6209-43E1-B275-E4983F737262}"/>
                </a:ext>
              </a:extLst>
            </p:cNvPr>
            <p:cNvSpPr txBox="1"/>
            <p:nvPr/>
          </p:nvSpPr>
          <p:spPr>
            <a:xfrm>
              <a:off x="697684" y="2348002"/>
              <a:ext cx="2016537" cy="5107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922" b="1">
                  <a:solidFill>
                    <a:srgbClr val="C00000"/>
                  </a:solidFill>
                  <a:latin typeface="Sarabun" panose="00000500000000000000" pitchFamily="2" charset="-34"/>
                  <a:cs typeface="Sarabun" panose="00000500000000000000" pitchFamily="2" charset="-34"/>
                </a:defRPr>
              </a:lvl1pPr>
            </a:lstStyle>
            <a:p>
              <a:r>
                <a:rPr lang="th-TH" sz="2400" dirty="0">
                  <a:solidFill>
                    <a:srgbClr val="00421F"/>
                  </a:solidFill>
                </a:rPr>
                <a:t>เลนส์รวมแสง</a:t>
              </a:r>
            </a:p>
          </p:txBody>
        </p:sp>
      </p:grpSp>
      <p:grpSp>
        <p:nvGrpSpPr>
          <p:cNvPr id="10" name="B.แหล่งกำเนิดแสง">
            <a:extLst>
              <a:ext uri="{FF2B5EF4-FFF2-40B4-BE49-F238E27FC236}">
                <a16:creationId xmlns:a16="http://schemas.microsoft.com/office/drawing/2014/main" id="{58430787-8BD5-43D4-8F82-62771AB1600C}"/>
              </a:ext>
            </a:extLst>
          </p:cNvPr>
          <p:cNvGrpSpPr/>
          <p:nvPr/>
        </p:nvGrpSpPr>
        <p:grpSpPr>
          <a:xfrm>
            <a:off x="4785683" y="5095492"/>
            <a:ext cx="2493221" cy="562156"/>
            <a:chOff x="1981966" y="5678978"/>
            <a:chExt cx="2349580" cy="562156"/>
          </a:xfrm>
        </p:grpSpPr>
        <p:sp>
          <p:nvSpPr>
            <p:cNvPr id="113" name="Rectangle: Rounded Corners 112">
              <a:extLst>
                <a:ext uri="{FF2B5EF4-FFF2-40B4-BE49-F238E27FC236}">
                  <a16:creationId xmlns:a16="http://schemas.microsoft.com/office/drawing/2014/main" id="{E783DA44-951B-4D71-AEC5-A04C62F81828}"/>
                </a:ext>
              </a:extLst>
            </p:cNvPr>
            <p:cNvSpPr/>
            <p:nvPr/>
          </p:nvSpPr>
          <p:spPr>
            <a:xfrm>
              <a:off x="2010854" y="5751054"/>
              <a:ext cx="2320692" cy="490080"/>
            </a:xfrm>
            <a:prstGeom prst="roundRect">
              <a:avLst>
                <a:gd name="adj" fmla="val 50000"/>
              </a:avLst>
            </a:prstGeom>
            <a:solidFill>
              <a:srgbClr val="4D845F"/>
            </a:solidFill>
            <a:ln w="19050">
              <a:solidFill>
                <a:srgbClr val="4D845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47"/>
            </a:p>
          </p:txBody>
        </p:sp>
        <p:sp>
          <p:nvSpPr>
            <p:cNvPr id="114" name="Rectangle: Rounded Corners 113">
              <a:extLst>
                <a:ext uri="{FF2B5EF4-FFF2-40B4-BE49-F238E27FC236}">
                  <a16:creationId xmlns:a16="http://schemas.microsoft.com/office/drawing/2014/main" id="{312520FD-4E42-42CD-9678-07D4E8F1AE0D}"/>
                </a:ext>
              </a:extLst>
            </p:cNvPr>
            <p:cNvSpPr/>
            <p:nvPr/>
          </p:nvSpPr>
          <p:spPr>
            <a:xfrm>
              <a:off x="2010854" y="5691056"/>
              <a:ext cx="2320692" cy="49008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rgbClr val="4D845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47"/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10A28583-1DCA-41A6-85ED-277A8DC3E800}"/>
                </a:ext>
              </a:extLst>
            </p:cNvPr>
            <p:cNvSpPr txBox="1"/>
            <p:nvPr/>
          </p:nvSpPr>
          <p:spPr>
            <a:xfrm>
              <a:off x="1981966" y="5678978"/>
              <a:ext cx="2349578" cy="5107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922" b="1">
                  <a:solidFill>
                    <a:srgbClr val="C00000"/>
                  </a:solidFill>
                  <a:latin typeface="Sarabun" panose="00000500000000000000" pitchFamily="2" charset="-34"/>
                  <a:cs typeface="Sarabun" panose="00000500000000000000" pitchFamily="2" charset="-34"/>
                </a:defRPr>
              </a:lvl1pPr>
            </a:lstStyle>
            <a:p>
              <a:r>
                <a:rPr lang="th-TH" sz="2400" dirty="0">
                  <a:solidFill>
                    <a:srgbClr val="00421F"/>
                  </a:solidFill>
                </a:rPr>
                <a:t>แหล่งกำเนิดแสง</a:t>
              </a:r>
            </a:p>
          </p:txBody>
        </p:sp>
      </p:grpSp>
      <p:grpSp>
        <p:nvGrpSpPr>
          <p:cNvPr id="116" name="B.ฐาน">
            <a:extLst>
              <a:ext uri="{FF2B5EF4-FFF2-40B4-BE49-F238E27FC236}">
                <a16:creationId xmlns:a16="http://schemas.microsoft.com/office/drawing/2014/main" id="{461294B5-94E7-4D74-94EC-95EE20CBA1B8}"/>
              </a:ext>
            </a:extLst>
          </p:cNvPr>
          <p:cNvGrpSpPr/>
          <p:nvPr/>
        </p:nvGrpSpPr>
        <p:grpSpPr>
          <a:xfrm>
            <a:off x="4785683" y="5915289"/>
            <a:ext cx="1000004" cy="609783"/>
            <a:chOff x="2736650" y="1837729"/>
            <a:chExt cx="1638587" cy="447714"/>
          </a:xfrm>
        </p:grpSpPr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AEBF6761-F148-4600-B077-1D4F8C2FB544}"/>
                </a:ext>
              </a:extLst>
            </p:cNvPr>
            <p:cNvSpPr/>
            <p:nvPr/>
          </p:nvSpPr>
          <p:spPr>
            <a:xfrm>
              <a:off x="2736650" y="1925617"/>
              <a:ext cx="1638587" cy="359826"/>
            </a:xfrm>
            <a:prstGeom prst="roundRect">
              <a:avLst>
                <a:gd name="adj" fmla="val 50000"/>
              </a:avLst>
            </a:prstGeom>
            <a:solidFill>
              <a:srgbClr val="4D845F"/>
            </a:solidFill>
            <a:ln w="19050">
              <a:solidFill>
                <a:srgbClr val="4D845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47"/>
            </a:p>
          </p:txBody>
        </p:sp>
        <p:sp>
          <p:nvSpPr>
            <p:cNvPr id="118" name="Rectangle: Rounded Corners 117">
              <a:extLst>
                <a:ext uri="{FF2B5EF4-FFF2-40B4-BE49-F238E27FC236}">
                  <a16:creationId xmlns:a16="http://schemas.microsoft.com/office/drawing/2014/main" id="{4D6094BE-4BB0-4452-ABC6-4BC6BE4D07FF}"/>
                </a:ext>
              </a:extLst>
            </p:cNvPr>
            <p:cNvSpPr/>
            <p:nvPr/>
          </p:nvSpPr>
          <p:spPr>
            <a:xfrm>
              <a:off x="2736650" y="1881565"/>
              <a:ext cx="1638587" cy="35982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rgbClr val="4D845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47"/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F4E5805-FC65-4FC5-88FF-F22895ECD670}"/>
                </a:ext>
              </a:extLst>
            </p:cNvPr>
            <p:cNvSpPr txBox="1"/>
            <p:nvPr/>
          </p:nvSpPr>
          <p:spPr>
            <a:xfrm>
              <a:off x="2736650" y="1837729"/>
              <a:ext cx="1638587" cy="375022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922" b="1">
                  <a:solidFill>
                    <a:srgbClr val="C00000"/>
                  </a:solidFill>
                  <a:latin typeface="Sarabun" panose="00000500000000000000" pitchFamily="2" charset="-34"/>
                  <a:cs typeface="Sarabun" panose="00000500000000000000" pitchFamily="2" charset="-34"/>
                </a:defRPr>
              </a:lvl1pPr>
            </a:lstStyle>
            <a:p>
              <a:r>
                <a:rPr lang="th-TH" sz="2400" dirty="0">
                  <a:solidFill>
                    <a:srgbClr val="00421F"/>
                  </a:solidFill>
                </a:rPr>
                <a:t>ฐาน</a:t>
              </a:r>
            </a:p>
          </p:txBody>
        </p:sp>
      </p:grpSp>
      <p:grpSp>
        <p:nvGrpSpPr>
          <p:cNvPr id="24" name="A.จานหมุน">
            <a:extLst>
              <a:ext uri="{FF2B5EF4-FFF2-40B4-BE49-F238E27FC236}">
                <a16:creationId xmlns:a16="http://schemas.microsoft.com/office/drawing/2014/main" id="{9124C3D0-D2AD-4ADE-BFEF-4198693E3EEB}"/>
              </a:ext>
            </a:extLst>
          </p:cNvPr>
          <p:cNvGrpSpPr/>
          <p:nvPr/>
        </p:nvGrpSpPr>
        <p:grpSpPr>
          <a:xfrm>
            <a:off x="4785683" y="1033037"/>
            <a:ext cx="1493147" cy="530737"/>
            <a:chOff x="2274310" y="691035"/>
            <a:chExt cx="1493147" cy="530737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37FFCBB9-323C-4BA1-ABFB-FF98703FB0E1}"/>
                </a:ext>
              </a:extLst>
            </p:cNvPr>
            <p:cNvSpPr/>
            <p:nvPr/>
          </p:nvSpPr>
          <p:spPr>
            <a:xfrm>
              <a:off x="2274310" y="731691"/>
              <a:ext cx="1493147" cy="490081"/>
            </a:xfrm>
            <a:prstGeom prst="roundRect">
              <a:avLst>
                <a:gd name="adj" fmla="val 50000"/>
              </a:avLst>
            </a:prstGeom>
            <a:solidFill>
              <a:srgbClr val="4D845F"/>
            </a:solidFill>
            <a:ln w="19050">
              <a:solidFill>
                <a:srgbClr val="4D845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47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0B4BCA59-3E85-411E-AC4E-654587704D6D}"/>
                </a:ext>
              </a:extLst>
            </p:cNvPr>
            <p:cNvSpPr txBox="1"/>
            <p:nvPr/>
          </p:nvSpPr>
          <p:spPr>
            <a:xfrm>
              <a:off x="2274310" y="691035"/>
              <a:ext cx="1493147" cy="5107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922" b="1">
                  <a:solidFill>
                    <a:srgbClr val="C00000"/>
                  </a:solidFill>
                  <a:latin typeface="Sarabun" panose="00000500000000000000" pitchFamily="2" charset="-34"/>
                  <a:cs typeface="Sarabun" panose="00000500000000000000" pitchFamily="2" charset="-34"/>
                </a:defRPr>
              </a:lvl1pPr>
            </a:lstStyle>
            <a:p>
              <a:r>
                <a:rPr lang="th-TH" sz="2400" dirty="0">
                  <a:solidFill>
                    <a:schemeClr val="bg1"/>
                  </a:solidFill>
                </a:rPr>
                <a:t>จานหมุน</a:t>
              </a:r>
            </a:p>
          </p:txBody>
        </p:sp>
      </p:grpSp>
      <p:grpSp>
        <p:nvGrpSpPr>
          <p:cNvPr id="25" name="A.เลนส์ใกล้วัตถุ">
            <a:extLst>
              <a:ext uri="{FF2B5EF4-FFF2-40B4-BE49-F238E27FC236}">
                <a16:creationId xmlns:a16="http://schemas.microsoft.com/office/drawing/2014/main" id="{1BA25BC5-828A-45E5-A7B5-F9C4C207CE60}"/>
              </a:ext>
            </a:extLst>
          </p:cNvPr>
          <p:cNvGrpSpPr/>
          <p:nvPr/>
        </p:nvGrpSpPr>
        <p:grpSpPr>
          <a:xfrm>
            <a:off x="4785683" y="1881412"/>
            <a:ext cx="2176708" cy="521208"/>
            <a:chOff x="2274310" y="1539410"/>
            <a:chExt cx="2176708" cy="521208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8352CBF2-4A79-49B6-BE73-5EC62F203251}"/>
                </a:ext>
              </a:extLst>
            </p:cNvPr>
            <p:cNvSpPr/>
            <p:nvPr/>
          </p:nvSpPr>
          <p:spPr>
            <a:xfrm>
              <a:off x="2301072" y="1570538"/>
              <a:ext cx="2149946" cy="490080"/>
            </a:xfrm>
            <a:prstGeom prst="roundRect">
              <a:avLst>
                <a:gd name="adj" fmla="val 50000"/>
              </a:avLst>
            </a:prstGeom>
            <a:solidFill>
              <a:srgbClr val="4D845F"/>
            </a:solidFill>
            <a:ln w="19050">
              <a:solidFill>
                <a:srgbClr val="4D845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47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57D8611-5C87-412D-AB58-A155A9EBD1CF}"/>
                </a:ext>
              </a:extLst>
            </p:cNvPr>
            <p:cNvSpPr txBox="1"/>
            <p:nvPr/>
          </p:nvSpPr>
          <p:spPr>
            <a:xfrm>
              <a:off x="2274310" y="1539410"/>
              <a:ext cx="2176706" cy="5107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922" b="1">
                  <a:solidFill>
                    <a:srgbClr val="C00000"/>
                  </a:solidFill>
                  <a:latin typeface="Sarabun" panose="00000500000000000000" pitchFamily="2" charset="-34"/>
                  <a:cs typeface="Sarabun" panose="00000500000000000000" pitchFamily="2" charset="-34"/>
                </a:defRPr>
              </a:lvl1pPr>
            </a:lstStyle>
            <a:p>
              <a:r>
                <a:rPr lang="th-TH" sz="2400" dirty="0">
                  <a:solidFill>
                    <a:schemeClr val="bg1"/>
                  </a:solidFill>
                </a:rPr>
                <a:t>เลนส์ใกล้วัตถุ</a:t>
              </a:r>
            </a:p>
          </p:txBody>
        </p:sp>
      </p:grpSp>
      <p:grpSp>
        <p:nvGrpSpPr>
          <p:cNvPr id="26" name="A.ที่หนีบสไลด์">
            <a:extLst>
              <a:ext uri="{FF2B5EF4-FFF2-40B4-BE49-F238E27FC236}">
                <a16:creationId xmlns:a16="http://schemas.microsoft.com/office/drawing/2014/main" id="{1CDDA678-C40D-4832-970D-6D5D088CE04D}"/>
              </a:ext>
            </a:extLst>
          </p:cNvPr>
          <p:cNvGrpSpPr/>
          <p:nvPr/>
        </p:nvGrpSpPr>
        <p:grpSpPr>
          <a:xfrm>
            <a:off x="4785683" y="2720258"/>
            <a:ext cx="1962138" cy="536800"/>
            <a:chOff x="2274310" y="2378256"/>
            <a:chExt cx="1962138" cy="536800"/>
          </a:xfrm>
        </p:grpSpPr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81719B95-EAB0-4E9A-A1F9-5C13D10AAD19}"/>
                </a:ext>
              </a:extLst>
            </p:cNvPr>
            <p:cNvSpPr/>
            <p:nvPr/>
          </p:nvSpPr>
          <p:spPr>
            <a:xfrm>
              <a:off x="2298434" y="2378256"/>
              <a:ext cx="1938014" cy="490080"/>
            </a:xfrm>
            <a:prstGeom prst="roundRect">
              <a:avLst>
                <a:gd name="adj" fmla="val 50000"/>
              </a:avLst>
            </a:prstGeom>
            <a:solidFill>
              <a:srgbClr val="4D845F"/>
            </a:solidFill>
            <a:ln w="19050">
              <a:solidFill>
                <a:srgbClr val="4D845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47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4C8DBEB4-FC2D-4F46-A55B-9434F29D9FC1}"/>
                </a:ext>
              </a:extLst>
            </p:cNvPr>
            <p:cNvSpPr txBox="1"/>
            <p:nvPr/>
          </p:nvSpPr>
          <p:spPr>
            <a:xfrm>
              <a:off x="2274310" y="2404278"/>
              <a:ext cx="1962136" cy="5107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922" b="1">
                  <a:solidFill>
                    <a:srgbClr val="C00000"/>
                  </a:solidFill>
                  <a:latin typeface="Sarabun" panose="00000500000000000000" pitchFamily="2" charset="-34"/>
                  <a:cs typeface="Sarabun" panose="00000500000000000000" pitchFamily="2" charset="-34"/>
                </a:defRPr>
              </a:lvl1pPr>
            </a:lstStyle>
            <a:p>
              <a:r>
                <a:rPr lang="th-TH" sz="2400" dirty="0">
                  <a:solidFill>
                    <a:schemeClr val="bg1"/>
                  </a:solidFill>
                </a:rPr>
                <a:t>ที่หนีบสไลด์</a:t>
              </a:r>
            </a:p>
          </p:txBody>
        </p:sp>
      </p:grpSp>
      <p:grpSp>
        <p:nvGrpSpPr>
          <p:cNvPr id="27" name="A.ไอริส ไดอะแฟรม">
            <a:extLst>
              <a:ext uri="{FF2B5EF4-FFF2-40B4-BE49-F238E27FC236}">
                <a16:creationId xmlns:a16="http://schemas.microsoft.com/office/drawing/2014/main" id="{32B8A332-5695-469F-8B31-AE903110E2B3}"/>
              </a:ext>
            </a:extLst>
          </p:cNvPr>
          <p:cNvGrpSpPr/>
          <p:nvPr/>
        </p:nvGrpSpPr>
        <p:grpSpPr>
          <a:xfrm>
            <a:off x="4785683" y="3527738"/>
            <a:ext cx="2596831" cy="527275"/>
            <a:chOff x="2274310" y="3185974"/>
            <a:chExt cx="2596831" cy="527275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98753987-6B6B-403A-B4D9-4FF8E9FB0495}"/>
                </a:ext>
              </a:extLst>
            </p:cNvPr>
            <p:cNvSpPr/>
            <p:nvPr/>
          </p:nvSpPr>
          <p:spPr>
            <a:xfrm>
              <a:off x="2296712" y="3185974"/>
              <a:ext cx="2564906" cy="490080"/>
            </a:xfrm>
            <a:prstGeom prst="roundRect">
              <a:avLst>
                <a:gd name="adj" fmla="val 50000"/>
              </a:avLst>
            </a:prstGeom>
            <a:solidFill>
              <a:srgbClr val="4D845F"/>
            </a:solidFill>
            <a:ln w="19050">
              <a:solidFill>
                <a:srgbClr val="4D845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47"/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78E20C16-6E73-44F4-8056-D184C80D7C71}"/>
                </a:ext>
              </a:extLst>
            </p:cNvPr>
            <p:cNvSpPr txBox="1"/>
            <p:nvPr/>
          </p:nvSpPr>
          <p:spPr>
            <a:xfrm>
              <a:off x="2274310" y="3202471"/>
              <a:ext cx="2596831" cy="5107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922" b="1">
                  <a:solidFill>
                    <a:srgbClr val="C00000"/>
                  </a:solidFill>
                  <a:latin typeface="Sarabun" panose="00000500000000000000" pitchFamily="2" charset="-34"/>
                  <a:cs typeface="Sarabun" panose="00000500000000000000" pitchFamily="2" charset="-34"/>
                </a:defRPr>
              </a:lvl1pPr>
            </a:lstStyle>
            <a:p>
              <a:r>
                <a:rPr lang="th-TH" sz="2400" dirty="0">
                  <a:solidFill>
                    <a:schemeClr val="bg1"/>
                  </a:solidFill>
                </a:rPr>
                <a:t>ไอริส ไดอะแฟรม</a:t>
              </a:r>
            </a:p>
          </p:txBody>
        </p:sp>
      </p:grpSp>
      <p:grpSp>
        <p:nvGrpSpPr>
          <p:cNvPr id="28" name="A.เลนส์รวมแสง">
            <a:extLst>
              <a:ext uri="{FF2B5EF4-FFF2-40B4-BE49-F238E27FC236}">
                <a16:creationId xmlns:a16="http://schemas.microsoft.com/office/drawing/2014/main" id="{35B6DF4C-A2ED-44E6-857D-D21869B52DD9}"/>
              </a:ext>
            </a:extLst>
          </p:cNvPr>
          <p:cNvGrpSpPr/>
          <p:nvPr/>
        </p:nvGrpSpPr>
        <p:grpSpPr>
          <a:xfrm>
            <a:off x="4785683" y="4327074"/>
            <a:ext cx="2016539" cy="510778"/>
            <a:chOff x="2274310" y="3993692"/>
            <a:chExt cx="2016539" cy="510778"/>
          </a:xfrm>
        </p:grpSpPr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90509976-42C9-4164-A56E-DEFF3FF6829F}"/>
                </a:ext>
              </a:extLst>
            </p:cNvPr>
            <p:cNvSpPr/>
            <p:nvPr/>
          </p:nvSpPr>
          <p:spPr>
            <a:xfrm>
              <a:off x="2299103" y="4005770"/>
              <a:ext cx="1991746" cy="490080"/>
            </a:xfrm>
            <a:prstGeom prst="roundRect">
              <a:avLst>
                <a:gd name="adj" fmla="val 50000"/>
              </a:avLst>
            </a:prstGeom>
            <a:solidFill>
              <a:srgbClr val="4D845F"/>
            </a:solidFill>
            <a:ln w="19050">
              <a:solidFill>
                <a:srgbClr val="4D845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47"/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1B005FEB-8E68-4FD9-8801-54264D93129F}"/>
                </a:ext>
              </a:extLst>
            </p:cNvPr>
            <p:cNvSpPr txBox="1"/>
            <p:nvPr/>
          </p:nvSpPr>
          <p:spPr>
            <a:xfrm>
              <a:off x="2274310" y="3993692"/>
              <a:ext cx="2016537" cy="5107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922" b="1">
                  <a:solidFill>
                    <a:srgbClr val="C00000"/>
                  </a:solidFill>
                  <a:latin typeface="Sarabun" panose="00000500000000000000" pitchFamily="2" charset="-34"/>
                  <a:cs typeface="Sarabun" panose="00000500000000000000" pitchFamily="2" charset="-34"/>
                </a:defRPr>
              </a:lvl1pPr>
            </a:lstStyle>
            <a:p>
              <a:r>
                <a:rPr lang="th-TH" sz="2400" dirty="0">
                  <a:solidFill>
                    <a:schemeClr val="bg1"/>
                  </a:solidFill>
                </a:rPr>
                <a:t>เลนส์รวมแสง</a:t>
              </a:r>
            </a:p>
          </p:txBody>
        </p:sp>
      </p:grpSp>
      <p:grpSp>
        <p:nvGrpSpPr>
          <p:cNvPr id="29" name="A.แหล่งกำเนิดแสง">
            <a:extLst>
              <a:ext uri="{FF2B5EF4-FFF2-40B4-BE49-F238E27FC236}">
                <a16:creationId xmlns:a16="http://schemas.microsoft.com/office/drawing/2014/main" id="{83DC8F5D-E133-4EF2-A261-89B493E5F7B5}"/>
              </a:ext>
            </a:extLst>
          </p:cNvPr>
          <p:cNvGrpSpPr/>
          <p:nvPr/>
        </p:nvGrpSpPr>
        <p:grpSpPr>
          <a:xfrm>
            <a:off x="4785683" y="5146870"/>
            <a:ext cx="2493221" cy="510778"/>
            <a:chOff x="2274310" y="4813488"/>
            <a:chExt cx="2493221" cy="510778"/>
          </a:xfrm>
        </p:grpSpPr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7A13ACBB-752F-4F8C-8732-88D114715598}"/>
                </a:ext>
              </a:extLst>
            </p:cNvPr>
            <p:cNvSpPr/>
            <p:nvPr/>
          </p:nvSpPr>
          <p:spPr>
            <a:xfrm>
              <a:off x="2304964" y="4825566"/>
              <a:ext cx="2462567" cy="490080"/>
            </a:xfrm>
            <a:prstGeom prst="roundRect">
              <a:avLst>
                <a:gd name="adj" fmla="val 50000"/>
              </a:avLst>
            </a:prstGeom>
            <a:solidFill>
              <a:srgbClr val="4D845F"/>
            </a:solidFill>
            <a:ln w="19050">
              <a:solidFill>
                <a:srgbClr val="4D845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47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4FAB413A-122A-41F5-BAF1-AB6791D60457}"/>
                </a:ext>
              </a:extLst>
            </p:cNvPr>
            <p:cNvSpPr txBox="1"/>
            <p:nvPr/>
          </p:nvSpPr>
          <p:spPr>
            <a:xfrm>
              <a:off x="2274310" y="4813488"/>
              <a:ext cx="2493219" cy="5107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922" b="1">
                  <a:solidFill>
                    <a:srgbClr val="C00000"/>
                  </a:solidFill>
                  <a:latin typeface="Sarabun" panose="00000500000000000000" pitchFamily="2" charset="-34"/>
                  <a:cs typeface="Sarabun" panose="00000500000000000000" pitchFamily="2" charset="-34"/>
                </a:defRPr>
              </a:lvl1pPr>
            </a:lstStyle>
            <a:p>
              <a:r>
                <a:rPr lang="th-TH" sz="2400" dirty="0">
                  <a:solidFill>
                    <a:schemeClr val="bg1"/>
                  </a:solidFill>
                </a:rPr>
                <a:t>แหล่งกำเนิดแสง</a:t>
              </a:r>
            </a:p>
          </p:txBody>
        </p:sp>
      </p:grpSp>
      <p:grpSp>
        <p:nvGrpSpPr>
          <p:cNvPr id="30" name="A.ฐาน">
            <a:extLst>
              <a:ext uri="{FF2B5EF4-FFF2-40B4-BE49-F238E27FC236}">
                <a16:creationId xmlns:a16="http://schemas.microsoft.com/office/drawing/2014/main" id="{015996C8-983F-47C3-B9EE-55D348928FAC}"/>
              </a:ext>
            </a:extLst>
          </p:cNvPr>
          <p:cNvGrpSpPr/>
          <p:nvPr/>
        </p:nvGrpSpPr>
        <p:grpSpPr>
          <a:xfrm>
            <a:off x="4785683" y="5975288"/>
            <a:ext cx="1000004" cy="549784"/>
            <a:chOff x="2274310" y="5633285"/>
            <a:chExt cx="1000004" cy="549784"/>
          </a:xfrm>
        </p:grpSpPr>
        <p:sp>
          <p:nvSpPr>
            <p:cNvPr id="95" name="Rectangle: Rounded Corners 94">
              <a:extLst>
                <a:ext uri="{FF2B5EF4-FFF2-40B4-BE49-F238E27FC236}">
                  <a16:creationId xmlns:a16="http://schemas.microsoft.com/office/drawing/2014/main" id="{724DDA54-0870-4BE6-9423-561CB1802069}"/>
                </a:ext>
              </a:extLst>
            </p:cNvPr>
            <p:cNvSpPr/>
            <p:nvPr/>
          </p:nvSpPr>
          <p:spPr>
            <a:xfrm>
              <a:off x="2274310" y="5692989"/>
              <a:ext cx="1000004" cy="490080"/>
            </a:xfrm>
            <a:prstGeom prst="roundRect">
              <a:avLst>
                <a:gd name="adj" fmla="val 50000"/>
              </a:avLst>
            </a:prstGeom>
            <a:solidFill>
              <a:srgbClr val="4D845F"/>
            </a:solidFill>
            <a:ln w="19050">
              <a:solidFill>
                <a:srgbClr val="4D845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47"/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E39D7142-ACE0-4CA1-91F6-D1397CF0931D}"/>
                </a:ext>
              </a:extLst>
            </p:cNvPr>
            <p:cNvSpPr txBox="1"/>
            <p:nvPr/>
          </p:nvSpPr>
          <p:spPr>
            <a:xfrm>
              <a:off x="2274310" y="5633285"/>
              <a:ext cx="1000004" cy="510777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922" b="1">
                  <a:solidFill>
                    <a:srgbClr val="C00000"/>
                  </a:solidFill>
                  <a:latin typeface="Sarabun" panose="00000500000000000000" pitchFamily="2" charset="-34"/>
                  <a:cs typeface="Sarabun" panose="00000500000000000000" pitchFamily="2" charset="-34"/>
                </a:defRPr>
              </a:lvl1pPr>
            </a:lstStyle>
            <a:p>
              <a:r>
                <a:rPr lang="th-TH" sz="2400" dirty="0">
                  <a:solidFill>
                    <a:schemeClr val="bg1"/>
                  </a:solidFill>
                </a:rPr>
                <a:t>ฐาน</a:t>
              </a:r>
            </a:p>
          </p:txBody>
        </p:sp>
      </p:grpSp>
      <p:grpSp>
        <p:nvGrpSpPr>
          <p:cNvPr id="97" name="T.เลนส์ใกล้วัตถุ">
            <a:extLst>
              <a:ext uri="{FF2B5EF4-FFF2-40B4-BE49-F238E27FC236}">
                <a16:creationId xmlns:a16="http://schemas.microsoft.com/office/drawing/2014/main" id="{D58112CD-2528-4479-B608-8EF56B7F08CD}"/>
              </a:ext>
            </a:extLst>
          </p:cNvPr>
          <p:cNvGrpSpPr/>
          <p:nvPr/>
        </p:nvGrpSpPr>
        <p:grpSpPr>
          <a:xfrm>
            <a:off x="444256" y="1414116"/>
            <a:ext cx="3959406" cy="1442744"/>
            <a:chOff x="3840021" y="2909447"/>
            <a:chExt cx="3959406" cy="1442744"/>
          </a:xfrm>
        </p:grpSpPr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215F09B9-1426-4A9A-B13E-AF46A1C30608}"/>
                </a:ext>
              </a:extLst>
            </p:cNvPr>
            <p:cNvSpPr/>
            <p:nvPr/>
          </p:nvSpPr>
          <p:spPr>
            <a:xfrm>
              <a:off x="3840022" y="2909447"/>
              <a:ext cx="3959405" cy="1442743"/>
            </a:xfrm>
            <a:prstGeom prst="roundRect">
              <a:avLst>
                <a:gd name="adj" fmla="val 10933"/>
              </a:avLst>
            </a:prstGeom>
            <a:solidFill>
              <a:schemeClr val="bg1"/>
            </a:solidFill>
            <a:ln w="28575">
              <a:solidFill>
                <a:srgbClr val="407050"/>
              </a:solidFill>
              <a:prstDash val="solid"/>
            </a:ln>
            <a:effectLst>
              <a:outerShdw dist="50800" dir="2700000" algn="tl" rotWithShape="0">
                <a:srgbClr val="407050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4D845F"/>
                  </a:solidFill>
                </a:ln>
                <a:solidFill>
                  <a:srgbClr val="0070C0"/>
                </a:solidFill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4A9CEC35-E16D-4B89-A411-2989165BB680}"/>
                </a:ext>
              </a:extLst>
            </p:cNvPr>
            <p:cNvSpPr txBox="1"/>
            <p:nvPr/>
          </p:nvSpPr>
          <p:spPr>
            <a:xfrm>
              <a:off x="4954938" y="2925160"/>
              <a:ext cx="169149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3200" b="1" dirty="0">
                  <a:solidFill>
                    <a:srgbClr val="40705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เลนส์ใกล้วัตถุ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BBA9C2E2-7020-489D-9BE5-90311414F59C}"/>
                </a:ext>
              </a:extLst>
            </p:cNvPr>
            <p:cNvSpPr txBox="1"/>
            <p:nvPr/>
          </p:nvSpPr>
          <p:spPr>
            <a:xfrm>
              <a:off x="3840021" y="3361150"/>
              <a:ext cx="3959405" cy="991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th-TH" sz="3200" dirty="0">
                  <a:solidFill>
                    <a:srgbClr val="40705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มีกำลังขยายต่ำและสูง </a:t>
              </a:r>
            </a:p>
            <a:p>
              <a:pPr algn="ctr">
                <a:lnSpc>
                  <a:spcPct val="90000"/>
                </a:lnSpc>
              </a:pPr>
              <a:r>
                <a:rPr lang="th-TH" sz="3200" dirty="0">
                  <a:solidFill>
                    <a:srgbClr val="40705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(4</a:t>
              </a:r>
              <a:r>
                <a:rPr lang="en-US" sz="3200" dirty="0">
                  <a:solidFill>
                    <a:srgbClr val="40705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X 10X 40X 100X)</a:t>
              </a:r>
            </a:p>
          </p:txBody>
        </p:sp>
      </p:grpSp>
      <p:pic>
        <p:nvPicPr>
          <p:cNvPr id="101" name="ปิด เลนส์ใกล้วัตถุ">
            <a:extLst>
              <a:ext uri="{FF2B5EF4-FFF2-40B4-BE49-F238E27FC236}">
                <a16:creationId xmlns:a16="http://schemas.microsoft.com/office/drawing/2014/main" id="{DBFB4D22-9C7D-452A-8A96-2C1EB4B8B0C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9158" y="1214685"/>
            <a:ext cx="553311" cy="553311"/>
          </a:xfrm>
          <a:prstGeom prst="rect">
            <a:avLst/>
          </a:prstGeom>
        </p:spPr>
      </p:pic>
      <p:grpSp>
        <p:nvGrpSpPr>
          <p:cNvPr id="102" name="T.เที่หนีบสไลด์">
            <a:extLst>
              <a:ext uri="{FF2B5EF4-FFF2-40B4-BE49-F238E27FC236}">
                <a16:creationId xmlns:a16="http://schemas.microsoft.com/office/drawing/2014/main" id="{2BC4B2E9-C2DF-4086-81E7-CC526A219010}"/>
              </a:ext>
            </a:extLst>
          </p:cNvPr>
          <p:cNvGrpSpPr/>
          <p:nvPr/>
        </p:nvGrpSpPr>
        <p:grpSpPr>
          <a:xfrm>
            <a:off x="447280" y="2368959"/>
            <a:ext cx="3959406" cy="999545"/>
            <a:chOff x="3840021" y="2909447"/>
            <a:chExt cx="3959406" cy="999545"/>
          </a:xfrm>
        </p:grpSpPr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A3ACAA7B-53DF-46E4-8557-1A428128563C}"/>
                </a:ext>
              </a:extLst>
            </p:cNvPr>
            <p:cNvSpPr/>
            <p:nvPr/>
          </p:nvSpPr>
          <p:spPr>
            <a:xfrm>
              <a:off x="3840022" y="2909447"/>
              <a:ext cx="3959405" cy="991041"/>
            </a:xfrm>
            <a:prstGeom prst="roundRect">
              <a:avLst>
                <a:gd name="adj" fmla="val 13787"/>
              </a:avLst>
            </a:prstGeom>
            <a:solidFill>
              <a:schemeClr val="bg1"/>
            </a:solidFill>
            <a:ln w="28575">
              <a:solidFill>
                <a:srgbClr val="407050"/>
              </a:solidFill>
              <a:prstDash val="solid"/>
            </a:ln>
            <a:effectLst>
              <a:outerShdw dist="50800" dir="2700000" algn="tl" rotWithShape="0">
                <a:srgbClr val="407050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4D845F"/>
                  </a:solidFill>
                </a:ln>
                <a:solidFill>
                  <a:srgbClr val="0070C0"/>
                </a:solidFill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FF90237E-3D56-4980-B83C-54CCCB1A349D}"/>
                </a:ext>
              </a:extLst>
            </p:cNvPr>
            <p:cNvSpPr txBox="1"/>
            <p:nvPr/>
          </p:nvSpPr>
          <p:spPr>
            <a:xfrm>
              <a:off x="5049516" y="2925160"/>
              <a:ext cx="150233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3200" b="1" dirty="0">
                  <a:solidFill>
                    <a:srgbClr val="40705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ที่หนีบสไลด์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E8993C9C-973B-49B6-922A-7C8AD3DDEF00}"/>
                </a:ext>
              </a:extLst>
            </p:cNvPr>
            <p:cNvSpPr txBox="1"/>
            <p:nvPr/>
          </p:nvSpPr>
          <p:spPr>
            <a:xfrm>
              <a:off x="3840021" y="3361150"/>
              <a:ext cx="3959405" cy="5478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th-TH" sz="3200" dirty="0">
                  <a:solidFill>
                    <a:srgbClr val="40705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ใช้หนีบสไลด์ให้แน่นอยู่กับที่</a:t>
              </a:r>
            </a:p>
          </p:txBody>
        </p:sp>
      </p:grpSp>
      <p:pic>
        <p:nvPicPr>
          <p:cNvPr id="106" name="ปิด ที่หนีบสไลด์">
            <a:extLst>
              <a:ext uri="{FF2B5EF4-FFF2-40B4-BE49-F238E27FC236}">
                <a16:creationId xmlns:a16="http://schemas.microsoft.com/office/drawing/2014/main" id="{EB74B7E7-A06D-41FE-B1CC-FA4AAC61E5F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182" y="2169528"/>
            <a:ext cx="553311" cy="553311"/>
          </a:xfrm>
          <a:prstGeom prst="rect">
            <a:avLst/>
          </a:prstGeom>
        </p:spPr>
      </p:pic>
      <p:grpSp>
        <p:nvGrpSpPr>
          <p:cNvPr id="107" name="T.ไอริส ไดอะแฟรม">
            <a:extLst>
              <a:ext uri="{FF2B5EF4-FFF2-40B4-BE49-F238E27FC236}">
                <a16:creationId xmlns:a16="http://schemas.microsoft.com/office/drawing/2014/main" id="{05573F94-5C57-4D3B-85AE-50F4CB618515}"/>
              </a:ext>
            </a:extLst>
          </p:cNvPr>
          <p:cNvGrpSpPr/>
          <p:nvPr/>
        </p:nvGrpSpPr>
        <p:grpSpPr>
          <a:xfrm>
            <a:off x="447280" y="2714992"/>
            <a:ext cx="3959406" cy="1885942"/>
            <a:chOff x="3840021" y="2909447"/>
            <a:chExt cx="3959406" cy="1885942"/>
          </a:xfrm>
        </p:grpSpPr>
        <p:sp>
          <p:nvSpPr>
            <p:cNvPr id="112" name="Rectangle: Rounded Corners 111">
              <a:extLst>
                <a:ext uri="{FF2B5EF4-FFF2-40B4-BE49-F238E27FC236}">
                  <a16:creationId xmlns:a16="http://schemas.microsoft.com/office/drawing/2014/main" id="{A4872E61-63A8-4601-89B7-6AAC415294AF}"/>
                </a:ext>
              </a:extLst>
            </p:cNvPr>
            <p:cNvSpPr/>
            <p:nvPr/>
          </p:nvSpPr>
          <p:spPr>
            <a:xfrm>
              <a:off x="3840022" y="2909447"/>
              <a:ext cx="3959405" cy="1828800"/>
            </a:xfrm>
            <a:prstGeom prst="roundRect">
              <a:avLst>
                <a:gd name="adj" fmla="val 7325"/>
              </a:avLst>
            </a:prstGeom>
            <a:solidFill>
              <a:schemeClr val="bg1"/>
            </a:solidFill>
            <a:ln w="28575">
              <a:solidFill>
                <a:srgbClr val="407050"/>
              </a:solidFill>
              <a:prstDash val="solid"/>
            </a:ln>
            <a:effectLst>
              <a:outerShdw dist="50800" dir="2700000" algn="tl" rotWithShape="0">
                <a:srgbClr val="407050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4D845F"/>
                  </a:solidFill>
                </a:ln>
                <a:solidFill>
                  <a:srgbClr val="0070C0"/>
                </a:solidFill>
              </a:endParaRP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AC02EE9C-887D-4724-A835-3319928C0B3A}"/>
                </a:ext>
              </a:extLst>
            </p:cNvPr>
            <p:cNvSpPr txBox="1"/>
            <p:nvPr/>
          </p:nvSpPr>
          <p:spPr>
            <a:xfrm>
              <a:off x="4760976" y="2925160"/>
              <a:ext cx="20794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3200" b="1" dirty="0">
                  <a:solidFill>
                    <a:srgbClr val="40705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ไอริส ไดอะแฟรม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D54A265B-ABF4-4D91-B657-9A2C321EEC89}"/>
                </a:ext>
              </a:extLst>
            </p:cNvPr>
            <p:cNvSpPr txBox="1"/>
            <p:nvPr/>
          </p:nvSpPr>
          <p:spPr>
            <a:xfrm>
              <a:off x="3840021" y="3361150"/>
              <a:ext cx="3959405" cy="14342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th-TH" sz="3200" dirty="0">
                  <a:solidFill>
                    <a:srgbClr val="40705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ม่านปิด-เปิดรูรับแสงสามารถ</a:t>
              </a:r>
              <a:br>
                <a:rPr lang="en-US" sz="3200" dirty="0">
                  <a:solidFill>
                    <a:srgbClr val="40705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200" dirty="0">
                  <a:solidFill>
                    <a:srgbClr val="40705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ปรับขนาดของรูรับแสงให้ได้</a:t>
              </a:r>
              <a:br>
                <a:rPr lang="en-US" sz="3200" dirty="0">
                  <a:solidFill>
                    <a:srgbClr val="40705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200" dirty="0">
                  <a:solidFill>
                    <a:srgbClr val="40705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ปริมาณแสงตามต้องการ</a:t>
              </a:r>
            </a:p>
          </p:txBody>
        </p:sp>
      </p:grpSp>
      <p:pic>
        <p:nvPicPr>
          <p:cNvPr id="121" name="ปิด ไอริส ไดอะแฟรม">
            <a:extLst>
              <a:ext uri="{FF2B5EF4-FFF2-40B4-BE49-F238E27FC236}">
                <a16:creationId xmlns:a16="http://schemas.microsoft.com/office/drawing/2014/main" id="{C0B392DF-2882-49EE-B9CA-237C3629A30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182" y="2515561"/>
            <a:ext cx="553311" cy="553311"/>
          </a:xfrm>
          <a:prstGeom prst="rect">
            <a:avLst/>
          </a:prstGeom>
        </p:spPr>
      </p:pic>
      <p:grpSp>
        <p:nvGrpSpPr>
          <p:cNvPr id="122" name="T.เลนส์รวมแสง">
            <a:extLst>
              <a:ext uri="{FF2B5EF4-FFF2-40B4-BE49-F238E27FC236}">
                <a16:creationId xmlns:a16="http://schemas.microsoft.com/office/drawing/2014/main" id="{6E30AADD-99AA-45DA-8076-59B6FD5A1B6F}"/>
              </a:ext>
            </a:extLst>
          </p:cNvPr>
          <p:cNvGrpSpPr/>
          <p:nvPr/>
        </p:nvGrpSpPr>
        <p:grpSpPr>
          <a:xfrm>
            <a:off x="447280" y="3724887"/>
            <a:ext cx="3959406" cy="1442744"/>
            <a:chOff x="3840021" y="2909447"/>
            <a:chExt cx="3959406" cy="1442744"/>
          </a:xfrm>
        </p:grpSpPr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E8155C06-0A77-4E34-BB95-E2879E250EDD}"/>
                </a:ext>
              </a:extLst>
            </p:cNvPr>
            <p:cNvSpPr/>
            <p:nvPr/>
          </p:nvSpPr>
          <p:spPr>
            <a:xfrm>
              <a:off x="3840022" y="2909447"/>
              <a:ext cx="3959405" cy="1442743"/>
            </a:xfrm>
            <a:prstGeom prst="roundRect">
              <a:avLst>
                <a:gd name="adj" fmla="val 10933"/>
              </a:avLst>
            </a:prstGeom>
            <a:solidFill>
              <a:schemeClr val="bg1"/>
            </a:solidFill>
            <a:ln w="28575">
              <a:solidFill>
                <a:srgbClr val="407050"/>
              </a:solidFill>
              <a:prstDash val="solid"/>
            </a:ln>
            <a:effectLst>
              <a:outerShdw dist="50800" dir="2700000" algn="tl" rotWithShape="0">
                <a:srgbClr val="407050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4D845F"/>
                  </a:solidFill>
                </a:ln>
                <a:solidFill>
                  <a:srgbClr val="0070C0"/>
                </a:solidFill>
              </a:endParaRP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776CD618-27DC-4148-92E8-AE86E87E530D}"/>
                </a:ext>
              </a:extLst>
            </p:cNvPr>
            <p:cNvSpPr txBox="1"/>
            <p:nvPr/>
          </p:nvSpPr>
          <p:spPr>
            <a:xfrm>
              <a:off x="4954938" y="2925160"/>
              <a:ext cx="169149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3200" b="1" dirty="0">
                  <a:solidFill>
                    <a:srgbClr val="40705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เลนส์รวมแสง</a:t>
              </a: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26EC9968-A5B0-42BA-A16E-A9AA8628CC91}"/>
                </a:ext>
              </a:extLst>
            </p:cNvPr>
            <p:cNvSpPr txBox="1"/>
            <p:nvPr/>
          </p:nvSpPr>
          <p:spPr>
            <a:xfrm>
              <a:off x="3840021" y="3361150"/>
              <a:ext cx="3959405" cy="991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th-TH" sz="3200" dirty="0">
                  <a:solidFill>
                    <a:srgbClr val="40705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ทำหน้าที่รวมแสงให้เข้มขึ้น</a:t>
              </a:r>
              <a:br>
                <a:rPr lang="th-TH" sz="3200" dirty="0">
                  <a:solidFill>
                    <a:srgbClr val="40705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200" dirty="0">
                  <a:solidFill>
                    <a:srgbClr val="40705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เพื่อส่งไปยังวัตถุที่ต้องการศึกษา</a:t>
              </a:r>
            </a:p>
          </p:txBody>
        </p:sp>
      </p:grpSp>
      <p:pic>
        <p:nvPicPr>
          <p:cNvPr id="128" name="ปิด เลนส์รวมแสง">
            <a:extLst>
              <a:ext uri="{FF2B5EF4-FFF2-40B4-BE49-F238E27FC236}">
                <a16:creationId xmlns:a16="http://schemas.microsoft.com/office/drawing/2014/main" id="{E923164F-9991-40A5-A325-8FBA69FEFE9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182" y="3525456"/>
            <a:ext cx="553311" cy="553311"/>
          </a:xfrm>
          <a:prstGeom prst="rect">
            <a:avLst/>
          </a:prstGeom>
        </p:spPr>
      </p:pic>
      <p:grpSp>
        <p:nvGrpSpPr>
          <p:cNvPr id="129" name="T.แหล่งกำเนิดแสง">
            <a:extLst>
              <a:ext uri="{FF2B5EF4-FFF2-40B4-BE49-F238E27FC236}">
                <a16:creationId xmlns:a16="http://schemas.microsoft.com/office/drawing/2014/main" id="{F03A435C-2C9E-4B8D-85F5-27FD1E494BD3}"/>
              </a:ext>
            </a:extLst>
          </p:cNvPr>
          <p:cNvGrpSpPr/>
          <p:nvPr/>
        </p:nvGrpSpPr>
        <p:grpSpPr>
          <a:xfrm>
            <a:off x="446820" y="4658271"/>
            <a:ext cx="3959406" cy="1442744"/>
            <a:chOff x="3840021" y="2909447"/>
            <a:chExt cx="3959406" cy="1442744"/>
          </a:xfrm>
        </p:grpSpPr>
        <p:sp>
          <p:nvSpPr>
            <p:cNvPr id="130" name="Rectangle: Rounded Corners 129">
              <a:extLst>
                <a:ext uri="{FF2B5EF4-FFF2-40B4-BE49-F238E27FC236}">
                  <a16:creationId xmlns:a16="http://schemas.microsoft.com/office/drawing/2014/main" id="{C5F1FBFC-7CD1-4196-B73D-22EFFC799475}"/>
                </a:ext>
              </a:extLst>
            </p:cNvPr>
            <p:cNvSpPr/>
            <p:nvPr/>
          </p:nvSpPr>
          <p:spPr>
            <a:xfrm>
              <a:off x="3840022" y="2909447"/>
              <a:ext cx="3959405" cy="1442743"/>
            </a:xfrm>
            <a:prstGeom prst="roundRect">
              <a:avLst>
                <a:gd name="adj" fmla="val 10933"/>
              </a:avLst>
            </a:prstGeom>
            <a:solidFill>
              <a:schemeClr val="bg1"/>
            </a:solidFill>
            <a:ln w="28575">
              <a:solidFill>
                <a:srgbClr val="407050"/>
              </a:solidFill>
              <a:prstDash val="solid"/>
            </a:ln>
            <a:effectLst>
              <a:outerShdw dist="50800" dir="2700000" algn="tl" rotWithShape="0">
                <a:srgbClr val="407050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4D845F"/>
                  </a:solidFill>
                </a:ln>
                <a:solidFill>
                  <a:srgbClr val="0070C0"/>
                </a:solidFill>
              </a:endParaRP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C23E6273-6CA2-4969-BFE3-24465BAFB63D}"/>
                </a:ext>
              </a:extLst>
            </p:cNvPr>
            <p:cNvSpPr txBox="1"/>
            <p:nvPr/>
          </p:nvSpPr>
          <p:spPr>
            <a:xfrm>
              <a:off x="4799448" y="2925160"/>
              <a:ext cx="200247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3200" b="1" dirty="0">
                  <a:solidFill>
                    <a:srgbClr val="40705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แหล่งกำเนิดแสง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710E3CF3-3B9C-45E2-A8AA-A00C9B95009A}"/>
                </a:ext>
              </a:extLst>
            </p:cNvPr>
            <p:cNvSpPr txBox="1"/>
            <p:nvPr/>
          </p:nvSpPr>
          <p:spPr>
            <a:xfrm>
              <a:off x="3840021" y="3361150"/>
              <a:ext cx="3959405" cy="991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th-TH" sz="3200" dirty="0">
                  <a:solidFill>
                    <a:srgbClr val="40705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แหล่งกำเนิดแสงของกล้องอาจ</a:t>
              </a:r>
            </a:p>
            <a:p>
              <a:pPr algn="ctr">
                <a:lnSpc>
                  <a:spcPct val="90000"/>
                </a:lnSpc>
              </a:pPr>
              <a:r>
                <a:rPr lang="th-TH" sz="3200" dirty="0">
                  <a:solidFill>
                    <a:srgbClr val="40705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เป็นกระจกเงาหรือหลอดไฟ</a:t>
              </a:r>
            </a:p>
          </p:txBody>
        </p:sp>
      </p:grpSp>
      <p:pic>
        <p:nvPicPr>
          <p:cNvPr id="134" name="ปิด แหล่งกำเนิดแสง">
            <a:extLst>
              <a:ext uri="{FF2B5EF4-FFF2-40B4-BE49-F238E27FC236}">
                <a16:creationId xmlns:a16="http://schemas.microsoft.com/office/drawing/2014/main" id="{E9555CAF-F4F2-42C8-8D49-A0D17B3246F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1722" y="4458840"/>
            <a:ext cx="553311" cy="553311"/>
          </a:xfrm>
          <a:prstGeom prst="rect">
            <a:avLst/>
          </a:prstGeom>
        </p:spPr>
      </p:pic>
      <p:grpSp>
        <p:nvGrpSpPr>
          <p:cNvPr id="136" name="T.ฐาน">
            <a:extLst>
              <a:ext uri="{FF2B5EF4-FFF2-40B4-BE49-F238E27FC236}">
                <a16:creationId xmlns:a16="http://schemas.microsoft.com/office/drawing/2014/main" id="{21BD006C-068E-436F-BDA9-BD438260960B}"/>
              </a:ext>
            </a:extLst>
          </p:cNvPr>
          <p:cNvGrpSpPr/>
          <p:nvPr/>
        </p:nvGrpSpPr>
        <p:grpSpPr>
          <a:xfrm>
            <a:off x="447280" y="5656299"/>
            <a:ext cx="3959406" cy="999545"/>
            <a:chOff x="3840021" y="2909447"/>
            <a:chExt cx="3959406" cy="999545"/>
          </a:xfrm>
        </p:grpSpPr>
        <p:sp>
          <p:nvSpPr>
            <p:cNvPr id="137" name="Rectangle: Rounded Corners 136">
              <a:extLst>
                <a:ext uri="{FF2B5EF4-FFF2-40B4-BE49-F238E27FC236}">
                  <a16:creationId xmlns:a16="http://schemas.microsoft.com/office/drawing/2014/main" id="{C43727A3-995C-405B-B04E-9A504F6393AC}"/>
                </a:ext>
              </a:extLst>
            </p:cNvPr>
            <p:cNvSpPr/>
            <p:nvPr/>
          </p:nvSpPr>
          <p:spPr>
            <a:xfrm>
              <a:off x="3840022" y="2909447"/>
              <a:ext cx="3959405" cy="991041"/>
            </a:xfrm>
            <a:prstGeom prst="roundRect">
              <a:avLst>
                <a:gd name="adj" fmla="val 13787"/>
              </a:avLst>
            </a:prstGeom>
            <a:solidFill>
              <a:schemeClr val="bg1"/>
            </a:solidFill>
            <a:ln w="28575">
              <a:solidFill>
                <a:srgbClr val="407050"/>
              </a:solidFill>
              <a:prstDash val="solid"/>
            </a:ln>
            <a:effectLst>
              <a:outerShdw dist="50800" dir="2700000" algn="tl" rotWithShape="0">
                <a:srgbClr val="407050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4D845F"/>
                  </a:solidFill>
                </a:ln>
                <a:solidFill>
                  <a:srgbClr val="0070C0"/>
                </a:solidFill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B18872C6-7066-4E86-8202-C48A647759F9}"/>
                </a:ext>
              </a:extLst>
            </p:cNvPr>
            <p:cNvSpPr txBox="1"/>
            <p:nvPr/>
          </p:nvSpPr>
          <p:spPr>
            <a:xfrm>
              <a:off x="5474311" y="2925160"/>
              <a:ext cx="65274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3200" b="1" dirty="0">
                  <a:solidFill>
                    <a:srgbClr val="40705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ฐาน</a:t>
              </a: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139A1B2C-4FEF-4AC9-A2EE-BAF83CF68AA8}"/>
                </a:ext>
              </a:extLst>
            </p:cNvPr>
            <p:cNvSpPr txBox="1"/>
            <p:nvPr/>
          </p:nvSpPr>
          <p:spPr>
            <a:xfrm>
              <a:off x="3840021" y="3361150"/>
              <a:ext cx="3959405" cy="5478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th-TH" sz="3200" dirty="0">
                  <a:solidFill>
                    <a:srgbClr val="40705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ส่วนที่รองรับน้ำหนักของกล้อง</a:t>
              </a:r>
            </a:p>
          </p:txBody>
        </p:sp>
      </p:grpSp>
      <p:pic>
        <p:nvPicPr>
          <p:cNvPr id="143" name="ปิด ฐาน">
            <a:extLst>
              <a:ext uri="{FF2B5EF4-FFF2-40B4-BE49-F238E27FC236}">
                <a16:creationId xmlns:a16="http://schemas.microsoft.com/office/drawing/2014/main" id="{8FCE6B31-8295-4B1F-B58E-C94C13780D6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182" y="5456868"/>
            <a:ext cx="553311" cy="553311"/>
          </a:xfrm>
          <a:prstGeom prst="rect">
            <a:avLst/>
          </a:prstGeom>
        </p:spPr>
      </p:pic>
      <p:pic>
        <p:nvPicPr>
          <p:cNvPr id="144" name="Graphic 143">
            <a:extLst>
              <a:ext uri="{FF2B5EF4-FFF2-40B4-BE49-F238E27FC236}">
                <a16:creationId xmlns:a16="http://schemas.microsoft.com/office/drawing/2014/main" id="{8C9E70A9-11AF-495A-9685-759398BC10F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774054" y="1353907"/>
            <a:ext cx="223376" cy="28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17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2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2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2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2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2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2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2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2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2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316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7" fill="hold">
                      <p:stCondLst>
                        <p:cond delay="0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2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4" dur="25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25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9" dur="2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2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357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8" fill="hold">
                      <p:stCondLst>
                        <p:cond delay="0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1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1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1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39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3" fill="hold">
                      <p:stCondLst>
                        <p:cond delay="0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9" dur="2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0" dur="2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2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4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5" dur="25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25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33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4" fill="hold">
                      <p:stCondLst>
                        <p:cond delay="0"/>
                      </p:stCondLst>
                      <p:childTnLst>
                        <p:par>
                          <p:cTn id="435" fill="hold">
                            <p:stCondLst>
                              <p:cond delay="0"/>
                            </p:stCondLst>
                            <p:childTnLst>
                              <p:par>
                                <p:cTn id="4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1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6" presetID="1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1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1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2" presetID="1" presetClass="entr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6" presetID="1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468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9" fill="hold">
                      <p:stCondLst>
                        <p:cond delay="0"/>
                      </p:stCondLst>
                      <p:childTnLst>
                        <p:par>
                          <p:cTn id="470" fill="hold">
                            <p:stCondLst>
                              <p:cond delay="0"/>
                            </p:stCondLst>
                            <p:childTnLst>
                              <p:par>
                                <p:cTn id="4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5" dur="2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6" dur="2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2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0" dur="25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1" dur="2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2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7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3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7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509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0" fill="hold">
                      <p:stCondLst>
                        <p:cond delay="0"/>
                      </p:stCondLst>
                      <p:childTnLst>
                        <p:par>
                          <p:cTn id="511" fill="hold">
                            <p:stCondLst>
                              <p:cond delay="0"/>
                            </p:stCondLst>
                            <p:childTnLst>
                              <p:par>
                                <p:cTn id="5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0" presetID="1" presetClass="entr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2" presetID="1" presetClass="entr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4" presetID="1" presetClass="entr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6" presetID="1" presetClass="entr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8" presetID="1" presetClass="entr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2" presetID="1" presetClass="entr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7" grpId="3" animBg="1"/>
      <p:bldP spid="7" grpId="4" animBg="1"/>
      <p:bldP spid="7" grpId="5" animBg="1"/>
      <p:bldP spid="7" grpId="6" animBg="1"/>
      <p:bldP spid="7" grpId="7" animBg="1"/>
      <p:bldP spid="7" grpId="8" animBg="1"/>
      <p:bldP spid="7" grpId="9" animBg="1"/>
      <p:bldP spid="7" grpId="10" animBg="1"/>
      <p:bldP spid="7" grpId="11" animBg="1"/>
      <p:bldP spid="11" grpId="0" animBg="1"/>
      <p:bldP spid="11" grpId="1" animBg="1"/>
      <p:bldP spid="11" grpId="2" animBg="1"/>
      <p:bldP spid="11" grpId="3" animBg="1"/>
      <p:bldP spid="11" grpId="4" animBg="1"/>
      <p:bldP spid="11" grpId="5" animBg="1"/>
      <p:bldP spid="11" grpId="6" animBg="1"/>
      <p:bldP spid="11" grpId="7" animBg="1"/>
      <p:bldP spid="11" grpId="8" animBg="1"/>
      <p:bldP spid="11" grpId="9" animBg="1"/>
      <p:bldP spid="11" grpId="10" animBg="1"/>
      <p:bldP spid="11" grpId="11" animBg="1"/>
      <p:bldP spid="5" grpId="0" animBg="1"/>
      <p:bldP spid="5" grpId="1" animBg="1"/>
      <p:bldP spid="5" grpId="2" animBg="1"/>
      <p:bldP spid="5" grpId="3" animBg="1"/>
      <p:bldP spid="5" grpId="4" animBg="1"/>
      <p:bldP spid="5" grpId="5" animBg="1"/>
      <p:bldP spid="5" grpId="6" animBg="1"/>
      <p:bldP spid="5" grpId="7" animBg="1"/>
      <p:bldP spid="5" grpId="8" animBg="1"/>
      <p:bldP spid="5" grpId="9" animBg="1"/>
      <p:bldP spid="5" grpId="10" animBg="1"/>
      <p:bldP spid="5" grpId="11" animBg="1"/>
      <p:bldP spid="12" grpId="0" animBg="1"/>
      <p:bldP spid="12" grpId="1" animBg="1"/>
      <p:bldP spid="12" grpId="2" animBg="1"/>
      <p:bldP spid="12" grpId="3" animBg="1"/>
      <p:bldP spid="12" grpId="4" animBg="1"/>
      <p:bldP spid="12" grpId="5" animBg="1"/>
      <p:bldP spid="12" grpId="6" animBg="1"/>
      <p:bldP spid="12" grpId="7" animBg="1"/>
      <p:bldP spid="12" grpId="8" animBg="1"/>
      <p:bldP spid="12" grpId="9" animBg="1"/>
      <p:bldP spid="12" grpId="10" animBg="1"/>
      <p:bldP spid="12" grpId="11" animBg="1"/>
      <p:bldP spid="13" grpId="0" animBg="1"/>
      <p:bldP spid="13" grpId="1" animBg="1"/>
      <p:bldP spid="13" grpId="2" animBg="1"/>
      <p:bldP spid="13" grpId="3" animBg="1"/>
      <p:bldP spid="13" grpId="4" animBg="1"/>
      <p:bldP spid="13" grpId="5" animBg="1"/>
      <p:bldP spid="13" grpId="6" animBg="1"/>
      <p:bldP spid="13" grpId="7" animBg="1"/>
      <p:bldP spid="13" grpId="8" animBg="1"/>
      <p:bldP spid="13" grpId="9" animBg="1"/>
      <p:bldP spid="13" grpId="10" animBg="1"/>
      <p:bldP spid="13" grpId="11" animBg="1"/>
      <p:bldP spid="14" grpId="0" animBg="1"/>
      <p:bldP spid="14" grpId="1" animBg="1"/>
      <p:bldP spid="14" grpId="2" animBg="1"/>
      <p:bldP spid="14" grpId="3" animBg="1"/>
      <p:bldP spid="14" grpId="4" animBg="1"/>
      <p:bldP spid="14" grpId="5" animBg="1"/>
      <p:bldP spid="14" grpId="6" animBg="1"/>
      <p:bldP spid="14" grpId="7" animBg="1"/>
      <p:bldP spid="14" grpId="8" animBg="1"/>
      <p:bldP spid="14" grpId="9" animBg="1"/>
      <p:bldP spid="14" grpId="10" animBg="1"/>
      <p:bldP spid="14" grpId="11" animBg="1"/>
      <p:bldP spid="16" grpId="0" animBg="1"/>
      <p:bldP spid="16" grpId="1" animBg="1"/>
      <p:bldP spid="16" grpId="2" animBg="1"/>
      <p:bldP spid="16" grpId="3" animBg="1"/>
      <p:bldP spid="16" grpId="4" animBg="1"/>
      <p:bldP spid="16" grpId="5" animBg="1"/>
      <p:bldP spid="16" grpId="6" animBg="1"/>
      <p:bldP spid="16" grpId="7" animBg="1"/>
      <p:bldP spid="16" grpId="8" animBg="1"/>
      <p:bldP spid="16" grpId="9" animBg="1"/>
      <p:bldP spid="16" grpId="10" animBg="1"/>
      <p:bldP spid="16" grpId="1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CCFF922-B3CC-4A57-AD5F-F8E33CDE58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040" y="1362524"/>
            <a:ext cx="4244326" cy="4969743"/>
          </a:xfrm>
          <a:prstGeom prst="rect">
            <a:avLst/>
          </a:prstGeom>
          <a:noFill/>
          <a:ln w="19050">
            <a:noFill/>
            <a:tailEnd type="oval"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07FD07-0B0B-491C-9CFB-D1E691EFFA4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701" y="124729"/>
            <a:ext cx="5088881" cy="648000"/>
          </a:xfrm>
          <a:prstGeom prst="rect">
            <a:avLst/>
          </a:prstGeom>
        </p:spPr>
      </p:pic>
      <p:pic>
        <p:nvPicPr>
          <p:cNvPr id="55" name="Picture 5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A3101C21-2E71-445B-9AFD-95B31484BF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400" y="6215863"/>
            <a:ext cx="493417" cy="487009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9C13E84A-BD2B-43C0-8EF1-9D2D1BFEF4A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5180" y="0"/>
            <a:ext cx="716820" cy="755222"/>
          </a:xfrm>
          <a:prstGeom prst="rect">
            <a:avLst/>
          </a:pr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1F2F7DA8-3553-4318-BBC6-FFC238217ABE}"/>
              </a:ext>
            </a:extLst>
          </p:cNvPr>
          <p:cNvSpPr/>
          <p:nvPr/>
        </p:nvSpPr>
        <p:spPr>
          <a:xfrm>
            <a:off x="1278645" y="1254125"/>
            <a:ext cx="3724275" cy="342900"/>
          </a:xfrm>
          <a:custGeom>
            <a:avLst/>
            <a:gdLst>
              <a:gd name="connsiteX0" fmla="*/ 3724275 w 3724275"/>
              <a:gd name="connsiteY0" fmla="*/ 0 h 342900"/>
              <a:gd name="connsiteX1" fmla="*/ 447675 w 3724275"/>
              <a:gd name="connsiteY1" fmla="*/ 0 h 342900"/>
              <a:gd name="connsiteX2" fmla="*/ 0 w 3724275"/>
              <a:gd name="connsiteY2" fmla="*/ 34290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4275" h="342900">
                <a:moveTo>
                  <a:pt x="3724275" y="0"/>
                </a:moveTo>
                <a:lnTo>
                  <a:pt x="447675" y="0"/>
                </a:lnTo>
                <a:lnTo>
                  <a:pt x="0" y="342900"/>
                </a:lnTo>
              </a:path>
            </a:pathLst>
          </a:custGeom>
          <a:noFill/>
          <a:ln w="19050">
            <a:solidFill>
              <a:srgbClr val="8DC83F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B0EB25BF-C279-4108-8FB1-9DC936129573}"/>
              </a:ext>
            </a:extLst>
          </p:cNvPr>
          <p:cNvSpPr/>
          <p:nvPr/>
        </p:nvSpPr>
        <p:spPr>
          <a:xfrm>
            <a:off x="2840745" y="2273300"/>
            <a:ext cx="2152650" cy="0"/>
          </a:xfrm>
          <a:custGeom>
            <a:avLst/>
            <a:gdLst>
              <a:gd name="connsiteX0" fmla="*/ 2152650 w 2152650"/>
              <a:gd name="connsiteY0" fmla="*/ 0 h 0"/>
              <a:gd name="connsiteX1" fmla="*/ 0 w 215265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52650">
                <a:moveTo>
                  <a:pt x="2152650" y="0"/>
                </a:moveTo>
                <a:lnTo>
                  <a:pt x="0" y="0"/>
                </a:lnTo>
              </a:path>
            </a:pathLst>
          </a:custGeom>
          <a:noFill/>
          <a:ln w="19050">
            <a:solidFill>
              <a:srgbClr val="8DC83F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1257846D-4D1B-4E62-8016-177C276753AC}"/>
              </a:ext>
            </a:extLst>
          </p:cNvPr>
          <p:cNvSpPr/>
          <p:nvPr/>
        </p:nvSpPr>
        <p:spPr>
          <a:xfrm>
            <a:off x="3507495" y="3273425"/>
            <a:ext cx="1476375" cy="0"/>
          </a:xfrm>
          <a:custGeom>
            <a:avLst/>
            <a:gdLst>
              <a:gd name="connsiteX0" fmla="*/ 1476375 w 1476375"/>
              <a:gd name="connsiteY0" fmla="*/ 0 h 0"/>
              <a:gd name="connsiteX1" fmla="*/ 0 w 14763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76375">
                <a:moveTo>
                  <a:pt x="1476375" y="0"/>
                </a:moveTo>
                <a:lnTo>
                  <a:pt x="0" y="0"/>
                </a:lnTo>
              </a:path>
            </a:pathLst>
          </a:custGeom>
          <a:noFill/>
          <a:ln w="19050">
            <a:solidFill>
              <a:srgbClr val="8DC83F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FCEDEA0-D32C-45AD-90E8-33FC464F9EC3}"/>
              </a:ext>
            </a:extLst>
          </p:cNvPr>
          <p:cNvSpPr/>
          <p:nvPr/>
        </p:nvSpPr>
        <p:spPr>
          <a:xfrm>
            <a:off x="3383670" y="5521325"/>
            <a:ext cx="1609725" cy="790575"/>
          </a:xfrm>
          <a:custGeom>
            <a:avLst/>
            <a:gdLst>
              <a:gd name="connsiteX0" fmla="*/ 1609725 w 1609725"/>
              <a:gd name="connsiteY0" fmla="*/ 790575 h 790575"/>
              <a:gd name="connsiteX1" fmla="*/ 447675 w 1609725"/>
              <a:gd name="connsiteY1" fmla="*/ 790575 h 790575"/>
              <a:gd name="connsiteX2" fmla="*/ 0 w 1609725"/>
              <a:gd name="connsiteY2" fmla="*/ 0 h 790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9725" h="790575">
                <a:moveTo>
                  <a:pt x="1609725" y="790575"/>
                </a:moveTo>
                <a:lnTo>
                  <a:pt x="447675" y="790575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rgbClr val="8DC83F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511E11D7-2E2D-4000-ACA4-46B6A6070248}"/>
              </a:ext>
            </a:extLst>
          </p:cNvPr>
          <p:cNvSpPr/>
          <p:nvPr/>
        </p:nvSpPr>
        <p:spPr>
          <a:xfrm>
            <a:off x="3764670" y="5283200"/>
            <a:ext cx="1238250" cy="0"/>
          </a:xfrm>
          <a:custGeom>
            <a:avLst/>
            <a:gdLst>
              <a:gd name="connsiteX0" fmla="*/ 1238250 w 1238250"/>
              <a:gd name="connsiteY0" fmla="*/ 0 h 0"/>
              <a:gd name="connsiteX1" fmla="*/ 0 w 123825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38250">
                <a:moveTo>
                  <a:pt x="1238250" y="0"/>
                </a:moveTo>
                <a:lnTo>
                  <a:pt x="0" y="0"/>
                </a:lnTo>
              </a:path>
            </a:pathLst>
          </a:custGeom>
          <a:noFill/>
          <a:ln w="19050">
            <a:solidFill>
              <a:srgbClr val="8DC83F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D3B26604-DBEA-4439-A3D3-DFB98D87C8FC}"/>
              </a:ext>
            </a:extLst>
          </p:cNvPr>
          <p:cNvSpPr/>
          <p:nvPr/>
        </p:nvSpPr>
        <p:spPr>
          <a:xfrm>
            <a:off x="2993145" y="4044950"/>
            <a:ext cx="2038350" cy="257175"/>
          </a:xfrm>
          <a:custGeom>
            <a:avLst/>
            <a:gdLst>
              <a:gd name="connsiteX0" fmla="*/ 2038350 w 2038350"/>
              <a:gd name="connsiteY0" fmla="*/ 257175 h 257175"/>
              <a:gd name="connsiteX1" fmla="*/ 895350 w 2038350"/>
              <a:gd name="connsiteY1" fmla="*/ 257175 h 257175"/>
              <a:gd name="connsiteX2" fmla="*/ 0 w 2038350"/>
              <a:gd name="connsiteY2" fmla="*/ 0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38350" h="257175">
                <a:moveTo>
                  <a:pt x="2038350" y="257175"/>
                </a:moveTo>
                <a:lnTo>
                  <a:pt x="895350" y="257175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rgbClr val="8DC83F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27" name="B.ปุ่มปรับภาพหยาบ">
            <a:extLst>
              <a:ext uri="{FF2B5EF4-FFF2-40B4-BE49-F238E27FC236}">
                <a16:creationId xmlns:a16="http://schemas.microsoft.com/office/drawing/2014/main" id="{61448AC4-037B-44F6-A35E-C44C077FBA78}"/>
              </a:ext>
            </a:extLst>
          </p:cNvPr>
          <p:cNvGrpSpPr/>
          <p:nvPr/>
        </p:nvGrpSpPr>
        <p:grpSpPr>
          <a:xfrm>
            <a:off x="4471763" y="6008921"/>
            <a:ext cx="2664948" cy="571681"/>
            <a:chOff x="221976" y="4045706"/>
            <a:chExt cx="2510189" cy="571681"/>
          </a:xfrm>
        </p:grpSpPr>
        <p:sp>
          <p:nvSpPr>
            <p:cNvPr id="128" name="Rectangle: Rounded Corners 127">
              <a:extLst>
                <a:ext uri="{FF2B5EF4-FFF2-40B4-BE49-F238E27FC236}">
                  <a16:creationId xmlns:a16="http://schemas.microsoft.com/office/drawing/2014/main" id="{ED9A9D14-5477-47F8-9461-D7163E39E459}"/>
                </a:ext>
              </a:extLst>
            </p:cNvPr>
            <p:cNvSpPr/>
            <p:nvPr/>
          </p:nvSpPr>
          <p:spPr>
            <a:xfrm>
              <a:off x="234894" y="4127307"/>
              <a:ext cx="2479329" cy="490080"/>
            </a:xfrm>
            <a:prstGeom prst="roundRect">
              <a:avLst>
                <a:gd name="adj" fmla="val 50000"/>
              </a:avLst>
            </a:prstGeom>
            <a:solidFill>
              <a:srgbClr val="4D845F"/>
            </a:solidFill>
            <a:ln w="19050">
              <a:solidFill>
                <a:srgbClr val="4D845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47"/>
            </a:p>
          </p:txBody>
        </p:sp>
        <p:sp>
          <p:nvSpPr>
            <p:cNvPr id="129" name="Rectangle: Rounded Corners 128">
              <a:extLst>
                <a:ext uri="{FF2B5EF4-FFF2-40B4-BE49-F238E27FC236}">
                  <a16:creationId xmlns:a16="http://schemas.microsoft.com/office/drawing/2014/main" id="{EAFD48B5-1AE4-4045-8FFF-282375F7678B}"/>
                </a:ext>
              </a:extLst>
            </p:cNvPr>
            <p:cNvSpPr/>
            <p:nvPr/>
          </p:nvSpPr>
          <p:spPr>
            <a:xfrm>
              <a:off x="234894" y="4067309"/>
              <a:ext cx="2479329" cy="49008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rgbClr val="4D845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47"/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3AC344A9-5290-4DDD-821C-B0096EF7CF65}"/>
                </a:ext>
              </a:extLst>
            </p:cNvPr>
            <p:cNvSpPr txBox="1"/>
            <p:nvPr/>
          </p:nvSpPr>
          <p:spPr>
            <a:xfrm>
              <a:off x="221976" y="4045706"/>
              <a:ext cx="2510189" cy="5107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922" b="1">
                  <a:solidFill>
                    <a:srgbClr val="C00000"/>
                  </a:solidFill>
                  <a:latin typeface="Sarabun" panose="00000500000000000000" pitchFamily="2" charset="-34"/>
                  <a:cs typeface="Sarabun" panose="00000500000000000000" pitchFamily="2" charset="-34"/>
                </a:defRPr>
              </a:lvl1pPr>
            </a:lstStyle>
            <a:p>
              <a:r>
                <a:rPr lang="th-TH" sz="2400" dirty="0">
                  <a:solidFill>
                    <a:srgbClr val="00421F"/>
                  </a:solidFill>
                </a:rPr>
                <a:t>ปุ่มปรับภาพหยาบ</a:t>
              </a:r>
            </a:p>
          </p:txBody>
        </p:sp>
      </p:grpSp>
      <p:grpSp>
        <p:nvGrpSpPr>
          <p:cNvPr id="7" name="B.ปุ่มปรับภาพละเอียด">
            <a:extLst>
              <a:ext uri="{FF2B5EF4-FFF2-40B4-BE49-F238E27FC236}">
                <a16:creationId xmlns:a16="http://schemas.microsoft.com/office/drawing/2014/main" id="{CA708096-DAE3-4446-A0C5-AAA373E548E9}"/>
              </a:ext>
            </a:extLst>
          </p:cNvPr>
          <p:cNvGrpSpPr/>
          <p:nvPr/>
        </p:nvGrpSpPr>
        <p:grpSpPr>
          <a:xfrm>
            <a:off x="4471763" y="4998498"/>
            <a:ext cx="2881335" cy="571681"/>
            <a:chOff x="8920140" y="4400108"/>
            <a:chExt cx="2881335" cy="571681"/>
          </a:xfrm>
        </p:grpSpPr>
        <p:sp>
          <p:nvSpPr>
            <p:cNvPr id="132" name="Rectangle: Rounded Corners 131">
              <a:extLst>
                <a:ext uri="{FF2B5EF4-FFF2-40B4-BE49-F238E27FC236}">
                  <a16:creationId xmlns:a16="http://schemas.microsoft.com/office/drawing/2014/main" id="{1D9EF756-FF3B-4779-ACCC-D7F7FC65EC62}"/>
                </a:ext>
              </a:extLst>
            </p:cNvPr>
            <p:cNvSpPr/>
            <p:nvPr/>
          </p:nvSpPr>
          <p:spPr>
            <a:xfrm>
              <a:off x="8934968" y="4481709"/>
              <a:ext cx="2845912" cy="490080"/>
            </a:xfrm>
            <a:prstGeom prst="roundRect">
              <a:avLst>
                <a:gd name="adj" fmla="val 50000"/>
              </a:avLst>
            </a:prstGeom>
            <a:solidFill>
              <a:srgbClr val="4D845F"/>
            </a:solidFill>
            <a:ln w="19050">
              <a:solidFill>
                <a:srgbClr val="4D845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47"/>
            </a:p>
          </p:txBody>
        </p:sp>
        <p:sp>
          <p:nvSpPr>
            <p:cNvPr id="133" name="Rectangle: Rounded Corners 132">
              <a:extLst>
                <a:ext uri="{FF2B5EF4-FFF2-40B4-BE49-F238E27FC236}">
                  <a16:creationId xmlns:a16="http://schemas.microsoft.com/office/drawing/2014/main" id="{88218863-4818-40CA-B05A-6A5346885DFA}"/>
                </a:ext>
              </a:extLst>
            </p:cNvPr>
            <p:cNvSpPr/>
            <p:nvPr/>
          </p:nvSpPr>
          <p:spPr>
            <a:xfrm>
              <a:off x="8934968" y="4421711"/>
              <a:ext cx="2845912" cy="49008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rgbClr val="4D845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47"/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A9AFEAC4-7E2F-4456-9456-11B3F19266D2}"/>
                </a:ext>
              </a:extLst>
            </p:cNvPr>
            <p:cNvSpPr txBox="1"/>
            <p:nvPr/>
          </p:nvSpPr>
          <p:spPr>
            <a:xfrm>
              <a:off x="8920140" y="4400108"/>
              <a:ext cx="2881335" cy="5107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922" b="1">
                  <a:solidFill>
                    <a:srgbClr val="C00000"/>
                  </a:solidFill>
                  <a:latin typeface="Sarabun" panose="00000500000000000000" pitchFamily="2" charset="-34"/>
                  <a:cs typeface="Sarabun" panose="00000500000000000000" pitchFamily="2" charset="-34"/>
                </a:defRPr>
              </a:lvl1pPr>
            </a:lstStyle>
            <a:p>
              <a:r>
                <a:rPr lang="th-TH" sz="2400" dirty="0">
                  <a:solidFill>
                    <a:srgbClr val="00421F"/>
                  </a:solidFill>
                </a:rPr>
                <a:t>ปุ่มปรับภาพละเอียด</a:t>
              </a:r>
            </a:p>
          </p:txBody>
        </p:sp>
      </p:grpSp>
      <p:grpSp>
        <p:nvGrpSpPr>
          <p:cNvPr id="135" name="B.แท่นวางวัตถุ">
            <a:extLst>
              <a:ext uri="{FF2B5EF4-FFF2-40B4-BE49-F238E27FC236}">
                <a16:creationId xmlns:a16="http://schemas.microsoft.com/office/drawing/2014/main" id="{C7A966EE-A07B-46DF-949C-8D6205AFE8EF}"/>
              </a:ext>
            </a:extLst>
          </p:cNvPr>
          <p:cNvGrpSpPr/>
          <p:nvPr/>
        </p:nvGrpSpPr>
        <p:grpSpPr>
          <a:xfrm>
            <a:off x="4471763" y="3975376"/>
            <a:ext cx="1992415" cy="584381"/>
            <a:chOff x="697684" y="2325777"/>
            <a:chExt cx="2016539" cy="584381"/>
          </a:xfrm>
        </p:grpSpPr>
        <p:sp>
          <p:nvSpPr>
            <p:cNvPr id="136" name="Rectangle: Rounded Corners 135">
              <a:extLst>
                <a:ext uri="{FF2B5EF4-FFF2-40B4-BE49-F238E27FC236}">
                  <a16:creationId xmlns:a16="http://schemas.microsoft.com/office/drawing/2014/main" id="{73A4D2E6-51F7-4F3C-8BAE-138E8A15F12E}"/>
                </a:ext>
              </a:extLst>
            </p:cNvPr>
            <p:cNvSpPr/>
            <p:nvPr/>
          </p:nvSpPr>
          <p:spPr>
            <a:xfrm>
              <a:off x="722477" y="2420078"/>
              <a:ext cx="1991746" cy="490080"/>
            </a:xfrm>
            <a:prstGeom prst="roundRect">
              <a:avLst>
                <a:gd name="adj" fmla="val 50000"/>
              </a:avLst>
            </a:prstGeom>
            <a:solidFill>
              <a:srgbClr val="4D845F"/>
            </a:solidFill>
            <a:ln w="19050">
              <a:solidFill>
                <a:srgbClr val="4D845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47"/>
            </a:p>
          </p:txBody>
        </p:sp>
        <p:sp>
          <p:nvSpPr>
            <p:cNvPr id="137" name="Rectangle: Rounded Corners 136">
              <a:extLst>
                <a:ext uri="{FF2B5EF4-FFF2-40B4-BE49-F238E27FC236}">
                  <a16:creationId xmlns:a16="http://schemas.microsoft.com/office/drawing/2014/main" id="{8B5B78C8-EEB7-475C-9BF4-646E5D625635}"/>
                </a:ext>
              </a:extLst>
            </p:cNvPr>
            <p:cNvSpPr/>
            <p:nvPr/>
          </p:nvSpPr>
          <p:spPr>
            <a:xfrm>
              <a:off x="722477" y="2360080"/>
              <a:ext cx="1991746" cy="49008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rgbClr val="4D845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47"/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7DA15304-4E3C-41A4-9ACF-5FFC320A099E}"/>
                </a:ext>
              </a:extLst>
            </p:cNvPr>
            <p:cNvSpPr txBox="1"/>
            <p:nvPr/>
          </p:nvSpPr>
          <p:spPr>
            <a:xfrm>
              <a:off x="697684" y="2325777"/>
              <a:ext cx="2016537" cy="5107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922" b="1">
                  <a:solidFill>
                    <a:srgbClr val="C00000"/>
                  </a:solidFill>
                  <a:latin typeface="Sarabun" panose="00000500000000000000" pitchFamily="2" charset="-34"/>
                  <a:cs typeface="Sarabun" panose="00000500000000000000" pitchFamily="2" charset="-34"/>
                </a:defRPr>
              </a:lvl1pPr>
            </a:lstStyle>
            <a:p>
              <a:r>
                <a:rPr lang="th-TH" sz="2400" dirty="0">
                  <a:solidFill>
                    <a:srgbClr val="00421F"/>
                  </a:solidFill>
                </a:rPr>
                <a:t>แท่นวางวัตถุ</a:t>
              </a:r>
            </a:p>
          </p:txBody>
        </p:sp>
      </p:grpSp>
      <p:grpSp>
        <p:nvGrpSpPr>
          <p:cNvPr id="147" name="B.แขนกล้อง">
            <a:extLst>
              <a:ext uri="{FF2B5EF4-FFF2-40B4-BE49-F238E27FC236}">
                <a16:creationId xmlns:a16="http://schemas.microsoft.com/office/drawing/2014/main" id="{DB76E468-C6A4-4EF5-91DC-FEFECCF75C8B}"/>
              </a:ext>
            </a:extLst>
          </p:cNvPr>
          <p:cNvGrpSpPr/>
          <p:nvPr/>
        </p:nvGrpSpPr>
        <p:grpSpPr>
          <a:xfrm>
            <a:off x="4471763" y="2987172"/>
            <a:ext cx="1574224" cy="562163"/>
            <a:chOff x="2736650" y="1872694"/>
            <a:chExt cx="1638587" cy="412749"/>
          </a:xfrm>
        </p:grpSpPr>
        <p:sp>
          <p:nvSpPr>
            <p:cNvPr id="152" name="Rectangle: Rounded Corners 151">
              <a:extLst>
                <a:ext uri="{FF2B5EF4-FFF2-40B4-BE49-F238E27FC236}">
                  <a16:creationId xmlns:a16="http://schemas.microsoft.com/office/drawing/2014/main" id="{D6490E88-6F51-486B-8C06-6FCAB538D5A3}"/>
                </a:ext>
              </a:extLst>
            </p:cNvPr>
            <p:cNvSpPr/>
            <p:nvPr/>
          </p:nvSpPr>
          <p:spPr>
            <a:xfrm>
              <a:off x="2736650" y="1925617"/>
              <a:ext cx="1638587" cy="359826"/>
            </a:xfrm>
            <a:prstGeom prst="roundRect">
              <a:avLst>
                <a:gd name="adj" fmla="val 50000"/>
              </a:avLst>
            </a:prstGeom>
            <a:solidFill>
              <a:srgbClr val="4D845F"/>
            </a:solidFill>
            <a:ln w="19050">
              <a:solidFill>
                <a:srgbClr val="4D845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47"/>
            </a:p>
          </p:txBody>
        </p:sp>
        <p:sp>
          <p:nvSpPr>
            <p:cNvPr id="157" name="Rectangle: Rounded Corners 156">
              <a:extLst>
                <a:ext uri="{FF2B5EF4-FFF2-40B4-BE49-F238E27FC236}">
                  <a16:creationId xmlns:a16="http://schemas.microsoft.com/office/drawing/2014/main" id="{876F4F3E-E1BC-42F7-A107-66BFEBEE9FDA}"/>
                </a:ext>
              </a:extLst>
            </p:cNvPr>
            <p:cNvSpPr/>
            <p:nvPr/>
          </p:nvSpPr>
          <p:spPr>
            <a:xfrm>
              <a:off x="2736650" y="1881565"/>
              <a:ext cx="1638587" cy="35982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rgbClr val="4D845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47"/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04263BB5-0996-4DCA-9496-A5C9CC637010}"/>
                </a:ext>
              </a:extLst>
            </p:cNvPr>
            <p:cNvSpPr txBox="1"/>
            <p:nvPr/>
          </p:nvSpPr>
          <p:spPr>
            <a:xfrm>
              <a:off x="2736650" y="1872694"/>
              <a:ext cx="1638587" cy="375022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922" b="1">
                  <a:solidFill>
                    <a:srgbClr val="C00000"/>
                  </a:solidFill>
                  <a:latin typeface="Sarabun" panose="00000500000000000000" pitchFamily="2" charset="-34"/>
                  <a:cs typeface="Sarabun" panose="00000500000000000000" pitchFamily="2" charset="-34"/>
                </a:defRPr>
              </a:lvl1pPr>
            </a:lstStyle>
            <a:p>
              <a:r>
                <a:rPr lang="th-TH" sz="2400" dirty="0">
                  <a:solidFill>
                    <a:srgbClr val="00421F"/>
                  </a:solidFill>
                </a:rPr>
                <a:t>แขนกล้อง</a:t>
              </a:r>
            </a:p>
          </p:txBody>
        </p:sp>
      </p:grpSp>
      <p:grpSp>
        <p:nvGrpSpPr>
          <p:cNvPr id="159" name="B.ลำกล้อง">
            <a:extLst>
              <a:ext uri="{FF2B5EF4-FFF2-40B4-BE49-F238E27FC236}">
                <a16:creationId xmlns:a16="http://schemas.microsoft.com/office/drawing/2014/main" id="{91980767-7637-4AE2-A548-2AB458855E73}"/>
              </a:ext>
            </a:extLst>
          </p:cNvPr>
          <p:cNvGrpSpPr/>
          <p:nvPr/>
        </p:nvGrpSpPr>
        <p:grpSpPr>
          <a:xfrm>
            <a:off x="4471763" y="1986268"/>
            <a:ext cx="1493147" cy="562163"/>
            <a:chOff x="2736650" y="1872694"/>
            <a:chExt cx="1638587" cy="412749"/>
          </a:xfrm>
        </p:grpSpPr>
        <p:sp>
          <p:nvSpPr>
            <p:cNvPr id="160" name="Rectangle: Rounded Corners 159">
              <a:extLst>
                <a:ext uri="{FF2B5EF4-FFF2-40B4-BE49-F238E27FC236}">
                  <a16:creationId xmlns:a16="http://schemas.microsoft.com/office/drawing/2014/main" id="{9EDAD364-6BE9-4BD7-B711-0D0939FAB82A}"/>
                </a:ext>
              </a:extLst>
            </p:cNvPr>
            <p:cNvSpPr/>
            <p:nvPr/>
          </p:nvSpPr>
          <p:spPr>
            <a:xfrm>
              <a:off x="2736650" y="1925617"/>
              <a:ext cx="1638587" cy="359826"/>
            </a:xfrm>
            <a:prstGeom prst="roundRect">
              <a:avLst>
                <a:gd name="adj" fmla="val 50000"/>
              </a:avLst>
            </a:prstGeom>
            <a:solidFill>
              <a:srgbClr val="4D845F"/>
            </a:solidFill>
            <a:ln w="19050">
              <a:solidFill>
                <a:srgbClr val="4D845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47"/>
            </a:p>
          </p:txBody>
        </p:sp>
        <p:sp>
          <p:nvSpPr>
            <p:cNvPr id="161" name="Rectangle: Rounded Corners 160">
              <a:extLst>
                <a:ext uri="{FF2B5EF4-FFF2-40B4-BE49-F238E27FC236}">
                  <a16:creationId xmlns:a16="http://schemas.microsoft.com/office/drawing/2014/main" id="{DC3B86BA-9A7B-473A-A9E1-91F7A4FD75E5}"/>
                </a:ext>
              </a:extLst>
            </p:cNvPr>
            <p:cNvSpPr/>
            <p:nvPr/>
          </p:nvSpPr>
          <p:spPr>
            <a:xfrm>
              <a:off x="2736650" y="1881565"/>
              <a:ext cx="1638587" cy="35982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rgbClr val="4D845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47"/>
            </a:p>
          </p:txBody>
        </p: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60EB91B8-D0F2-44F3-9B29-36C879592839}"/>
                </a:ext>
              </a:extLst>
            </p:cNvPr>
            <p:cNvSpPr txBox="1"/>
            <p:nvPr/>
          </p:nvSpPr>
          <p:spPr>
            <a:xfrm>
              <a:off x="2736650" y="1872694"/>
              <a:ext cx="1638587" cy="375022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922" b="1">
                  <a:solidFill>
                    <a:srgbClr val="C00000"/>
                  </a:solidFill>
                  <a:latin typeface="Sarabun" panose="00000500000000000000" pitchFamily="2" charset="-34"/>
                  <a:cs typeface="Sarabun" panose="00000500000000000000" pitchFamily="2" charset="-34"/>
                </a:defRPr>
              </a:lvl1pPr>
            </a:lstStyle>
            <a:p>
              <a:r>
                <a:rPr lang="th-TH" sz="2400" dirty="0">
                  <a:solidFill>
                    <a:srgbClr val="00421F"/>
                  </a:solidFill>
                </a:rPr>
                <a:t>ลำกล้อง</a:t>
              </a:r>
            </a:p>
          </p:txBody>
        </p:sp>
      </p:grpSp>
      <p:grpSp>
        <p:nvGrpSpPr>
          <p:cNvPr id="163" name="B.เลนส์ใกล้ตา">
            <a:extLst>
              <a:ext uri="{FF2B5EF4-FFF2-40B4-BE49-F238E27FC236}">
                <a16:creationId xmlns:a16="http://schemas.microsoft.com/office/drawing/2014/main" id="{281333CE-4E68-4B4C-8C2F-BF971D5F657D}"/>
              </a:ext>
            </a:extLst>
          </p:cNvPr>
          <p:cNvGrpSpPr/>
          <p:nvPr/>
        </p:nvGrpSpPr>
        <p:grpSpPr>
          <a:xfrm>
            <a:off x="4471763" y="985371"/>
            <a:ext cx="1906330" cy="562156"/>
            <a:chOff x="697684" y="2348002"/>
            <a:chExt cx="2016539" cy="562156"/>
          </a:xfrm>
        </p:grpSpPr>
        <p:sp>
          <p:nvSpPr>
            <p:cNvPr id="164" name="Rectangle: Rounded Corners 163">
              <a:extLst>
                <a:ext uri="{FF2B5EF4-FFF2-40B4-BE49-F238E27FC236}">
                  <a16:creationId xmlns:a16="http://schemas.microsoft.com/office/drawing/2014/main" id="{4F9DD32F-F5DB-4681-AD26-13B66E003FFC}"/>
                </a:ext>
              </a:extLst>
            </p:cNvPr>
            <p:cNvSpPr/>
            <p:nvPr/>
          </p:nvSpPr>
          <p:spPr>
            <a:xfrm>
              <a:off x="722477" y="2420078"/>
              <a:ext cx="1991746" cy="490080"/>
            </a:xfrm>
            <a:prstGeom prst="roundRect">
              <a:avLst>
                <a:gd name="adj" fmla="val 50000"/>
              </a:avLst>
            </a:prstGeom>
            <a:solidFill>
              <a:srgbClr val="4D845F"/>
            </a:solidFill>
            <a:ln w="19050">
              <a:solidFill>
                <a:srgbClr val="4D845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47"/>
            </a:p>
          </p:txBody>
        </p:sp>
        <p:sp>
          <p:nvSpPr>
            <p:cNvPr id="165" name="Rectangle: Rounded Corners 164">
              <a:extLst>
                <a:ext uri="{FF2B5EF4-FFF2-40B4-BE49-F238E27FC236}">
                  <a16:creationId xmlns:a16="http://schemas.microsoft.com/office/drawing/2014/main" id="{6225AA20-E069-4431-9A17-03DAC785D591}"/>
                </a:ext>
              </a:extLst>
            </p:cNvPr>
            <p:cNvSpPr/>
            <p:nvPr/>
          </p:nvSpPr>
          <p:spPr>
            <a:xfrm>
              <a:off x="722477" y="2360080"/>
              <a:ext cx="1991746" cy="49008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rgbClr val="4D845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47"/>
            </a:p>
          </p:txBody>
        </p: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0BDC5889-FEB7-4880-B947-F610F8D85D85}"/>
                </a:ext>
              </a:extLst>
            </p:cNvPr>
            <p:cNvSpPr txBox="1"/>
            <p:nvPr/>
          </p:nvSpPr>
          <p:spPr>
            <a:xfrm>
              <a:off x="697684" y="2348002"/>
              <a:ext cx="2016537" cy="5107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922" b="1">
                  <a:solidFill>
                    <a:srgbClr val="C00000"/>
                  </a:solidFill>
                  <a:latin typeface="Sarabun" panose="00000500000000000000" pitchFamily="2" charset="-34"/>
                  <a:cs typeface="Sarabun" panose="00000500000000000000" pitchFamily="2" charset="-34"/>
                </a:defRPr>
              </a:lvl1pPr>
            </a:lstStyle>
            <a:p>
              <a:r>
                <a:rPr lang="th-TH" sz="2400" dirty="0">
                  <a:solidFill>
                    <a:srgbClr val="00421F"/>
                  </a:solidFill>
                </a:rPr>
                <a:t>เลนส์ใกล้ตา</a:t>
              </a:r>
            </a:p>
          </p:txBody>
        </p:sp>
      </p:grpSp>
      <p:grpSp>
        <p:nvGrpSpPr>
          <p:cNvPr id="77" name="T.เลนส์ใกล้ตา">
            <a:extLst>
              <a:ext uri="{FF2B5EF4-FFF2-40B4-BE49-F238E27FC236}">
                <a16:creationId xmlns:a16="http://schemas.microsoft.com/office/drawing/2014/main" id="{F0929C23-E3CA-4989-ABDE-972DC9B18228}"/>
              </a:ext>
            </a:extLst>
          </p:cNvPr>
          <p:cNvGrpSpPr/>
          <p:nvPr/>
        </p:nvGrpSpPr>
        <p:grpSpPr>
          <a:xfrm>
            <a:off x="6732130" y="1042323"/>
            <a:ext cx="3789198" cy="1442744"/>
            <a:chOff x="3840021" y="2909447"/>
            <a:chExt cx="3959406" cy="1442744"/>
          </a:xfrm>
        </p:grpSpPr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8BBF5F0C-3035-4D9B-8A12-ADAF4E3FB248}"/>
                </a:ext>
              </a:extLst>
            </p:cNvPr>
            <p:cNvSpPr/>
            <p:nvPr/>
          </p:nvSpPr>
          <p:spPr>
            <a:xfrm>
              <a:off x="3840022" y="2909447"/>
              <a:ext cx="3959405" cy="1442743"/>
            </a:xfrm>
            <a:prstGeom prst="roundRect">
              <a:avLst>
                <a:gd name="adj" fmla="val 10933"/>
              </a:avLst>
            </a:prstGeom>
            <a:solidFill>
              <a:schemeClr val="bg1"/>
            </a:solidFill>
            <a:ln w="28575">
              <a:solidFill>
                <a:srgbClr val="407050"/>
              </a:solidFill>
              <a:prstDash val="solid"/>
            </a:ln>
            <a:effectLst>
              <a:outerShdw dist="50800" dir="2700000" algn="tl" rotWithShape="0">
                <a:srgbClr val="407050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4D845F"/>
                  </a:solidFill>
                </a:ln>
                <a:solidFill>
                  <a:srgbClr val="0070C0"/>
                </a:solidFill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C2E2CD72-5B4B-40D5-8D40-D5B169327296}"/>
                </a:ext>
              </a:extLst>
            </p:cNvPr>
            <p:cNvSpPr txBox="1"/>
            <p:nvPr/>
          </p:nvSpPr>
          <p:spPr>
            <a:xfrm>
              <a:off x="5043905" y="2925160"/>
              <a:ext cx="15135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3200" b="1" dirty="0">
                  <a:solidFill>
                    <a:srgbClr val="40705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เลนส์ใกล้ตา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39743F24-01A2-457C-B7AC-3D3564B57D5D}"/>
                </a:ext>
              </a:extLst>
            </p:cNvPr>
            <p:cNvSpPr txBox="1"/>
            <p:nvPr/>
          </p:nvSpPr>
          <p:spPr>
            <a:xfrm>
              <a:off x="3840021" y="3361150"/>
              <a:ext cx="3959405" cy="991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th-TH" sz="3200" dirty="0">
                  <a:solidFill>
                    <a:srgbClr val="40705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อยู่ส่วนบนของลำกล้อง</a:t>
              </a:r>
            </a:p>
            <a:p>
              <a:pPr algn="ctr">
                <a:lnSpc>
                  <a:spcPct val="90000"/>
                </a:lnSpc>
              </a:pPr>
              <a:r>
                <a:rPr lang="th-TH" sz="3200" dirty="0">
                  <a:solidFill>
                    <a:srgbClr val="40705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โดยทั่วไปจะมีกำลังขยาย 10</a:t>
              </a:r>
              <a:r>
                <a:rPr lang="en-US" sz="3200" dirty="0">
                  <a:solidFill>
                    <a:srgbClr val="40705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X</a:t>
              </a:r>
            </a:p>
          </p:txBody>
        </p:sp>
      </p:grpSp>
      <p:pic>
        <p:nvPicPr>
          <p:cNvPr id="84" name="ปิด เลนส์ใกล้ตา">
            <a:extLst>
              <a:ext uri="{FF2B5EF4-FFF2-40B4-BE49-F238E27FC236}">
                <a16:creationId xmlns:a16="http://schemas.microsoft.com/office/drawing/2014/main" id="{9E4E5235-1095-40DB-A562-B0643453BB6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6824" y="842892"/>
            <a:ext cx="553311" cy="553311"/>
          </a:xfrm>
          <a:prstGeom prst="rect">
            <a:avLst/>
          </a:prstGeom>
        </p:spPr>
      </p:pic>
      <p:grpSp>
        <p:nvGrpSpPr>
          <p:cNvPr id="85" name="T.ลำกล้อง">
            <a:extLst>
              <a:ext uri="{FF2B5EF4-FFF2-40B4-BE49-F238E27FC236}">
                <a16:creationId xmlns:a16="http://schemas.microsoft.com/office/drawing/2014/main" id="{2DCF7FAD-C177-4E13-A996-8390C8097B25}"/>
              </a:ext>
            </a:extLst>
          </p:cNvPr>
          <p:cNvGrpSpPr/>
          <p:nvPr/>
        </p:nvGrpSpPr>
        <p:grpSpPr>
          <a:xfrm>
            <a:off x="6374396" y="1728761"/>
            <a:ext cx="3789198" cy="1442744"/>
            <a:chOff x="3840021" y="2909447"/>
            <a:chExt cx="3959406" cy="1442744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599035E8-2E1F-4C8E-94F7-21EC6850F144}"/>
                </a:ext>
              </a:extLst>
            </p:cNvPr>
            <p:cNvSpPr/>
            <p:nvPr/>
          </p:nvSpPr>
          <p:spPr>
            <a:xfrm>
              <a:off x="3840022" y="2909447"/>
              <a:ext cx="3959405" cy="1442743"/>
            </a:xfrm>
            <a:prstGeom prst="roundRect">
              <a:avLst>
                <a:gd name="adj" fmla="val 10933"/>
              </a:avLst>
            </a:prstGeom>
            <a:solidFill>
              <a:schemeClr val="bg1"/>
            </a:solidFill>
            <a:ln w="28575">
              <a:solidFill>
                <a:srgbClr val="407050"/>
              </a:solidFill>
              <a:prstDash val="solid"/>
            </a:ln>
            <a:effectLst>
              <a:outerShdw dist="50800" dir="2700000" algn="tl" rotWithShape="0">
                <a:srgbClr val="407050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4D845F"/>
                  </a:solidFill>
                </a:ln>
                <a:solidFill>
                  <a:srgbClr val="0070C0"/>
                </a:solidFill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69190A40-9C6B-4722-9CDC-550A48ECE8C5}"/>
                </a:ext>
              </a:extLst>
            </p:cNvPr>
            <p:cNvSpPr txBox="1"/>
            <p:nvPr/>
          </p:nvSpPr>
          <p:spPr>
            <a:xfrm>
              <a:off x="5249891" y="2925160"/>
              <a:ext cx="110158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3200" b="1" dirty="0">
                  <a:solidFill>
                    <a:srgbClr val="40705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ลำกล้อง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88733CCF-9D49-4B1D-9C0C-10DB18B807FC}"/>
                </a:ext>
              </a:extLst>
            </p:cNvPr>
            <p:cNvSpPr txBox="1"/>
            <p:nvPr/>
          </p:nvSpPr>
          <p:spPr>
            <a:xfrm>
              <a:off x="3840021" y="3361150"/>
              <a:ext cx="3959405" cy="991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th-TH" sz="3200" dirty="0">
                  <a:solidFill>
                    <a:srgbClr val="40705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ด้านบนติดกับเลนส์ใกล้ตา</a:t>
              </a:r>
            </a:p>
            <a:p>
              <a:pPr algn="ctr">
                <a:lnSpc>
                  <a:spcPct val="90000"/>
                </a:lnSpc>
              </a:pPr>
              <a:r>
                <a:rPr lang="th-TH" sz="3200" dirty="0">
                  <a:solidFill>
                    <a:srgbClr val="40705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ด้านล่างติดกับเลนส์ใกล้วัตถุ</a:t>
              </a:r>
            </a:p>
          </p:txBody>
        </p:sp>
      </p:grpSp>
      <p:pic>
        <p:nvPicPr>
          <p:cNvPr id="89" name="ปิด ลำกล้อง">
            <a:extLst>
              <a:ext uri="{FF2B5EF4-FFF2-40B4-BE49-F238E27FC236}">
                <a16:creationId xmlns:a16="http://schemas.microsoft.com/office/drawing/2014/main" id="{BA2669B6-D6F1-4107-B713-7BDA86708E1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9090" y="1529330"/>
            <a:ext cx="553311" cy="553311"/>
          </a:xfrm>
          <a:prstGeom prst="rect">
            <a:avLst/>
          </a:prstGeom>
        </p:spPr>
      </p:pic>
      <p:grpSp>
        <p:nvGrpSpPr>
          <p:cNvPr id="90" name="T.แขนกล้อง">
            <a:extLst>
              <a:ext uri="{FF2B5EF4-FFF2-40B4-BE49-F238E27FC236}">
                <a16:creationId xmlns:a16="http://schemas.microsoft.com/office/drawing/2014/main" id="{1415593E-FBDB-42FC-A03A-CC992F181777}"/>
              </a:ext>
            </a:extLst>
          </p:cNvPr>
          <p:cNvGrpSpPr/>
          <p:nvPr/>
        </p:nvGrpSpPr>
        <p:grpSpPr>
          <a:xfrm>
            <a:off x="6374396" y="2553562"/>
            <a:ext cx="3789198" cy="1442744"/>
            <a:chOff x="3840021" y="2909447"/>
            <a:chExt cx="3959406" cy="1442744"/>
          </a:xfrm>
        </p:grpSpPr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CDEC93D5-E49A-4B47-988D-EB24113047EB}"/>
                </a:ext>
              </a:extLst>
            </p:cNvPr>
            <p:cNvSpPr/>
            <p:nvPr/>
          </p:nvSpPr>
          <p:spPr>
            <a:xfrm>
              <a:off x="3840022" y="2909447"/>
              <a:ext cx="3959405" cy="1442743"/>
            </a:xfrm>
            <a:prstGeom prst="roundRect">
              <a:avLst>
                <a:gd name="adj" fmla="val 10933"/>
              </a:avLst>
            </a:prstGeom>
            <a:solidFill>
              <a:schemeClr val="bg1"/>
            </a:solidFill>
            <a:ln w="28575">
              <a:solidFill>
                <a:srgbClr val="407050"/>
              </a:solidFill>
              <a:prstDash val="solid"/>
            </a:ln>
            <a:effectLst>
              <a:outerShdw dist="50800" dir="2700000" algn="tl" rotWithShape="0">
                <a:srgbClr val="407050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4D845F"/>
                  </a:solidFill>
                </a:ln>
                <a:solidFill>
                  <a:srgbClr val="0070C0"/>
                </a:solidFill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66B68963-38DA-4AAD-985F-FFE13E2CABB4}"/>
                </a:ext>
              </a:extLst>
            </p:cNvPr>
            <p:cNvSpPr txBox="1"/>
            <p:nvPr/>
          </p:nvSpPr>
          <p:spPr>
            <a:xfrm>
              <a:off x="5145696" y="2925160"/>
              <a:ext cx="130997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3200" b="1" dirty="0">
                  <a:solidFill>
                    <a:srgbClr val="40705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แขนกล้อง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A44F66C7-0FA7-4A13-8076-BA77439D8D23}"/>
                </a:ext>
              </a:extLst>
            </p:cNvPr>
            <p:cNvSpPr txBox="1"/>
            <p:nvPr/>
          </p:nvSpPr>
          <p:spPr>
            <a:xfrm>
              <a:off x="3840021" y="3361150"/>
              <a:ext cx="3959405" cy="991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th-TH" sz="3200" dirty="0">
                  <a:solidFill>
                    <a:srgbClr val="40705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ใช้จับในขณะเคลื่อนย้าย</a:t>
              </a:r>
              <a:br>
                <a:rPr lang="th-TH" sz="3200" dirty="0">
                  <a:solidFill>
                    <a:srgbClr val="40705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200" dirty="0">
                  <a:solidFill>
                    <a:srgbClr val="40705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กล้องจุลทรรศน์</a:t>
              </a:r>
            </a:p>
          </p:txBody>
        </p:sp>
      </p:grpSp>
      <p:pic>
        <p:nvPicPr>
          <p:cNvPr id="94" name="ปิด แขนกล้อง">
            <a:extLst>
              <a:ext uri="{FF2B5EF4-FFF2-40B4-BE49-F238E27FC236}">
                <a16:creationId xmlns:a16="http://schemas.microsoft.com/office/drawing/2014/main" id="{DDD7267C-F345-4512-B1C1-1F6902909E6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9090" y="2354131"/>
            <a:ext cx="553311" cy="553311"/>
          </a:xfrm>
          <a:prstGeom prst="rect">
            <a:avLst/>
          </a:prstGeom>
        </p:spPr>
      </p:pic>
      <p:grpSp>
        <p:nvGrpSpPr>
          <p:cNvPr id="95" name="T.แท่นวางวัตถุ">
            <a:extLst>
              <a:ext uri="{FF2B5EF4-FFF2-40B4-BE49-F238E27FC236}">
                <a16:creationId xmlns:a16="http://schemas.microsoft.com/office/drawing/2014/main" id="{069F65AF-BF42-4A4B-BF13-7D1BECC4577F}"/>
              </a:ext>
            </a:extLst>
          </p:cNvPr>
          <p:cNvGrpSpPr/>
          <p:nvPr/>
        </p:nvGrpSpPr>
        <p:grpSpPr>
          <a:xfrm>
            <a:off x="6732129" y="3728205"/>
            <a:ext cx="3789198" cy="1037401"/>
            <a:chOff x="3840021" y="2909447"/>
            <a:chExt cx="3959406" cy="1037401"/>
          </a:xfrm>
        </p:grpSpPr>
        <p:sp>
          <p:nvSpPr>
            <p:cNvPr id="96" name="Rectangle: Rounded Corners 95">
              <a:extLst>
                <a:ext uri="{FF2B5EF4-FFF2-40B4-BE49-F238E27FC236}">
                  <a16:creationId xmlns:a16="http://schemas.microsoft.com/office/drawing/2014/main" id="{EC0FCDC5-92C6-4F8C-9144-065D337196A4}"/>
                </a:ext>
              </a:extLst>
            </p:cNvPr>
            <p:cNvSpPr/>
            <p:nvPr/>
          </p:nvSpPr>
          <p:spPr>
            <a:xfrm>
              <a:off x="3840022" y="2909447"/>
              <a:ext cx="3959405" cy="1037401"/>
            </a:xfrm>
            <a:prstGeom prst="roundRect">
              <a:avLst>
                <a:gd name="adj" fmla="val 10933"/>
              </a:avLst>
            </a:prstGeom>
            <a:solidFill>
              <a:schemeClr val="bg1"/>
            </a:solidFill>
            <a:ln w="28575">
              <a:solidFill>
                <a:srgbClr val="407050"/>
              </a:solidFill>
              <a:prstDash val="solid"/>
            </a:ln>
            <a:effectLst>
              <a:outerShdw dist="50800" dir="2700000" algn="tl" rotWithShape="0">
                <a:srgbClr val="407050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4D845F"/>
                  </a:solidFill>
                </a:ln>
                <a:solidFill>
                  <a:srgbClr val="0070C0"/>
                </a:solidFill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84F716FB-EF1E-4D9D-B62B-E0DAFC6C04DE}"/>
                </a:ext>
              </a:extLst>
            </p:cNvPr>
            <p:cNvSpPr txBox="1"/>
            <p:nvPr/>
          </p:nvSpPr>
          <p:spPr>
            <a:xfrm>
              <a:off x="4995815" y="2925160"/>
              <a:ext cx="160973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3200" b="1" dirty="0">
                  <a:solidFill>
                    <a:srgbClr val="40705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แท่นวางวัตถุ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2C71BE44-EDC9-4556-AE45-90FE7886AA98}"/>
                </a:ext>
              </a:extLst>
            </p:cNvPr>
            <p:cNvSpPr txBox="1"/>
            <p:nvPr/>
          </p:nvSpPr>
          <p:spPr>
            <a:xfrm>
              <a:off x="3840021" y="3361150"/>
              <a:ext cx="3959405" cy="5478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th-TH" sz="3200" dirty="0">
                  <a:solidFill>
                    <a:srgbClr val="40705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ใช้วางสไลด์ที่ต้องการศึกษา</a:t>
              </a:r>
            </a:p>
          </p:txBody>
        </p:sp>
      </p:grpSp>
      <p:pic>
        <p:nvPicPr>
          <p:cNvPr id="99" name="ปิด แท่นวางวัตถุ">
            <a:extLst>
              <a:ext uri="{FF2B5EF4-FFF2-40B4-BE49-F238E27FC236}">
                <a16:creationId xmlns:a16="http://schemas.microsoft.com/office/drawing/2014/main" id="{841EF2E1-4999-45C5-AEDB-4ABB8DE6D76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6823" y="3528774"/>
            <a:ext cx="553311" cy="553311"/>
          </a:xfrm>
          <a:prstGeom prst="rect">
            <a:avLst/>
          </a:prstGeom>
        </p:spPr>
      </p:pic>
      <p:grpSp>
        <p:nvGrpSpPr>
          <p:cNvPr id="120" name="T.ปุ่มปรับภาพละเอียด">
            <a:extLst>
              <a:ext uri="{FF2B5EF4-FFF2-40B4-BE49-F238E27FC236}">
                <a16:creationId xmlns:a16="http://schemas.microsoft.com/office/drawing/2014/main" id="{FD445D18-62C1-4D28-9968-7D6719B99832}"/>
              </a:ext>
            </a:extLst>
          </p:cNvPr>
          <p:cNvGrpSpPr/>
          <p:nvPr/>
        </p:nvGrpSpPr>
        <p:grpSpPr>
          <a:xfrm>
            <a:off x="7561847" y="4540948"/>
            <a:ext cx="3789198" cy="1442744"/>
            <a:chOff x="3840021" y="2909447"/>
            <a:chExt cx="3959406" cy="1442744"/>
          </a:xfrm>
        </p:grpSpPr>
        <p:sp>
          <p:nvSpPr>
            <p:cNvPr id="121" name="Rectangle: Rounded Corners 120">
              <a:extLst>
                <a:ext uri="{FF2B5EF4-FFF2-40B4-BE49-F238E27FC236}">
                  <a16:creationId xmlns:a16="http://schemas.microsoft.com/office/drawing/2014/main" id="{058D8ADE-4A74-4F40-BBED-F15A1CC1E926}"/>
                </a:ext>
              </a:extLst>
            </p:cNvPr>
            <p:cNvSpPr/>
            <p:nvPr/>
          </p:nvSpPr>
          <p:spPr>
            <a:xfrm>
              <a:off x="3840022" y="2909447"/>
              <a:ext cx="3959405" cy="1442743"/>
            </a:xfrm>
            <a:prstGeom prst="roundRect">
              <a:avLst>
                <a:gd name="adj" fmla="val 10933"/>
              </a:avLst>
            </a:prstGeom>
            <a:solidFill>
              <a:schemeClr val="bg1"/>
            </a:solidFill>
            <a:ln w="28575">
              <a:solidFill>
                <a:srgbClr val="407050"/>
              </a:solidFill>
              <a:prstDash val="solid"/>
            </a:ln>
            <a:effectLst>
              <a:outerShdw dist="50800" dir="2700000" algn="tl" rotWithShape="0">
                <a:srgbClr val="407050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4D845F"/>
                  </a:solidFill>
                </a:ln>
                <a:solidFill>
                  <a:srgbClr val="0070C0"/>
                </a:solidFill>
              </a:endParaRP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B8D59B2F-93AA-42DB-847D-160F237DBC61}"/>
                </a:ext>
              </a:extLst>
            </p:cNvPr>
            <p:cNvSpPr txBox="1"/>
            <p:nvPr/>
          </p:nvSpPr>
          <p:spPr>
            <a:xfrm>
              <a:off x="4588652" y="2925160"/>
              <a:ext cx="24240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3200" b="1" dirty="0">
                  <a:solidFill>
                    <a:srgbClr val="40705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ปุ่มปรับภาพละเอียด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5A7A8479-E64A-48FF-A4C9-8973CE037EA1}"/>
                </a:ext>
              </a:extLst>
            </p:cNvPr>
            <p:cNvSpPr txBox="1"/>
            <p:nvPr/>
          </p:nvSpPr>
          <p:spPr>
            <a:xfrm>
              <a:off x="3840021" y="3361150"/>
              <a:ext cx="3959405" cy="991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th-TH" sz="3200" dirty="0">
                  <a:solidFill>
                    <a:srgbClr val="40705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ใช้หมุนเพื่อทำให้เห็นภาพ</a:t>
              </a:r>
              <a:br>
                <a:rPr lang="en-US" sz="3200" dirty="0">
                  <a:solidFill>
                    <a:srgbClr val="40705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200" dirty="0">
                  <a:solidFill>
                    <a:srgbClr val="40705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ได้ชัดเจนยิ่งขึ้น</a:t>
              </a:r>
            </a:p>
          </p:txBody>
        </p:sp>
      </p:grpSp>
      <p:pic>
        <p:nvPicPr>
          <p:cNvPr id="125" name="ปิด ปุ่มปรับภาพละเอียด">
            <a:extLst>
              <a:ext uri="{FF2B5EF4-FFF2-40B4-BE49-F238E27FC236}">
                <a16:creationId xmlns:a16="http://schemas.microsoft.com/office/drawing/2014/main" id="{3D0FFCC5-D9F8-460D-BEB3-29FE35338F4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6541" y="4341517"/>
            <a:ext cx="553311" cy="553311"/>
          </a:xfrm>
          <a:prstGeom prst="rect">
            <a:avLst/>
          </a:prstGeom>
        </p:spPr>
      </p:pic>
      <p:grpSp>
        <p:nvGrpSpPr>
          <p:cNvPr id="126" name="T.ปุ่มปรับภาพหยาบ">
            <a:extLst>
              <a:ext uri="{FF2B5EF4-FFF2-40B4-BE49-F238E27FC236}">
                <a16:creationId xmlns:a16="http://schemas.microsoft.com/office/drawing/2014/main" id="{44736F3F-017A-47E9-B160-1D4FF8BCC05B}"/>
              </a:ext>
            </a:extLst>
          </p:cNvPr>
          <p:cNvGrpSpPr/>
          <p:nvPr/>
        </p:nvGrpSpPr>
        <p:grpSpPr>
          <a:xfrm>
            <a:off x="7366812" y="5167445"/>
            <a:ext cx="3789198" cy="1442744"/>
            <a:chOff x="3840021" y="2909447"/>
            <a:chExt cx="3959406" cy="1442744"/>
          </a:xfrm>
        </p:grpSpPr>
        <p:sp>
          <p:nvSpPr>
            <p:cNvPr id="131" name="Rectangle: Rounded Corners 130">
              <a:extLst>
                <a:ext uri="{FF2B5EF4-FFF2-40B4-BE49-F238E27FC236}">
                  <a16:creationId xmlns:a16="http://schemas.microsoft.com/office/drawing/2014/main" id="{FC0EA546-1218-4A39-BBD7-5384E0F214C6}"/>
                </a:ext>
              </a:extLst>
            </p:cNvPr>
            <p:cNvSpPr/>
            <p:nvPr/>
          </p:nvSpPr>
          <p:spPr>
            <a:xfrm>
              <a:off x="3840022" y="2909447"/>
              <a:ext cx="3959405" cy="1442743"/>
            </a:xfrm>
            <a:prstGeom prst="roundRect">
              <a:avLst>
                <a:gd name="adj" fmla="val 10933"/>
              </a:avLst>
            </a:prstGeom>
            <a:solidFill>
              <a:schemeClr val="bg1"/>
            </a:solidFill>
            <a:ln w="28575">
              <a:solidFill>
                <a:srgbClr val="407050"/>
              </a:solidFill>
              <a:prstDash val="solid"/>
            </a:ln>
            <a:effectLst>
              <a:outerShdw dist="50800" dir="2700000" algn="tl" rotWithShape="0">
                <a:srgbClr val="407050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4D845F"/>
                  </a:solidFill>
                </a:ln>
                <a:solidFill>
                  <a:srgbClr val="0070C0"/>
                </a:solidFill>
              </a:endParaRP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CEDE6EAF-CC45-4202-A9A8-67EF613A288D}"/>
                </a:ext>
              </a:extLst>
            </p:cNvPr>
            <p:cNvSpPr txBox="1"/>
            <p:nvPr/>
          </p:nvSpPr>
          <p:spPr>
            <a:xfrm>
              <a:off x="4696855" y="2925160"/>
              <a:ext cx="22076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3200" b="1" dirty="0">
                  <a:solidFill>
                    <a:srgbClr val="40705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ปุ่มปรับภาพหยาบ</a:t>
              </a: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36679A67-8490-4F43-A682-42CEF0E92B89}"/>
                </a:ext>
              </a:extLst>
            </p:cNvPr>
            <p:cNvSpPr txBox="1"/>
            <p:nvPr/>
          </p:nvSpPr>
          <p:spPr>
            <a:xfrm>
              <a:off x="3840021" y="3361150"/>
              <a:ext cx="3959405" cy="991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th-TH" sz="3200" dirty="0">
                  <a:solidFill>
                    <a:srgbClr val="40705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ใช้หมุนเพื่อเลื่อนตำแหน่งแท่น</a:t>
              </a:r>
              <a:br>
                <a:rPr lang="th-TH" sz="3200" dirty="0">
                  <a:solidFill>
                    <a:srgbClr val="40705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200" dirty="0">
                  <a:solidFill>
                    <a:srgbClr val="40705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ของวัตถุ เพื่อปรับระยะภาพ</a:t>
              </a:r>
            </a:p>
          </p:txBody>
        </p:sp>
      </p:grpSp>
      <p:pic>
        <p:nvPicPr>
          <p:cNvPr id="141" name="ปิด ปุ่มปรับภาพหยาบ">
            <a:extLst>
              <a:ext uri="{FF2B5EF4-FFF2-40B4-BE49-F238E27FC236}">
                <a16:creationId xmlns:a16="http://schemas.microsoft.com/office/drawing/2014/main" id="{94DE1329-B71E-4CA1-88D8-07BDB6004EB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1506" y="4968014"/>
            <a:ext cx="553311" cy="553311"/>
          </a:xfrm>
          <a:prstGeom prst="rect">
            <a:avLst/>
          </a:prstGeom>
        </p:spPr>
      </p:pic>
      <p:grpSp>
        <p:nvGrpSpPr>
          <p:cNvPr id="11" name="A.เลนส์ใกล้ตา">
            <a:extLst>
              <a:ext uri="{FF2B5EF4-FFF2-40B4-BE49-F238E27FC236}">
                <a16:creationId xmlns:a16="http://schemas.microsoft.com/office/drawing/2014/main" id="{2DD73A91-7E61-4E89-B2F0-A28F8705AB56}"/>
              </a:ext>
            </a:extLst>
          </p:cNvPr>
          <p:cNvGrpSpPr/>
          <p:nvPr/>
        </p:nvGrpSpPr>
        <p:grpSpPr>
          <a:xfrm>
            <a:off x="4471763" y="1047140"/>
            <a:ext cx="1906330" cy="510778"/>
            <a:chOff x="6193749" y="947507"/>
            <a:chExt cx="1906330" cy="510778"/>
          </a:xfrm>
        </p:grpSpPr>
        <p:sp>
          <p:nvSpPr>
            <p:cNvPr id="142" name="Rectangle: Rounded Corners 141">
              <a:extLst>
                <a:ext uri="{FF2B5EF4-FFF2-40B4-BE49-F238E27FC236}">
                  <a16:creationId xmlns:a16="http://schemas.microsoft.com/office/drawing/2014/main" id="{A4811C44-A803-4292-8155-48613B9D1305}"/>
                </a:ext>
              </a:extLst>
            </p:cNvPr>
            <p:cNvSpPr/>
            <p:nvPr/>
          </p:nvSpPr>
          <p:spPr>
            <a:xfrm>
              <a:off x="6217187" y="959585"/>
              <a:ext cx="1882892" cy="490080"/>
            </a:xfrm>
            <a:prstGeom prst="roundRect">
              <a:avLst>
                <a:gd name="adj" fmla="val 50000"/>
              </a:avLst>
            </a:prstGeom>
            <a:solidFill>
              <a:srgbClr val="4C845F"/>
            </a:solidFill>
            <a:ln w="19050">
              <a:solidFill>
                <a:srgbClr val="4D845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47"/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E6D52925-5C4E-49A5-BA2E-B086F2E7860A}"/>
                </a:ext>
              </a:extLst>
            </p:cNvPr>
            <p:cNvSpPr txBox="1"/>
            <p:nvPr/>
          </p:nvSpPr>
          <p:spPr>
            <a:xfrm>
              <a:off x="6193749" y="947507"/>
              <a:ext cx="1906328" cy="5107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922" b="1">
                  <a:solidFill>
                    <a:srgbClr val="C00000"/>
                  </a:solidFill>
                  <a:latin typeface="Sarabun" panose="00000500000000000000" pitchFamily="2" charset="-34"/>
                  <a:cs typeface="Sarabun" panose="00000500000000000000" pitchFamily="2" charset="-34"/>
                </a:defRPr>
              </a:lvl1pPr>
            </a:lstStyle>
            <a:p>
              <a:r>
                <a:rPr lang="th-TH" sz="2400" dirty="0">
                  <a:solidFill>
                    <a:schemeClr val="bg1"/>
                  </a:solidFill>
                </a:rPr>
                <a:t>เลนส์ใกล้ตา</a:t>
              </a:r>
            </a:p>
          </p:txBody>
        </p:sp>
      </p:grpSp>
      <p:grpSp>
        <p:nvGrpSpPr>
          <p:cNvPr id="12" name="A.ลำกล้อง">
            <a:extLst>
              <a:ext uri="{FF2B5EF4-FFF2-40B4-BE49-F238E27FC236}">
                <a16:creationId xmlns:a16="http://schemas.microsoft.com/office/drawing/2014/main" id="{343017F2-8EB9-41F0-A7F6-3993198A2E58}"/>
              </a:ext>
            </a:extLst>
          </p:cNvPr>
          <p:cNvGrpSpPr/>
          <p:nvPr/>
        </p:nvGrpSpPr>
        <p:grpSpPr>
          <a:xfrm>
            <a:off x="4471763" y="2048043"/>
            <a:ext cx="1493147" cy="510779"/>
            <a:chOff x="6738088" y="1732898"/>
            <a:chExt cx="1493147" cy="510779"/>
          </a:xfrm>
        </p:grpSpPr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id="{91573FF8-4767-4814-A614-95215B66325D}"/>
                </a:ext>
              </a:extLst>
            </p:cNvPr>
            <p:cNvSpPr/>
            <p:nvPr/>
          </p:nvSpPr>
          <p:spPr>
            <a:xfrm>
              <a:off x="6738088" y="1744980"/>
              <a:ext cx="1493147" cy="490082"/>
            </a:xfrm>
            <a:prstGeom prst="roundRect">
              <a:avLst>
                <a:gd name="adj" fmla="val 50000"/>
              </a:avLst>
            </a:prstGeom>
            <a:solidFill>
              <a:srgbClr val="4C845F"/>
            </a:solidFill>
            <a:ln w="19050">
              <a:solidFill>
                <a:srgbClr val="4D845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47"/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A2C7855A-E4BA-4968-9BFD-D0B974BF1F98}"/>
                </a:ext>
              </a:extLst>
            </p:cNvPr>
            <p:cNvSpPr txBox="1"/>
            <p:nvPr/>
          </p:nvSpPr>
          <p:spPr>
            <a:xfrm>
              <a:off x="6738088" y="1732898"/>
              <a:ext cx="1493147" cy="510779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922" b="1">
                  <a:solidFill>
                    <a:srgbClr val="C00000"/>
                  </a:solidFill>
                  <a:latin typeface="Sarabun" panose="00000500000000000000" pitchFamily="2" charset="-34"/>
                  <a:cs typeface="Sarabun" panose="00000500000000000000" pitchFamily="2" charset="-34"/>
                </a:defRPr>
              </a:lvl1pPr>
            </a:lstStyle>
            <a:p>
              <a:r>
                <a:rPr lang="th-TH" sz="2400" dirty="0">
                  <a:solidFill>
                    <a:schemeClr val="bg1"/>
                  </a:solidFill>
                </a:rPr>
                <a:t>ลำกล้อง</a:t>
              </a:r>
            </a:p>
          </p:txBody>
        </p:sp>
      </p:grpSp>
      <p:grpSp>
        <p:nvGrpSpPr>
          <p:cNvPr id="13" name="A.แขนกล้อง">
            <a:extLst>
              <a:ext uri="{FF2B5EF4-FFF2-40B4-BE49-F238E27FC236}">
                <a16:creationId xmlns:a16="http://schemas.microsoft.com/office/drawing/2014/main" id="{DCD91105-7D84-406C-86F2-13AEA5FD0865}"/>
              </a:ext>
            </a:extLst>
          </p:cNvPr>
          <p:cNvGrpSpPr/>
          <p:nvPr/>
        </p:nvGrpSpPr>
        <p:grpSpPr>
          <a:xfrm>
            <a:off x="4471763" y="3048947"/>
            <a:ext cx="1574224" cy="510779"/>
            <a:chOff x="6128546" y="2580870"/>
            <a:chExt cx="1574224" cy="510779"/>
          </a:xfrm>
        </p:grpSpPr>
        <p:sp>
          <p:nvSpPr>
            <p:cNvPr id="154" name="Rectangle: Rounded Corners 153">
              <a:extLst>
                <a:ext uri="{FF2B5EF4-FFF2-40B4-BE49-F238E27FC236}">
                  <a16:creationId xmlns:a16="http://schemas.microsoft.com/office/drawing/2014/main" id="{46406DA0-3489-4CCC-AC78-1BFC98C7ED6F}"/>
                </a:ext>
              </a:extLst>
            </p:cNvPr>
            <p:cNvSpPr/>
            <p:nvPr/>
          </p:nvSpPr>
          <p:spPr>
            <a:xfrm>
              <a:off x="6128546" y="2592952"/>
              <a:ext cx="1574224" cy="490082"/>
            </a:xfrm>
            <a:prstGeom prst="roundRect">
              <a:avLst>
                <a:gd name="adj" fmla="val 50000"/>
              </a:avLst>
            </a:prstGeom>
            <a:solidFill>
              <a:srgbClr val="4C845F"/>
            </a:solidFill>
            <a:ln w="19050">
              <a:solidFill>
                <a:srgbClr val="4D845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47"/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F698105F-1710-47B0-B8D7-810C24E8C746}"/>
                </a:ext>
              </a:extLst>
            </p:cNvPr>
            <p:cNvSpPr txBox="1"/>
            <p:nvPr/>
          </p:nvSpPr>
          <p:spPr>
            <a:xfrm>
              <a:off x="6128546" y="2580870"/>
              <a:ext cx="1574224" cy="510779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922" b="1">
                  <a:solidFill>
                    <a:srgbClr val="C00000"/>
                  </a:solidFill>
                  <a:latin typeface="Sarabun" panose="00000500000000000000" pitchFamily="2" charset="-34"/>
                  <a:cs typeface="Sarabun" panose="00000500000000000000" pitchFamily="2" charset="-34"/>
                </a:defRPr>
              </a:lvl1pPr>
            </a:lstStyle>
            <a:p>
              <a:r>
                <a:rPr lang="th-TH" sz="2400" dirty="0">
                  <a:solidFill>
                    <a:schemeClr val="bg1"/>
                  </a:solidFill>
                </a:rPr>
                <a:t>แขนกล้อง</a:t>
              </a:r>
            </a:p>
          </p:txBody>
        </p:sp>
      </p:grpSp>
      <p:grpSp>
        <p:nvGrpSpPr>
          <p:cNvPr id="14" name="A.แท่นวางวัตถุ">
            <a:extLst>
              <a:ext uri="{FF2B5EF4-FFF2-40B4-BE49-F238E27FC236}">
                <a16:creationId xmlns:a16="http://schemas.microsoft.com/office/drawing/2014/main" id="{43423D31-652A-443A-892C-FC364F537AFE}"/>
              </a:ext>
            </a:extLst>
          </p:cNvPr>
          <p:cNvGrpSpPr/>
          <p:nvPr/>
        </p:nvGrpSpPr>
        <p:grpSpPr>
          <a:xfrm>
            <a:off x="4471763" y="4035374"/>
            <a:ext cx="1992415" cy="524383"/>
            <a:chOff x="6862768" y="3646048"/>
            <a:chExt cx="1992415" cy="524383"/>
          </a:xfrm>
        </p:grpSpPr>
        <p:sp>
          <p:nvSpPr>
            <p:cNvPr id="168" name="Rectangle: Rounded Corners 167">
              <a:extLst>
                <a:ext uri="{FF2B5EF4-FFF2-40B4-BE49-F238E27FC236}">
                  <a16:creationId xmlns:a16="http://schemas.microsoft.com/office/drawing/2014/main" id="{37DB57E4-15BF-4D7A-BE95-2DEFBE2B1715}"/>
                </a:ext>
              </a:extLst>
            </p:cNvPr>
            <p:cNvSpPr/>
            <p:nvPr/>
          </p:nvSpPr>
          <p:spPr>
            <a:xfrm>
              <a:off x="6887264" y="3680351"/>
              <a:ext cx="1967919" cy="490080"/>
            </a:xfrm>
            <a:prstGeom prst="roundRect">
              <a:avLst>
                <a:gd name="adj" fmla="val 50000"/>
              </a:avLst>
            </a:prstGeom>
            <a:solidFill>
              <a:srgbClr val="4C845F"/>
            </a:solidFill>
            <a:ln w="19050">
              <a:solidFill>
                <a:srgbClr val="4D845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47"/>
            </a:p>
          </p:txBody>
        </p: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0FEE5ADB-3649-48D2-9028-DFDAA30C253A}"/>
                </a:ext>
              </a:extLst>
            </p:cNvPr>
            <p:cNvSpPr txBox="1"/>
            <p:nvPr/>
          </p:nvSpPr>
          <p:spPr>
            <a:xfrm>
              <a:off x="6862768" y="3646048"/>
              <a:ext cx="1992413" cy="5107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922" b="1">
                  <a:solidFill>
                    <a:srgbClr val="C00000"/>
                  </a:solidFill>
                  <a:latin typeface="Sarabun" panose="00000500000000000000" pitchFamily="2" charset="-34"/>
                  <a:cs typeface="Sarabun" panose="00000500000000000000" pitchFamily="2" charset="-34"/>
                </a:defRPr>
              </a:lvl1pPr>
            </a:lstStyle>
            <a:p>
              <a:r>
                <a:rPr lang="th-TH" sz="2400" dirty="0">
                  <a:solidFill>
                    <a:schemeClr val="bg1"/>
                  </a:solidFill>
                </a:rPr>
                <a:t>แท่นวางวัตถุ</a:t>
              </a:r>
            </a:p>
          </p:txBody>
        </p:sp>
      </p:grpSp>
      <p:grpSp>
        <p:nvGrpSpPr>
          <p:cNvPr id="15" name="A.ปุ่มปรับภาพละเอียด">
            <a:extLst>
              <a:ext uri="{FF2B5EF4-FFF2-40B4-BE49-F238E27FC236}">
                <a16:creationId xmlns:a16="http://schemas.microsoft.com/office/drawing/2014/main" id="{A3C2D827-9B78-4CCA-A491-482B93D2A596}"/>
              </a:ext>
            </a:extLst>
          </p:cNvPr>
          <p:cNvGrpSpPr/>
          <p:nvPr/>
        </p:nvGrpSpPr>
        <p:grpSpPr>
          <a:xfrm>
            <a:off x="4471763" y="5058496"/>
            <a:ext cx="2881335" cy="511683"/>
            <a:chOff x="7449530" y="4616450"/>
            <a:chExt cx="2881335" cy="511683"/>
          </a:xfrm>
        </p:grpSpPr>
        <p:sp>
          <p:nvSpPr>
            <p:cNvPr id="172" name="Rectangle: Rounded Corners 171">
              <a:extLst>
                <a:ext uri="{FF2B5EF4-FFF2-40B4-BE49-F238E27FC236}">
                  <a16:creationId xmlns:a16="http://schemas.microsoft.com/office/drawing/2014/main" id="{796E5393-1E32-4D95-8C6B-DD6A18A5267E}"/>
                </a:ext>
              </a:extLst>
            </p:cNvPr>
            <p:cNvSpPr/>
            <p:nvPr/>
          </p:nvSpPr>
          <p:spPr>
            <a:xfrm>
              <a:off x="7464358" y="4638053"/>
              <a:ext cx="2845912" cy="490080"/>
            </a:xfrm>
            <a:prstGeom prst="roundRect">
              <a:avLst>
                <a:gd name="adj" fmla="val 50000"/>
              </a:avLst>
            </a:prstGeom>
            <a:solidFill>
              <a:srgbClr val="4C845F"/>
            </a:solidFill>
            <a:ln w="19050">
              <a:solidFill>
                <a:srgbClr val="4D845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47"/>
            </a:p>
          </p:txBody>
        </p: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C1D1F46E-0A0C-4C6C-91A7-EA5554683FA9}"/>
                </a:ext>
              </a:extLst>
            </p:cNvPr>
            <p:cNvSpPr txBox="1"/>
            <p:nvPr/>
          </p:nvSpPr>
          <p:spPr>
            <a:xfrm>
              <a:off x="7449530" y="4616450"/>
              <a:ext cx="2881335" cy="5107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922" b="1">
                  <a:solidFill>
                    <a:srgbClr val="C00000"/>
                  </a:solidFill>
                  <a:latin typeface="Sarabun" panose="00000500000000000000" pitchFamily="2" charset="-34"/>
                  <a:cs typeface="Sarabun" panose="00000500000000000000" pitchFamily="2" charset="-34"/>
                </a:defRPr>
              </a:lvl1pPr>
            </a:lstStyle>
            <a:p>
              <a:r>
                <a:rPr lang="th-TH" sz="2400" dirty="0">
                  <a:solidFill>
                    <a:schemeClr val="bg1"/>
                  </a:solidFill>
                </a:rPr>
                <a:t>ปุ่มปรับภาพละเอียด</a:t>
              </a:r>
            </a:p>
          </p:txBody>
        </p:sp>
      </p:grpSp>
      <p:grpSp>
        <p:nvGrpSpPr>
          <p:cNvPr id="16" name="A.ปุ่มปรับภาพหยาบ">
            <a:extLst>
              <a:ext uri="{FF2B5EF4-FFF2-40B4-BE49-F238E27FC236}">
                <a16:creationId xmlns:a16="http://schemas.microsoft.com/office/drawing/2014/main" id="{0765EAE1-9C9E-4001-A6A7-A73E2CD3CDD4}"/>
              </a:ext>
            </a:extLst>
          </p:cNvPr>
          <p:cNvGrpSpPr/>
          <p:nvPr/>
        </p:nvGrpSpPr>
        <p:grpSpPr>
          <a:xfrm>
            <a:off x="4471763" y="6068919"/>
            <a:ext cx="2664948" cy="511683"/>
            <a:chOff x="7464358" y="5683059"/>
            <a:chExt cx="2664948" cy="511683"/>
          </a:xfrm>
        </p:grpSpPr>
        <p:sp>
          <p:nvSpPr>
            <p:cNvPr id="176" name="Rectangle: Rounded Corners 175">
              <a:extLst>
                <a:ext uri="{FF2B5EF4-FFF2-40B4-BE49-F238E27FC236}">
                  <a16:creationId xmlns:a16="http://schemas.microsoft.com/office/drawing/2014/main" id="{AA73ABE1-D335-42CF-8512-71DCE2DC94B1}"/>
                </a:ext>
              </a:extLst>
            </p:cNvPr>
            <p:cNvSpPr/>
            <p:nvPr/>
          </p:nvSpPr>
          <p:spPr>
            <a:xfrm>
              <a:off x="7478072" y="5704662"/>
              <a:ext cx="2632185" cy="490080"/>
            </a:xfrm>
            <a:prstGeom prst="roundRect">
              <a:avLst>
                <a:gd name="adj" fmla="val 50000"/>
              </a:avLst>
            </a:prstGeom>
            <a:solidFill>
              <a:srgbClr val="4C845F"/>
            </a:solidFill>
            <a:ln w="19050">
              <a:solidFill>
                <a:srgbClr val="4D845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47"/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FBFEC727-6F07-4AA7-8E63-4C91F184D2E5}"/>
                </a:ext>
              </a:extLst>
            </p:cNvPr>
            <p:cNvSpPr txBox="1"/>
            <p:nvPr/>
          </p:nvSpPr>
          <p:spPr>
            <a:xfrm>
              <a:off x="7464358" y="5683059"/>
              <a:ext cx="2664948" cy="5107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922" b="1">
                  <a:solidFill>
                    <a:srgbClr val="C00000"/>
                  </a:solidFill>
                  <a:latin typeface="Sarabun" panose="00000500000000000000" pitchFamily="2" charset="-34"/>
                  <a:cs typeface="Sarabun" panose="00000500000000000000" pitchFamily="2" charset="-34"/>
                </a:defRPr>
              </a:lvl1pPr>
            </a:lstStyle>
            <a:p>
              <a:r>
                <a:rPr lang="th-TH" sz="2400" dirty="0">
                  <a:solidFill>
                    <a:schemeClr val="bg1"/>
                  </a:solidFill>
                </a:rPr>
                <a:t>ปุ่มปรับภาพหยาบ</a:t>
              </a:r>
            </a:p>
          </p:txBody>
        </p:sp>
      </p:grpSp>
      <p:pic>
        <p:nvPicPr>
          <p:cNvPr id="100" name="Graphic 99">
            <a:extLst>
              <a:ext uri="{FF2B5EF4-FFF2-40B4-BE49-F238E27FC236}">
                <a16:creationId xmlns:a16="http://schemas.microsoft.com/office/drawing/2014/main" id="{8C696318-8AF5-4E39-8B8F-E36EE846C4C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71761" y="1372482"/>
            <a:ext cx="223376" cy="282943"/>
          </a:xfrm>
          <a:prstGeom prst="rect">
            <a:avLst/>
          </a:prstGeom>
        </p:spPr>
      </p:pic>
      <p:grpSp>
        <p:nvGrpSpPr>
          <p:cNvPr id="101" name="Group 100">
            <a:extLst>
              <a:ext uri="{FF2B5EF4-FFF2-40B4-BE49-F238E27FC236}">
                <a16:creationId xmlns:a16="http://schemas.microsoft.com/office/drawing/2014/main" id="{1A2EBA8D-174E-4CEF-98C5-ED163844DC7A}"/>
              </a:ext>
            </a:extLst>
          </p:cNvPr>
          <p:cNvGrpSpPr/>
          <p:nvPr/>
        </p:nvGrpSpPr>
        <p:grpSpPr>
          <a:xfrm>
            <a:off x="5544525" y="112297"/>
            <a:ext cx="3934251" cy="754259"/>
            <a:chOff x="5544525" y="112297"/>
            <a:chExt cx="3934251" cy="754259"/>
          </a:xfrm>
        </p:grpSpPr>
        <p:sp>
          <p:nvSpPr>
            <p:cNvPr id="102" name="Rectangle: Rounded Corners 101">
              <a:extLst>
                <a:ext uri="{FF2B5EF4-FFF2-40B4-BE49-F238E27FC236}">
                  <a16:creationId xmlns:a16="http://schemas.microsoft.com/office/drawing/2014/main" id="{67C37472-3178-434B-BFE5-DC84AAE232F9}"/>
                </a:ext>
              </a:extLst>
            </p:cNvPr>
            <p:cNvSpPr/>
            <p:nvPr/>
          </p:nvSpPr>
          <p:spPr>
            <a:xfrm>
              <a:off x="5544525" y="112297"/>
              <a:ext cx="3783030" cy="660431"/>
            </a:xfrm>
            <a:prstGeom prst="roundRect">
              <a:avLst>
                <a:gd name="adj" fmla="val 17971"/>
              </a:avLst>
            </a:prstGeom>
            <a:solidFill>
              <a:schemeClr val="bg1">
                <a:lumMod val="95000"/>
              </a:schemeClr>
            </a:solidFill>
            <a:ln w="952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endParaRPr lang="en-US" sz="3588" dirty="0"/>
            </a:p>
          </p:txBody>
        </p:sp>
        <p:sp>
          <p:nvSpPr>
            <p:cNvPr id="103" name="สี่เหลี่ยมผืนผ้า 144">
              <a:extLst>
                <a:ext uri="{FF2B5EF4-FFF2-40B4-BE49-F238E27FC236}">
                  <a16:creationId xmlns:a16="http://schemas.microsoft.com/office/drawing/2014/main" id="{D8E7CF85-916E-4729-9529-2D060E38171A}"/>
                </a:ext>
              </a:extLst>
            </p:cNvPr>
            <p:cNvSpPr/>
            <p:nvPr/>
          </p:nvSpPr>
          <p:spPr>
            <a:xfrm>
              <a:off x="5577466" y="164825"/>
              <a:ext cx="3901310" cy="7017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เป็นอุปกรณ์ที่ช่วยในการขยายขนาดสิ่งต่าง ๆ ที่เราไม่สามารถมองเห็นได้ด้วยตาเปล่า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56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2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2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2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2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2" dur="2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2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2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7" dur="2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2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352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3" fill="hold">
                      <p:stCondLst>
                        <p:cond delay="0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9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0" dur="2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2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5" dur="2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2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89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0" fill="hold">
                      <p:stCondLst>
                        <p:cond delay="0"/>
                      </p:stCondLst>
                      <p:childTnLst>
                        <p:par>
                          <p:cTn id="391" fill="hold">
                            <p:stCondLst>
                              <p:cond delay="0"/>
                            </p:stCondLst>
                            <p:childTnLst>
                              <p:par>
                                <p:cTn id="3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1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4" presetID="1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6" presetID="1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8" presetID="1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5" grpId="3" animBg="1"/>
      <p:bldP spid="25" grpId="4" animBg="1"/>
      <p:bldP spid="25" grpId="5" animBg="1"/>
      <p:bldP spid="25" grpId="6" animBg="1"/>
      <p:bldP spid="25" grpId="7" animBg="1"/>
      <p:bldP spid="25" grpId="8" animBg="1"/>
      <p:bldP spid="25" grpId="9" animBg="1"/>
      <p:bldP spid="26" grpId="0" animBg="1"/>
      <p:bldP spid="26" grpId="1" animBg="1"/>
      <p:bldP spid="26" grpId="2" animBg="1"/>
      <p:bldP spid="26" grpId="3" animBg="1"/>
      <p:bldP spid="26" grpId="4" animBg="1"/>
      <p:bldP spid="26" grpId="5" animBg="1"/>
      <p:bldP spid="26" grpId="6" animBg="1"/>
      <p:bldP spid="26" grpId="7" animBg="1"/>
      <p:bldP spid="26" grpId="8" animBg="1"/>
      <p:bldP spid="26" grpId="9" animBg="1"/>
      <p:bldP spid="27" grpId="0" animBg="1"/>
      <p:bldP spid="27" grpId="1" animBg="1"/>
      <p:bldP spid="27" grpId="2" animBg="1"/>
      <p:bldP spid="27" grpId="3" animBg="1"/>
      <p:bldP spid="27" grpId="4" animBg="1"/>
      <p:bldP spid="27" grpId="5" animBg="1"/>
      <p:bldP spid="27" grpId="6" animBg="1"/>
      <p:bldP spid="27" grpId="7" animBg="1"/>
      <p:bldP spid="27" grpId="8" animBg="1"/>
      <p:bldP spid="27" grpId="9" animBg="1"/>
      <p:bldP spid="28" grpId="0" animBg="1"/>
      <p:bldP spid="28" grpId="1" animBg="1"/>
      <p:bldP spid="28" grpId="2" animBg="1"/>
      <p:bldP spid="28" grpId="3" animBg="1"/>
      <p:bldP spid="28" grpId="4" animBg="1"/>
      <p:bldP spid="28" grpId="5" animBg="1"/>
      <p:bldP spid="28" grpId="6" animBg="1"/>
      <p:bldP spid="28" grpId="7" animBg="1"/>
      <p:bldP spid="28" grpId="8" animBg="1"/>
      <p:bldP spid="28" grpId="9" animBg="1"/>
      <p:bldP spid="29" grpId="0" animBg="1"/>
      <p:bldP spid="29" grpId="1" animBg="1"/>
      <p:bldP spid="29" grpId="2" animBg="1"/>
      <p:bldP spid="29" grpId="3" animBg="1"/>
      <p:bldP spid="29" grpId="4" animBg="1"/>
      <p:bldP spid="29" grpId="5" animBg="1"/>
      <p:bldP spid="29" grpId="6" animBg="1"/>
      <p:bldP spid="29" grpId="7" animBg="1"/>
      <p:bldP spid="29" grpId="8" animBg="1"/>
      <p:bldP spid="29" grpId="9" animBg="1"/>
      <p:bldP spid="30" grpId="0" animBg="1"/>
      <p:bldP spid="30" grpId="1" animBg="1"/>
      <p:bldP spid="30" grpId="2" animBg="1"/>
      <p:bldP spid="30" grpId="3" animBg="1"/>
      <p:bldP spid="30" grpId="4" animBg="1"/>
      <p:bldP spid="30" grpId="5" animBg="1"/>
      <p:bldP spid="30" grpId="6" animBg="1"/>
      <p:bldP spid="30" grpId="7" animBg="1"/>
      <p:bldP spid="30" grpId="8" animBg="1"/>
      <p:bldP spid="30" grpId="9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B7B10F3E-980C-408D-853B-6F5742E03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3835" y="419969"/>
            <a:ext cx="3133616" cy="374326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9357DBC-E895-4105-9455-FBE360AE95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6801" y="2378421"/>
            <a:ext cx="4639458" cy="151193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D5533D3-B3AD-4DD2-90BB-27701966A1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047345" cy="6858000"/>
          </a:xfrm>
          <a:prstGeom prst="rect">
            <a:avLst/>
          </a:prstGeom>
        </p:spPr>
      </p:pic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A72E925C-1605-4FB1-97DB-771DB9C26CD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2F497AC-22B6-4039-92EB-9966C69E859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3240AF10-9DF0-4BD5-9DC2-77C4F32055D3}"/>
              </a:ext>
            </a:extLst>
          </p:cNvPr>
          <p:cNvGrpSpPr/>
          <p:nvPr/>
        </p:nvGrpSpPr>
        <p:grpSpPr>
          <a:xfrm>
            <a:off x="7518765" y="4031556"/>
            <a:ext cx="2142596" cy="690935"/>
            <a:chOff x="7518765" y="3147911"/>
            <a:chExt cx="2142596" cy="69093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F380424-5AB1-4025-B301-C5A229FFA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91155" y="3211195"/>
              <a:ext cx="2070206" cy="603281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1B293D7-9C29-4B04-B656-1582EAB7E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18765" y="3147911"/>
              <a:ext cx="763336" cy="690935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69EAD4B-B2E3-45E0-B11D-4B185012D620}"/>
              </a:ext>
            </a:extLst>
          </p:cNvPr>
          <p:cNvGrpSpPr/>
          <p:nvPr/>
        </p:nvGrpSpPr>
        <p:grpSpPr>
          <a:xfrm>
            <a:off x="7518765" y="3994145"/>
            <a:ext cx="2142596" cy="705041"/>
            <a:chOff x="7518765" y="3090603"/>
            <a:chExt cx="2142596" cy="70504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9D533ED-AB8A-4049-AC7D-23B7C1CAB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91155" y="3147911"/>
              <a:ext cx="2070206" cy="647733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20AE1BE-CB03-4D2F-A1E8-4BA5190A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18765" y="3090603"/>
              <a:ext cx="763336" cy="690936"/>
            </a:xfrm>
            <a:prstGeom prst="rect">
              <a:avLst/>
            </a:prstGeom>
          </p:spPr>
        </p:pic>
      </p:grpSp>
      <p:grpSp>
        <p:nvGrpSpPr>
          <p:cNvPr id="15" name="guide">
            <a:extLst>
              <a:ext uri="{FF2B5EF4-FFF2-40B4-BE49-F238E27FC236}">
                <a16:creationId xmlns:a16="http://schemas.microsoft.com/office/drawing/2014/main" id="{40370D4F-2BAC-43F2-AA30-7F4D6D8D9773}"/>
              </a:ext>
            </a:extLst>
          </p:cNvPr>
          <p:cNvGrpSpPr/>
          <p:nvPr/>
        </p:nvGrpSpPr>
        <p:grpSpPr>
          <a:xfrm>
            <a:off x="1587771" y="7347251"/>
            <a:ext cx="9016457" cy="2673049"/>
            <a:chOff x="1542902" y="4187298"/>
            <a:chExt cx="9016457" cy="2673049"/>
          </a:xfrm>
          <a:effectLst>
            <a:outerShdw blurRad="50800" dir="5400000" algn="ctr" rotWithShape="0">
              <a:srgbClr val="000000">
                <a:alpha val="20000"/>
              </a:srgbClr>
            </a:outerShdw>
          </a:effectLst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F565DF6-1D48-4F95-91A8-7D40899B46A9}"/>
                </a:ext>
              </a:extLst>
            </p:cNvPr>
            <p:cNvSpPr/>
            <p:nvPr/>
          </p:nvSpPr>
          <p:spPr>
            <a:xfrm>
              <a:off x="1542902" y="4187298"/>
              <a:ext cx="9016457" cy="2673049"/>
            </a:xfrm>
            <a:prstGeom prst="roundRect">
              <a:avLst>
                <a:gd name="adj" fmla="val 9586"/>
              </a:avLst>
            </a:prstGeom>
            <a:solidFill>
              <a:schemeClr val="bg1"/>
            </a:solidFill>
            <a:ln w="76200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8E67D34-1B49-43E4-9B8F-CE862176E0CE}"/>
                </a:ext>
              </a:extLst>
            </p:cNvPr>
            <p:cNvSpPr/>
            <p:nvPr/>
          </p:nvSpPr>
          <p:spPr>
            <a:xfrm>
              <a:off x="1923632" y="4490337"/>
              <a:ext cx="8164492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13822" indent="-313822">
                <a:buFont typeface="Arial" charset="0"/>
                <a:buChar char="•"/>
              </a:pPr>
              <a:r>
                <a:rPr lang="th-TH" sz="2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เปรียบเทียบรูปร่างและโครงสร้างของเซลล์พืชและสัตว์ รวมทั้งบรรยายหน้าที่ของผนังเซลล์ เยื่อหุ้มเซลล์ ไซโทพลาซึม นิวเคลียส </a:t>
              </a:r>
              <a:r>
                <a:rPr lang="th-TH" sz="2000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แว</a:t>
              </a:r>
              <a:r>
                <a:rPr lang="th-TH" sz="2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คิวโอล </a:t>
              </a:r>
              <a:r>
                <a:rPr lang="th-TH" sz="2000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ไม</a:t>
              </a:r>
              <a:r>
                <a:rPr lang="th-TH" sz="2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โทคอนเดรีย และคลอ</a:t>
              </a:r>
              <a:r>
                <a:rPr lang="th-TH" sz="2000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โร</a:t>
              </a:r>
              <a:r>
                <a:rPr lang="th-TH" sz="2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พลาสต์ (</a:t>
              </a:r>
              <a:r>
                <a:rPr lang="th-TH" sz="2000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มฐ</a:t>
              </a:r>
              <a:r>
                <a:rPr lang="th-TH" sz="2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. ว 1.2 ม.1/1) </a:t>
              </a:r>
            </a:p>
            <a:p>
              <a:pPr marL="313822" indent="-313822">
                <a:buFont typeface="Arial" charset="0"/>
                <a:buChar char="•"/>
              </a:pPr>
              <a:r>
                <a:rPr lang="th-TH" sz="2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ใช้กล้องจุลทรรศน์ใช้แสงศึกษาเซลล์และโครงสร้างต่าง ๆ ภายในเซลล์ (</a:t>
              </a:r>
              <a:r>
                <a:rPr lang="th-TH" sz="2000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มฐ</a:t>
              </a:r>
              <a:r>
                <a:rPr lang="th-TH" sz="2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. ว 1.2 ม.1/2) </a:t>
              </a:r>
            </a:p>
            <a:p>
              <a:pPr marL="313822" indent="-313822">
                <a:buFont typeface="Arial" charset="0"/>
                <a:buChar char="•"/>
              </a:pPr>
              <a:r>
                <a:rPr lang="th-TH" sz="2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อธิบายความสัมพันธ์ระหว่างรูปร่างกับการทำหน้าที่ของเซลล์ (</a:t>
              </a:r>
              <a:r>
                <a:rPr lang="th-TH" sz="2000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มฐ</a:t>
              </a:r>
              <a:r>
                <a:rPr lang="th-TH" sz="2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. ว 1.2 ม.1/3) </a:t>
              </a:r>
            </a:p>
            <a:p>
              <a:pPr marL="313822" indent="-313822">
                <a:buFont typeface="Arial" charset="0"/>
                <a:buChar char="•"/>
              </a:pPr>
              <a:r>
                <a:rPr lang="th-TH" sz="2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อธิบายการจัดระบบของสิ่งมีชีวิต โดยเริ่มจากเซลล์ เนื้อเยื่อ อวัยวะ ระบบอวัยวะจนเป็นสิ่งมีชีวิต (</a:t>
              </a:r>
              <a:r>
                <a:rPr lang="th-TH" sz="2000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มฐ</a:t>
              </a:r>
              <a:r>
                <a:rPr lang="th-TH" sz="2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. ว 1.2 ม.1/4) </a:t>
              </a:r>
            </a:p>
            <a:p>
              <a:pPr marL="313822" indent="-313822">
                <a:buFont typeface="Arial" charset="0"/>
                <a:buChar char="•"/>
              </a:pPr>
              <a:r>
                <a:rPr lang="th-TH" sz="2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อธิบายกระบวนการแพร่และออสโม</a:t>
              </a:r>
              <a:r>
                <a:rPr lang="th-TH" sz="2000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ซิส</a:t>
              </a:r>
              <a:r>
                <a:rPr lang="th-TH" sz="2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จากหลักฐานเชิงประจักษ์ และยกตัวอย่างการแพร่และออสโม</a:t>
              </a:r>
              <a:r>
                <a:rPr lang="th-TH" sz="2000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ซิส</a:t>
              </a:r>
              <a:r>
                <a:rPr lang="th-TH" sz="2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ในชีวิต ประจำวัน (</a:t>
              </a:r>
              <a:r>
                <a:rPr lang="th-TH" sz="2000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มฐ</a:t>
              </a:r>
              <a:r>
                <a:rPr lang="th-TH" sz="2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. ว 1.2 ม.1/5) </a:t>
              </a:r>
            </a:p>
          </p:txBody>
        </p:sp>
      </p:grpSp>
      <p:pic>
        <p:nvPicPr>
          <p:cNvPr id="19" name="close">
            <a:extLst>
              <a:ext uri="{FF2B5EF4-FFF2-40B4-BE49-F238E27FC236}">
                <a16:creationId xmlns:a16="http://schemas.microsoft.com/office/drawing/2014/main" id="{4EF8D253-A7EA-4691-B5F6-984CA9CF99C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3057" y="7203402"/>
            <a:ext cx="556740" cy="55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204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73912 L -6.25E-7 0.25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051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73009 L 0 0.25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005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6 L 0 -0.73009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50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22222E-6 L -6.25E-7 -0.73912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96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768A3D70-2101-440A-8598-1F5F660FD5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53100" y="11986"/>
            <a:ext cx="714342" cy="752613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6CA18B05-B48F-4D9A-B978-3CBC042F40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123" y="6217547"/>
            <a:ext cx="491712" cy="4853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2481A6-E6A4-404D-8E4D-6CC22E5F44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124" y="150989"/>
            <a:ext cx="3126096" cy="47460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F5248B5-331F-471D-9636-538572E594F9}"/>
              </a:ext>
            </a:extLst>
          </p:cNvPr>
          <p:cNvGrpSpPr/>
          <p:nvPr/>
        </p:nvGrpSpPr>
        <p:grpSpPr>
          <a:xfrm>
            <a:off x="3689145" y="6062127"/>
            <a:ext cx="5312006" cy="555299"/>
            <a:chOff x="3689145" y="6062127"/>
            <a:chExt cx="5312006" cy="555299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0DA642E-DA59-4A8D-A4A7-C783D7F8A647}"/>
                </a:ext>
              </a:extLst>
            </p:cNvPr>
            <p:cNvGrpSpPr/>
            <p:nvPr/>
          </p:nvGrpSpPr>
          <p:grpSpPr>
            <a:xfrm>
              <a:off x="3689145" y="6062127"/>
              <a:ext cx="5312006" cy="555299"/>
              <a:chOff x="3689145" y="6062127"/>
              <a:chExt cx="5312006" cy="555299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A79F15E9-5E14-43D3-AFA8-A3C932B58AB5}"/>
                  </a:ext>
                </a:extLst>
              </p:cNvPr>
              <p:cNvSpPr/>
              <p:nvPr/>
            </p:nvSpPr>
            <p:spPr>
              <a:xfrm>
                <a:off x="3764802" y="6131899"/>
                <a:ext cx="5236349" cy="474609"/>
              </a:xfrm>
              <a:prstGeom prst="roundRect">
                <a:avLst>
                  <a:gd name="adj" fmla="val 50000"/>
                </a:avLst>
              </a:prstGeom>
              <a:solidFill>
                <a:srgbClr val="4CAF50"/>
              </a:solidFill>
              <a:ln w="19050">
                <a:solidFill>
                  <a:srgbClr val="4CA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588"/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A419B7EC-9B4C-4C97-8AB0-02D1F32819AD}"/>
                  </a:ext>
                </a:extLst>
              </p:cNvPr>
              <p:cNvSpPr/>
              <p:nvPr/>
            </p:nvSpPr>
            <p:spPr>
              <a:xfrm>
                <a:off x="3764802" y="6076390"/>
                <a:ext cx="5236349" cy="474609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4CA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588"/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0CBD6E03-9A0E-4599-B678-3F481EA319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89145" y="6062127"/>
                <a:ext cx="555299" cy="555299"/>
              </a:xfrm>
              <a:prstGeom prst="rect">
                <a:avLst/>
              </a:prstGeom>
            </p:spPr>
          </p:pic>
        </p:grp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3ED4BFB-5128-41A6-BDA1-93E69ED0FCE4}"/>
                </a:ext>
              </a:extLst>
            </p:cNvPr>
            <p:cNvSpPr/>
            <p:nvPr/>
          </p:nvSpPr>
          <p:spPr>
            <a:xfrm>
              <a:off x="4281600" y="6118500"/>
              <a:ext cx="4682394" cy="4602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391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https://www.aksorn.com/interactive3D/RK721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B8378F89-9566-4105-8D90-52768F0B58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0751" y="158356"/>
            <a:ext cx="2660699" cy="684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D764884-C751-4C68-B26D-DBB56C19637B}"/>
              </a:ext>
            </a:extLst>
          </p:cNvPr>
          <p:cNvGrpSpPr/>
          <p:nvPr/>
        </p:nvGrpSpPr>
        <p:grpSpPr>
          <a:xfrm>
            <a:off x="2047540" y="826082"/>
            <a:ext cx="9942341" cy="5165216"/>
            <a:chOff x="2047540" y="826082"/>
            <a:chExt cx="9942341" cy="5165216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E507428A-657F-465A-B941-A6BD692F8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047540" y="826082"/>
              <a:ext cx="9942341" cy="5165216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DFA2054-482F-4D4D-AEFA-01114930C8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87556" y="1053480"/>
              <a:ext cx="9457200" cy="4537305"/>
            </a:xfrm>
            <a:prstGeom prst="roundRect">
              <a:avLst>
                <a:gd name="adj" fmla="val 4306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503E74B-0B61-450B-875B-A579CCF76368}"/>
              </a:ext>
            </a:extLst>
          </p:cNvPr>
          <p:cNvGrpSpPr/>
          <p:nvPr/>
        </p:nvGrpSpPr>
        <p:grpSpPr>
          <a:xfrm>
            <a:off x="369630" y="1512166"/>
            <a:ext cx="1495882" cy="1866181"/>
            <a:chOff x="369630" y="1512166"/>
            <a:chExt cx="1495882" cy="186618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344D7A7-ED08-4740-BCE4-CDEF36A1A927}"/>
                </a:ext>
              </a:extLst>
            </p:cNvPr>
            <p:cNvGrpSpPr/>
            <p:nvPr/>
          </p:nvGrpSpPr>
          <p:grpSpPr>
            <a:xfrm>
              <a:off x="369630" y="1512166"/>
              <a:ext cx="1495882" cy="1866181"/>
              <a:chOff x="182687" y="824581"/>
              <a:chExt cx="1501128" cy="1872727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A1494315-ED1E-47B9-9350-0F42D6386B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4106" y="824581"/>
                <a:ext cx="1499709" cy="1783269"/>
              </a:xfrm>
              <a:prstGeom prst="rect">
                <a:avLst/>
              </a:prstGeom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8F6A520-CDD0-4DB6-A2A0-C80669D932B2}"/>
                  </a:ext>
                </a:extLst>
              </p:cNvPr>
              <p:cNvSpPr txBox="1"/>
              <p:nvPr/>
            </p:nvSpPr>
            <p:spPr>
              <a:xfrm flipH="1">
                <a:off x="182687" y="2142911"/>
                <a:ext cx="1220243" cy="554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990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Android</a:t>
                </a:r>
              </a:p>
            </p:txBody>
          </p:sp>
        </p:grpSp>
        <p:pic>
          <p:nvPicPr>
            <p:cNvPr id="33" name="Picture 2">
              <a:extLst>
                <a:ext uri="{FF2B5EF4-FFF2-40B4-BE49-F238E27FC236}">
                  <a16:creationId xmlns:a16="http://schemas.microsoft.com/office/drawing/2014/main" id="{117C25E3-9323-492A-8DB7-CF80878B0C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548016" y="1899481"/>
              <a:ext cx="878083" cy="8780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F6E211A-8BCB-4311-9285-7A4BCA3431E0}"/>
              </a:ext>
            </a:extLst>
          </p:cNvPr>
          <p:cNvGrpSpPr/>
          <p:nvPr/>
        </p:nvGrpSpPr>
        <p:grpSpPr>
          <a:xfrm>
            <a:off x="369630" y="3378536"/>
            <a:ext cx="1489205" cy="1866183"/>
            <a:chOff x="369630" y="3378536"/>
            <a:chExt cx="1489205" cy="1866183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35E2A930-5F2E-4132-96D3-AF6CEEC876E9}"/>
                </a:ext>
              </a:extLst>
            </p:cNvPr>
            <p:cNvGrpSpPr/>
            <p:nvPr/>
          </p:nvGrpSpPr>
          <p:grpSpPr>
            <a:xfrm>
              <a:off x="369630" y="3378536"/>
              <a:ext cx="1489205" cy="1866183"/>
              <a:chOff x="182688" y="2697496"/>
              <a:chExt cx="1494429" cy="1872728"/>
            </a:xfrm>
          </p:grpSpPr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2775F8F0-169D-45CC-A153-FEF320F013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2688" y="2697496"/>
                <a:ext cx="1494429" cy="1783267"/>
              </a:xfrm>
              <a:prstGeom prst="rect">
                <a:avLst/>
              </a:prstGeom>
            </p:spPr>
          </p:pic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82E711B-385D-4F58-9709-9B23A9E91205}"/>
                  </a:ext>
                </a:extLst>
              </p:cNvPr>
              <p:cNvSpPr txBox="1"/>
              <p:nvPr/>
            </p:nvSpPr>
            <p:spPr>
              <a:xfrm flipH="1">
                <a:off x="182688" y="4015827"/>
                <a:ext cx="1220244" cy="554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990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IOS</a:t>
                </a:r>
              </a:p>
            </p:txBody>
          </p:sp>
        </p:grpSp>
        <p:pic>
          <p:nvPicPr>
            <p:cNvPr id="38" name="Picture 2">
              <a:extLst>
                <a:ext uri="{FF2B5EF4-FFF2-40B4-BE49-F238E27FC236}">
                  <a16:creationId xmlns:a16="http://schemas.microsoft.com/office/drawing/2014/main" id="{20070315-2367-4EBF-94C2-DC20CDBDE0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548016" y="3778641"/>
              <a:ext cx="878083" cy="8780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" name="Picture 2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5E4CED2A-081B-4118-AE97-F372FFFE4B3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400" y="6215863"/>
            <a:ext cx="493417" cy="48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134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T.แวคิวโอลสัตว์">
            <a:extLst>
              <a:ext uri="{FF2B5EF4-FFF2-40B4-BE49-F238E27FC236}">
                <a16:creationId xmlns:a16="http://schemas.microsoft.com/office/drawing/2014/main" id="{D51E1CDA-7FFD-4623-A9E5-967825A80651}"/>
              </a:ext>
            </a:extLst>
          </p:cNvPr>
          <p:cNvGrpSpPr/>
          <p:nvPr/>
        </p:nvGrpSpPr>
        <p:grpSpPr>
          <a:xfrm>
            <a:off x="2636108" y="4524521"/>
            <a:ext cx="4206112" cy="2178556"/>
            <a:chOff x="3594354" y="2909448"/>
            <a:chExt cx="4206112" cy="2178556"/>
          </a:xfrm>
        </p:grpSpPr>
        <p:sp>
          <p:nvSpPr>
            <p:cNvPr id="186" name="Rectangle: Rounded Corners 185">
              <a:extLst>
                <a:ext uri="{FF2B5EF4-FFF2-40B4-BE49-F238E27FC236}">
                  <a16:creationId xmlns:a16="http://schemas.microsoft.com/office/drawing/2014/main" id="{5BE39E35-69F4-4025-B6F1-7BD94084526B}"/>
                </a:ext>
              </a:extLst>
            </p:cNvPr>
            <p:cNvSpPr/>
            <p:nvPr/>
          </p:nvSpPr>
          <p:spPr>
            <a:xfrm>
              <a:off x="3594354" y="2909448"/>
              <a:ext cx="4205074" cy="2178556"/>
            </a:xfrm>
            <a:prstGeom prst="roundRect">
              <a:avLst>
                <a:gd name="adj" fmla="val 10933"/>
              </a:avLst>
            </a:prstGeom>
            <a:solidFill>
              <a:schemeClr val="bg1"/>
            </a:solidFill>
            <a:ln w="28575">
              <a:solidFill>
                <a:srgbClr val="0070C0"/>
              </a:solidFill>
              <a:prstDash val="solid"/>
            </a:ln>
            <a:effectLst>
              <a:outerShdw dist="50800" dir="2700000" algn="tl" rotWithShape="0">
                <a:srgbClr val="4482B6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95AA5FA1-3E3C-4C66-A0A2-6CF888396446}"/>
                </a:ext>
              </a:extLst>
            </p:cNvPr>
            <p:cNvSpPr txBox="1"/>
            <p:nvPr/>
          </p:nvSpPr>
          <p:spPr>
            <a:xfrm>
              <a:off x="5120263" y="2925160"/>
              <a:ext cx="11977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800" b="1" dirty="0">
                  <a:solidFill>
                    <a:srgbClr val="0070C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แวคิวโอล </a:t>
              </a:r>
            </a:p>
          </p:txBody>
        </p:sp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7EA5801B-4458-4B5A-844E-7B73C9A71A6E}"/>
                </a:ext>
              </a:extLst>
            </p:cNvPr>
            <p:cNvSpPr txBox="1"/>
            <p:nvPr/>
          </p:nvSpPr>
          <p:spPr>
            <a:xfrm>
              <a:off x="3606110" y="3272122"/>
              <a:ext cx="419435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rgbClr val="0070C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มีขนาดเล็กกว่าเซลล์พืช รักษาสมดุล</a:t>
              </a:r>
            </a:p>
            <a:p>
              <a:pPr algn="ctr"/>
              <a:r>
                <a:rPr lang="th-TH" sz="2800" dirty="0">
                  <a:solidFill>
                    <a:srgbClr val="0070C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ของน้ำในสิ่งมีชีวิตเซลล์เดียวบางชนิด</a:t>
              </a:r>
            </a:p>
            <a:p>
              <a:pPr algn="ctr"/>
              <a:r>
                <a:rPr lang="th-TH" sz="2800" dirty="0">
                  <a:solidFill>
                    <a:srgbClr val="0070C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หรือใช้บรรจุอาหาร ในเซลล์เม็ดเลือดขาวของสัตว์เลี้ยงลูกด้วยนม</a:t>
              </a:r>
            </a:p>
          </p:txBody>
        </p:sp>
      </p:grpSp>
      <p:pic>
        <p:nvPicPr>
          <p:cNvPr id="189" name="ปิด แวคิวโอลสัตว์">
            <a:extLst>
              <a:ext uri="{FF2B5EF4-FFF2-40B4-BE49-F238E27FC236}">
                <a16:creationId xmlns:a16="http://schemas.microsoft.com/office/drawing/2014/main" id="{F991CE56-B913-41EE-BEBD-696A62383A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6677" y="4325089"/>
            <a:ext cx="553311" cy="553311"/>
          </a:xfrm>
          <a:prstGeom prst="rect">
            <a:avLst/>
          </a:prstGeom>
        </p:spPr>
      </p:pic>
      <p:grpSp>
        <p:nvGrpSpPr>
          <p:cNvPr id="190" name="T.เซนทริโอ">
            <a:extLst>
              <a:ext uri="{FF2B5EF4-FFF2-40B4-BE49-F238E27FC236}">
                <a16:creationId xmlns:a16="http://schemas.microsoft.com/office/drawing/2014/main" id="{E6369B68-30CD-4381-9993-FFF0A3DE97EF}"/>
              </a:ext>
            </a:extLst>
          </p:cNvPr>
          <p:cNvGrpSpPr/>
          <p:nvPr/>
        </p:nvGrpSpPr>
        <p:grpSpPr>
          <a:xfrm>
            <a:off x="1429733" y="4974674"/>
            <a:ext cx="4844141" cy="1747669"/>
            <a:chOff x="3594354" y="2909448"/>
            <a:chExt cx="4206112" cy="1747669"/>
          </a:xfrm>
        </p:grpSpPr>
        <p:sp>
          <p:nvSpPr>
            <p:cNvPr id="193" name="Rectangle: Rounded Corners 192">
              <a:extLst>
                <a:ext uri="{FF2B5EF4-FFF2-40B4-BE49-F238E27FC236}">
                  <a16:creationId xmlns:a16="http://schemas.microsoft.com/office/drawing/2014/main" id="{33F6B8AC-6BA7-45CB-B99B-780632AE350D}"/>
                </a:ext>
              </a:extLst>
            </p:cNvPr>
            <p:cNvSpPr/>
            <p:nvPr/>
          </p:nvSpPr>
          <p:spPr>
            <a:xfrm>
              <a:off x="3594354" y="2909448"/>
              <a:ext cx="4205074" cy="1713294"/>
            </a:xfrm>
            <a:prstGeom prst="roundRect">
              <a:avLst>
                <a:gd name="adj" fmla="val 10933"/>
              </a:avLst>
            </a:prstGeom>
            <a:solidFill>
              <a:schemeClr val="bg1"/>
            </a:solidFill>
            <a:ln w="28575">
              <a:solidFill>
                <a:srgbClr val="0070C0"/>
              </a:solidFill>
              <a:prstDash val="solid"/>
            </a:ln>
            <a:effectLst>
              <a:outerShdw dist="50800" dir="2700000" algn="tl" rotWithShape="0">
                <a:srgbClr val="4482B6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E7E7EA33-ABD5-4A28-9046-903C59873666}"/>
                </a:ext>
              </a:extLst>
            </p:cNvPr>
            <p:cNvSpPr txBox="1"/>
            <p:nvPr/>
          </p:nvSpPr>
          <p:spPr>
            <a:xfrm>
              <a:off x="5180376" y="2925160"/>
              <a:ext cx="107753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800" b="1" dirty="0">
                  <a:solidFill>
                    <a:srgbClr val="0070C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เซนทริโอ</a:t>
              </a:r>
            </a:p>
          </p:txBody>
        </p:sp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12723A28-7D24-44F1-83C3-57D31FE9D8E9}"/>
                </a:ext>
              </a:extLst>
            </p:cNvPr>
            <p:cNvSpPr txBox="1"/>
            <p:nvPr/>
          </p:nvSpPr>
          <p:spPr>
            <a:xfrm>
              <a:off x="3606110" y="3272122"/>
              <a:ext cx="419435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rgbClr val="0070C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ลักษณะคล้ายท่อทรงกระบอก 2 ท่อ วางตั้งฉากกัน</a:t>
              </a:r>
              <a:br>
                <a:rPr lang="th-TH" sz="2800" dirty="0">
                  <a:solidFill>
                    <a:srgbClr val="0070C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2800" dirty="0">
                  <a:solidFill>
                    <a:srgbClr val="0070C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เป็นออร์แกเนลล์ที่ทำให้โครมาทิดแยกออกจากกัน</a:t>
              </a:r>
              <a:br>
                <a:rPr lang="th-TH" sz="2800" dirty="0">
                  <a:solidFill>
                    <a:srgbClr val="0070C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2800" dirty="0">
                  <a:solidFill>
                    <a:srgbClr val="0070C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ในระหว่างการแบ่งเซลล์</a:t>
              </a:r>
            </a:p>
          </p:txBody>
        </p:sp>
      </p:grpSp>
      <p:pic>
        <p:nvPicPr>
          <p:cNvPr id="196" name="ปิด เซนทริโอ">
            <a:extLst>
              <a:ext uri="{FF2B5EF4-FFF2-40B4-BE49-F238E27FC236}">
                <a16:creationId xmlns:a16="http://schemas.microsoft.com/office/drawing/2014/main" id="{1E47B2B2-E158-4D47-9AD6-D0633FD683B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8332" y="4775242"/>
            <a:ext cx="553311" cy="553311"/>
          </a:xfrm>
          <a:prstGeom prst="rect">
            <a:avLst/>
          </a:prstGeom>
        </p:spPr>
      </p:pic>
      <p:grpSp>
        <p:nvGrpSpPr>
          <p:cNvPr id="178" name="T.แวคิวโอลพืช">
            <a:extLst>
              <a:ext uri="{FF2B5EF4-FFF2-40B4-BE49-F238E27FC236}">
                <a16:creationId xmlns:a16="http://schemas.microsoft.com/office/drawing/2014/main" id="{4819A310-813A-4045-8C02-DFB958C68E69}"/>
              </a:ext>
            </a:extLst>
          </p:cNvPr>
          <p:cNvGrpSpPr/>
          <p:nvPr/>
        </p:nvGrpSpPr>
        <p:grpSpPr>
          <a:xfrm>
            <a:off x="3701452" y="4486820"/>
            <a:ext cx="4206112" cy="2178556"/>
            <a:chOff x="3594354" y="2909448"/>
            <a:chExt cx="4206112" cy="2178556"/>
          </a:xfrm>
        </p:grpSpPr>
        <p:sp>
          <p:nvSpPr>
            <p:cNvPr id="179" name="Rectangle: Rounded Corners 178">
              <a:extLst>
                <a:ext uri="{FF2B5EF4-FFF2-40B4-BE49-F238E27FC236}">
                  <a16:creationId xmlns:a16="http://schemas.microsoft.com/office/drawing/2014/main" id="{D37C267D-1006-4832-B0CC-93AE118F5032}"/>
                </a:ext>
              </a:extLst>
            </p:cNvPr>
            <p:cNvSpPr/>
            <p:nvPr/>
          </p:nvSpPr>
          <p:spPr>
            <a:xfrm>
              <a:off x="3594354" y="2909448"/>
              <a:ext cx="4205074" cy="2178556"/>
            </a:xfrm>
            <a:prstGeom prst="roundRect">
              <a:avLst>
                <a:gd name="adj" fmla="val 10933"/>
              </a:avLst>
            </a:prstGeom>
            <a:solidFill>
              <a:schemeClr val="bg1"/>
            </a:solidFill>
            <a:ln w="28575">
              <a:solidFill>
                <a:srgbClr val="0070C0"/>
              </a:solidFill>
              <a:prstDash val="solid"/>
            </a:ln>
            <a:effectLst>
              <a:outerShdw dist="50800" dir="2700000" algn="tl" rotWithShape="0">
                <a:srgbClr val="4482B6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70D0DA4D-35D1-4DED-8F98-A76541069E1C}"/>
                </a:ext>
              </a:extLst>
            </p:cNvPr>
            <p:cNvSpPr txBox="1"/>
            <p:nvPr/>
          </p:nvSpPr>
          <p:spPr>
            <a:xfrm>
              <a:off x="5120263" y="2925160"/>
              <a:ext cx="11977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800" b="1" dirty="0">
                  <a:solidFill>
                    <a:srgbClr val="0070C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แวคิวโอล </a:t>
              </a:r>
            </a:p>
          </p:txBody>
        </p: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23A04D4D-8ECE-4AAA-9737-D42EF1078DBB}"/>
                </a:ext>
              </a:extLst>
            </p:cNvPr>
            <p:cNvSpPr txBox="1"/>
            <p:nvPr/>
          </p:nvSpPr>
          <p:spPr>
            <a:xfrm>
              <a:off x="3606110" y="3272122"/>
              <a:ext cx="419435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rgbClr val="0070C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ลักษณะเป็นถุง ภายในมีสารละลายอยู่</a:t>
              </a:r>
              <a:br>
                <a:rPr lang="th-TH" sz="2800" dirty="0">
                  <a:solidFill>
                    <a:srgbClr val="0070C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2800" dirty="0">
                  <a:solidFill>
                    <a:srgbClr val="0070C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ในเซลล์พืช ทำหน้าที่เก็บสะสมน้ำ</a:t>
              </a:r>
            </a:p>
            <a:p>
              <a:pPr algn="ctr"/>
              <a:r>
                <a:rPr lang="th-TH" sz="2800" dirty="0">
                  <a:solidFill>
                    <a:srgbClr val="0070C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และสารอื่น ๆ แต่ในสิ่งมีชีวิตเซลล์เดียว</a:t>
              </a:r>
            </a:p>
            <a:p>
              <a:pPr algn="ctr"/>
              <a:r>
                <a:rPr lang="th-TH" sz="2800" dirty="0">
                  <a:solidFill>
                    <a:srgbClr val="0070C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ทำหน้าที่ควบคุมปริมาณน้ำและของเสีย</a:t>
              </a:r>
            </a:p>
          </p:txBody>
        </p:sp>
      </p:grpSp>
      <p:pic>
        <p:nvPicPr>
          <p:cNvPr id="182" name="ปิด แวคิวโอลพืช">
            <a:extLst>
              <a:ext uri="{FF2B5EF4-FFF2-40B4-BE49-F238E27FC236}">
                <a16:creationId xmlns:a16="http://schemas.microsoft.com/office/drawing/2014/main" id="{4C9A32C3-9568-42AD-A68A-2851917DC4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2021" y="4287388"/>
            <a:ext cx="553311" cy="553311"/>
          </a:xfrm>
          <a:prstGeom prst="rect">
            <a:avLst/>
          </a:prstGeom>
        </p:spPr>
      </p:pic>
      <p:grpSp>
        <p:nvGrpSpPr>
          <p:cNvPr id="155" name="T.กลอจิบอดี">
            <a:extLst>
              <a:ext uri="{FF2B5EF4-FFF2-40B4-BE49-F238E27FC236}">
                <a16:creationId xmlns:a16="http://schemas.microsoft.com/office/drawing/2014/main" id="{C34D5E45-E7A9-4706-B164-C889DC62CB93}"/>
              </a:ext>
            </a:extLst>
          </p:cNvPr>
          <p:cNvGrpSpPr/>
          <p:nvPr/>
        </p:nvGrpSpPr>
        <p:grpSpPr>
          <a:xfrm>
            <a:off x="3510338" y="3791512"/>
            <a:ext cx="4205074" cy="1747669"/>
            <a:chOff x="3594354" y="2909448"/>
            <a:chExt cx="4205074" cy="1747669"/>
          </a:xfrm>
        </p:grpSpPr>
        <p:sp>
          <p:nvSpPr>
            <p:cNvPr id="156" name="Rectangle: Rounded Corners 155">
              <a:extLst>
                <a:ext uri="{FF2B5EF4-FFF2-40B4-BE49-F238E27FC236}">
                  <a16:creationId xmlns:a16="http://schemas.microsoft.com/office/drawing/2014/main" id="{1B43D209-5E9C-4991-B3CF-E5027E710AFB}"/>
                </a:ext>
              </a:extLst>
            </p:cNvPr>
            <p:cNvSpPr/>
            <p:nvPr/>
          </p:nvSpPr>
          <p:spPr>
            <a:xfrm>
              <a:off x="3594354" y="2909448"/>
              <a:ext cx="4205074" cy="1736425"/>
            </a:xfrm>
            <a:prstGeom prst="roundRect">
              <a:avLst>
                <a:gd name="adj" fmla="val 10933"/>
              </a:avLst>
            </a:prstGeom>
            <a:solidFill>
              <a:schemeClr val="bg1"/>
            </a:solidFill>
            <a:ln w="28575">
              <a:solidFill>
                <a:srgbClr val="0070C0"/>
              </a:solidFill>
              <a:prstDash val="solid"/>
            </a:ln>
            <a:effectLst>
              <a:outerShdw dist="50800" dir="2700000" algn="tl" rotWithShape="0">
                <a:srgbClr val="4482B6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35E53AFD-22E4-4933-8FE6-3BFDEB98BF3B}"/>
                </a:ext>
              </a:extLst>
            </p:cNvPr>
            <p:cNvSpPr txBox="1"/>
            <p:nvPr/>
          </p:nvSpPr>
          <p:spPr>
            <a:xfrm>
              <a:off x="5121065" y="2925160"/>
              <a:ext cx="119616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800" b="1" dirty="0">
                  <a:solidFill>
                    <a:srgbClr val="0070C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กอ</a:t>
              </a:r>
              <a:r>
                <a:rPr lang="th-TH" sz="2800" b="1" dirty="0" err="1">
                  <a:solidFill>
                    <a:srgbClr val="0070C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ลจิ</a:t>
              </a:r>
              <a:r>
                <a:rPr lang="th-TH" sz="2800" b="1" dirty="0">
                  <a:solidFill>
                    <a:srgbClr val="0070C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บอดี</a:t>
              </a: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EE1E5E2F-1CDE-40C9-B71B-8F66492346B3}"/>
                </a:ext>
              </a:extLst>
            </p:cNvPr>
            <p:cNvSpPr txBox="1"/>
            <p:nvPr/>
          </p:nvSpPr>
          <p:spPr>
            <a:xfrm>
              <a:off x="3662332" y="3272122"/>
              <a:ext cx="4113626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800" dirty="0">
                  <a:solidFill>
                    <a:srgbClr val="0070C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ถุงที่เป็นเยื่อบาง ๆ เรียงซ้อนกันเป็นชั้น ๆ</a:t>
              </a:r>
            </a:p>
            <a:p>
              <a:pPr algn="ctr"/>
              <a:r>
                <a:rPr lang="th-TH" sz="2800" dirty="0">
                  <a:solidFill>
                    <a:srgbClr val="0070C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และส่วนปลายของถุงมักโป่งออก ทำหน้าที่</a:t>
              </a:r>
            </a:p>
            <a:p>
              <a:pPr algn="ctr"/>
              <a:r>
                <a:rPr lang="th-TH" sz="2800" dirty="0">
                  <a:solidFill>
                    <a:srgbClr val="0070C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เก็บสารที่ร่างแหเอนโดพลาซึมสร้างขึ้น </a:t>
              </a:r>
            </a:p>
          </p:txBody>
        </p:sp>
      </p:grpSp>
      <p:pic>
        <p:nvPicPr>
          <p:cNvPr id="159" name="ปิด กลอจิบอดี">
            <a:extLst>
              <a:ext uri="{FF2B5EF4-FFF2-40B4-BE49-F238E27FC236}">
                <a16:creationId xmlns:a16="http://schemas.microsoft.com/office/drawing/2014/main" id="{ABB4FA5D-49A0-4AED-896C-C680E8BFA3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0907" y="3592080"/>
            <a:ext cx="553311" cy="553311"/>
          </a:xfrm>
          <a:prstGeom prst="rect">
            <a:avLst/>
          </a:prstGeom>
        </p:spPr>
      </p:pic>
      <p:grpSp>
        <p:nvGrpSpPr>
          <p:cNvPr id="167" name="T.ไมโทคอนเดรีย">
            <a:extLst>
              <a:ext uri="{FF2B5EF4-FFF2-40B4-BE49-F238E27FC236}">
                <a16:creationId xmlns:a16="http://schemas.microsoft.com/office/drawing/2014/main" id="{10CD2F46-75DD-4EB8-B47B-2BE0114E0E64}"/>
              </a:ext>
            </a:extLst>
          </p:cNvPr>
          <p:cNvGrpSpPr/>
          <p:nvPr/>
        </p:nvGrpSpPr>
        <p:grpSpPr>
          <a:xfrm>
            <a:off x="3569773" y="3263870"/>
            <a:ext cx="4205074" cy="1323658"/>
            <a:chOff x="3594354" y="2909449"/>
            <a:chExt cx="4205074" cy="1323658"/>
          </a:xfrm>
        </p:grpSpPr>
        <p:sp>
          <p:nvSpPr>
            <p:cNvPr id="168" name="Rectangle: Rounded Corners 167">
              <a:extLst>
                <a:ext uri="{FF2B5EF4-FFF2-40B4-BE49-F238E27FC236}">
                  <a16:creationId xmlns:a16="http://schemas.microsoft.com/office/drawing/2014/main" id="{188ECDE5-D282-4992-A585-63EE74338BCD}"/>
                </a:ext>
              </a:extLst>
            </p:cNvPr>
            <p:cNvSpPr/>
            <p:nvPr/>
          </p:nvSpPr>
          <p:spPr>
            <a:xfrm>
              <a:off x="3594354" y="2909449"/>
              <a:ext cx="4205074" cy="1323658"/>
            </a:xfrm>
            <a:prstGeom prst="roundRect">
              <a:avLst>
                <a:gd name="adj" fmla="val 10933"/>
              </a:avLst>
            </a:prstGeom>
            <a:solidFill>
              <a:schemeClr val="bg1"/>
            </a:solidFill>
            <a:ln w="28575">
              <a:solidFill>
                <a:srgbClr val="0070C0"/>
              </a:solidFill>
              <a:prstDash val="solid"/>
            </a:ln>
            <a:effectLst>
              <a:outerShdw dist="50800" dir="2700000" algn="tl" rotWithShape="0">
                <a:srgbClr val="4482B6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B07CE959-AE53-42A5-9473-F452DAFB94DF}"/>
                </a:ext>
              </a:extLst>
            </p:cNvPr>
            <p:cNvSpPr txBox="1"/>
            <p:nvPr/>
          </p:nvSpPr>
          <p:spPr>
            <a:xfrm>
              <a:off x="4883820" y="2925160"/>
              <a:ext cx="16706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800" b="1" dirty="0">
                  <a:solidFill>
                    <a:srgbClr val="0070C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ไมโทคอนเดรีย </a:t>
              </a:r>
            </a:p>
          </p:txBody>
        </p: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C2CE49C0-6078-4FCA-A04D-CF1A03ED517E}"/>
                </a:ext>
              </a:extLst>
            </p:cNvPr>
            <p:cNvSpPr txBox="1"/>
            <p:nvPr/>
          </p:nvSpPr>
          <p:spPr>
            <a:xfrm>
              <a:off x="4053465" y="3272122"/>
              <a:ext cx="3331360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800" dirty="0">
                  <a:solidFill>
                    <a:srgbClr val="0070C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มีเยื่อหุ้ม 2 ชั้น ทำหน้าที่</a:t>
              </a:r>
              <a:br>
                <a:rPr lang="th-TH" sz="2800" dirty="0">
                  <a:solidFill>
                    <a:srgbClr val="0070C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2800" dirty="0">
                  <a:solidFill>
                    <a:srgbClr val="0070C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เป็นแหล่งสร้างพลังงานให้แก่เซลล์</a:t>
              </a:r>
            </a:p>
          </p:txBody>
        </p:sp>
      </p:grpSp>
      <p:pic>
        <p:nvPicPr>
          <p:cNvPr id="172" name="ปิด ไมโทคอนเดรีย">
            <a:extLst>
              <a:ext uri="{FF2B5EF4-FFF2-40B4-BE49-F238E27FC236}">
                <a16:creationId xmlns:a16="http://schemas.microsoft.com/office/drawing/2014/main" id="{4F1FD650-F3AA-4FCC-AEFB-D125B47C16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0342" y="3064437"/>
            <a:ext cx="553311" cy="553311"/>
          </a:xfrm>
          <a:prstGeom prst="rect">
            <a:avLst/>
          </a:prstGeom>
        </p:spPr>
      </p:pic>
      <p:grpSp>
        <p:nvGrpSpPr>
          <p:cNvPr id="36" name="T.ไรโบโซม">
            <a:extLst>
              <a:ext uri="{FF2B5EF4-FFF2-40B4-BE49-F238E27FC236}">
                <a16:creationId xmlns:a16="http://schemas.microsoft.com/office/drawing/2014/main" id="{6EB33568-DF67-4EE3-84C2-13E14A1F0FCE}"/>
              </a:ext>
            </a:extLst>
          </p:cNvPr>
          <p:cNvGrpSpPr/>
          <p:nvPr/>
        </p:nvGrpSpPr>
        <p:grpSpPr>
          <a:xfrm>
            <a:off x="3594354" y="2909449"/>
            <a:ext cx="4205074" cy="1316780"/>
            <a:chOff x="3594354" y="2909449"/>
            <a:chExt cx="4205074" cy="1316780"/>
          </a:xfrm>
        </p:grpSpPr>
        <p:sp>
          <p:nvSpPr>
            <p:cNvPr id="142" name="Rectangle: Rounded Corners 141">
              <a:extLst>
                <a:ext uri="{FF2B5EF4-FFF2-40B4-BE49-F238E27FC236}">
                  <a16:creationId xmlns:a16="http://schemas.microsoft.com/office/drawing/2014/main" id="{C21D3BFE-529E-43C7-8447-EBE153A1DAA0}"/>
                </a:ext>
              </a:extLst>
            </p:cNvPr>
            <p:cNvSpPr/>
            <p:nvPr/>
          </p:nvSpPr>
          <p:spPr>
            <a:xfrm>
              <a:off x="3594354" y="2909449"/>
              <a:ext cx="4205074" cy="1288069"/>
            </a:xfrm>
            <a:prstGeom prst="roundRect">
              <a:avLst>
                <a:gd name="adj" fmla="val 10933"/>
              </a:avLst>
            </a:prstGeom>
            <a:solidFill>
              <a:schemeClr val="bg1"/>
            </a:solidFill>
            <a:ln w="28575">
              <a:solidFill>
                <a:srgbClr val="0070C0"/>
              </a:solidFill>
              <a:prstDash val="solid"/>
            </a:ln>
            <a:effectLst>
              <a:outerShdw dist="50800" dir="2700000" algn="tl" rotWithShape="0">
                <a:srgbClr val="4482B6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54362508-F1C5-433E-9130-46342E1AC0F9}"/>
                </a:ext>
              </a:extLst>
            </p:cNvPr>
            <p:cNvSpPr txBox="1"/>
            <p:nvPr/>
          </p:nvSpPr>
          <p:spPr>
            <a:xfrm>
              <a:off x="5159537" y="2925160"/>
              <a:ext cx="111921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800" b="1" dirty="0">
                  <a:solidFill>
                    <a:srgbClr val="0070C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ไรโบโซม </a:t>
              </a: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6701F1F0-9A1B-47F0-A330-62F283B8AA0D}"/>
                </a:ext>
              </a:extLst>
            </p:cNvPr>
            <p:cNvSpPr txBox="1"/>
            <p:nvPr/>
          </p:nvSpPr>
          <p:spPr>
            <a:xfrm>
              <a:off x="3834655" y="3272122"/>
              <a:ext cx="3768981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800" dirty="0">
                  <a:solidFill>
                    <a:srgbClr val="0070C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มีขนาดเล็ก กระจายอยู่ในไซโทพลาซึม</a:t>
              </a:r>
            </a:p>
            <a:p>
              <a:pPr algn="ctr"/>
              <a:r>
                <a:rPr lang="th-TH" sz="2800" dirty="0">
                  <a:solidFill>
                    <a:srgbClr val="0070C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ทำหน้าที่สังเคราะห์โปรตีนและเอนไซม์</a:t>
              </a:r>
            </a:p>
          </p:txBody>
        </p:sp>
      </p:grpSp>
      <p:pic>
        <p:nvPicPr>
          <p:cNvPr id="147" name="ปิด ไรโบโซม">
            <a:extLst>
              <a:ext uri="{FF2B5EF4-FFF2-40B4-BE49-F238E27FC236}">
                <a16:creationId xmlns:a16="http://schemas.microsoft.com/office/drawing/2014/main" id="{68407CDC-7E7F-4C0A-9BB0-A6D0C69A99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4923" y="2710016"/>
            <a:ext cx="553311" cy="553311"/>
          </a:xfrm>
          <a:prstGeom prst="rect">
            <a:avLst/>
          </a:prstGeom>
        </p:spPr>
      </p:pic>
      <p:grpSp>
        <p:nvGrpSpPr>
          <p:cNvPr id="149" name="T.นิวเคลียส">
            <a:extLst>
              <a:ext uri="{FF2B5EF4-FFF2-40B4-BE49-F238E27FC236}">
                <a16:creationId xmlns:a16="http://schemas.microsoft.com/office/drawing/2014/main" id="{58408DBD-3AD0-4583-8C7C-F06A03510336}"/>
              </a:ext>
            </a:extLst>
          </p:cNvPr>
          <p:cNvGrpSpPr/>
          <p:nvPr/>
        </p:nvGrpSpPr>
        <p:grpSpPr>
          <a:xfrm>
            <a:off x="3542224" y="2108188"/>
            <a:ext cx="4205074" cy="1288069"/>
            <a:chOff x="3594354" y="2909449"/>
            <a:chExt cx="4205074" cy="1288069"/>
          </a:xfrm>
        </p:grpSpPr>
        <p:sp>
          <p:nvSpPr>
            <p:cNvPr id="151" name="Rectangle: Rounded Corners 150">
              <a:extLst>
                <a:ext uri="{FF2B5EF4-FFF2-40B4-BE49-F238E27FC236}">
                  <a16:creationId xmlns:a16="http://schemas.microsoft.com/office/drawing/2014/main" id="{9BDDB44C-8BF4-44B5-B759-97E5988F4DDE}"/>
                </a:ext>
              </a:extLst>
            </p:cNvPr>
            <p:cNvSpPr/>
            <p:nvPr/>
          </p:nvSpPr>
          <p:spPr>
            <a:xfrm>
              <a:off x="3594354" y="2909449"/>
              <a:ext cx="4205074" cy="1288069"/>
            </a:xfrm>
            <a:prstGeom prst="roundRect">
              <a:avLst>
                <a:gd name="adj" fmla="val 10933"/>
              </a:avLst>
            </a:prstGeom>
            <a:solidFill>
              <a:schemeClr val="bg1"/>
            </a:solidFill>
            <a:ln w="28575">
              <a:solidFill>
                <a:srgbClr val="4D845F"/>
              </a:solidFill>
              <a:prstDash val="solid"/>
            </a:ln>
            <a:effectLst>
              <a:outerShdw dist="50800" dir="2700000" algn="tl" rotWithShape="0">
                <a:srgbClr val="4482B6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AA350942-89C7-4782-829F-CDFBB96D9B28}"/>
                </a:ext>
              </a:extLst>
            </p:cNvPr>
            <p:cNvSpPr txBox="1"/>
            <p:nvPr/>
          </p:nvSpPr>
          <p:spPr>
            <a:xfrm>
              <a:off x="5159537" y="3149938"/>
              <a:ext cx="111921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800" b="1" dirty="0">
                  <a:solidFill>
                    <a:srgbClr val="4D845F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นิวเคลียส</a:t>
              </a: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BBB2BDD9-D570-4C59-B7AD-7477B6BCBE16}"/>
                </a:ext>
              </a:extLst>
            </p:cNvPr>
            <p:cNvSpPr txBox="1"/>
            <p:nvPr/>
          </p:nvSpPr>
          <p:spPr>
            <a:xfrm>
              <a:off x="3803396" y="3496900"/>
              <a:ext cx="383149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800" dirty="0">
                  <a:solidFill>
                    <a:srgbClr val="4D845F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ควบคุมกระบวนการต่าง ๆ ภายในเซลล์</a:t>
              </a:r>
            </a:p>
          </p:txBody>
        </p:sp>
      </p:grpSp>
      <p:pic>
        <p:nvPicPr>
          <p:cNvPr id="154" name="ปิด นิวเคลียส">
            <a:extLst>
              <a:ext uri="{FF2B5EF4-FFF2-40B4-BE49-F238E27FC236}">
                <a16:creationId xmlns:a16="http://schemas.microsoft.com/office/drawing/2014/main" id="{92C74C05-A6F2-4969-A6F8-3BEB82C531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2793" y="1908755"/>
            <a:ext cx="553311" cy="553311"/>
          </a:xfrm>
          <a:prstGeom prst="rect">
            <a:avLst/>
          </a:prstGeom>
        </p:spPr>
      </p:pic>
      <p:pic>
        <p:nvPicPr>
          <p:cNvPr id="191" name="รูปภาพ 231">
            <a:extLst>
              <a:ext uri="{FF2B5EF4-FFF2-40B4-BE49-F238E27FC236}">
                <a16:creationId xmlns:a16="http://schemas.microsoft.com/office/drawing/2014/main" id="{8E96B30D-FB6A-4898-B72C-76B27B943F9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408" y="2550751"/>
            <a:ext cx="3217988" cy="2499568"/>
          </a:xfrm>
          <a:prstGeom prst="rect">
            <a:avLst/>
          </a:prstGeom>
        </p:spPr>
      </p:pic>
      <p:pic>
        <p:nvPicPr>
          <p:cNvPr id="192" name="รูปภาพ 232">
            <a:extLst>
              <a:ext uri="{FF2B5EF4-FFF2-40B4-BE49-F238E27FC236}">
                <a16:creationId xmlns:a16="http://schemas.microsoft.com/office/drawing/2014/main" id="{5AB6C632-30D4-418A-B42C-D389663604A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02407" y="2451866"/>
            <a:ext cx="3265995" cy="2235079"/>
          </a:xfrm>
          <a:prstGeom prst="rect">
            <a:avLst/>
          </a:prstGeom>
          <a:ln w="12700">
            <a:noFill/>
            <a:prstDash val="dash"/>
            <a:tailEnd type="oval"/>
          </a:ln>
        </p:spPr>
      </p:pic>
      <p:grpSp>
        <p:nvGrpSpPr>
          <p:cNvPr id="410" name="B.เยื่อหุ้มเซลล์">
            <a:extLst>
              <a:ext uri="{FF2B5EF4-FFF2-40B4-BE49-F238E27FC236}">
                <a16:creationId xmlns:a16="http://schemas.microsoft.com/office/drawing/2014/main" id="{D83FDF7C-35EB-4AF2-9ECC-529B5A699E5A}"/>
              </a:ext>
            </a:extLst>
          </p:cNvPr>
          <p:cNvGrpSpPr/>
          <p:nvPr/>
        </p:nvGrpSpPr>
        <p:grpSpPr>
          <a:xfrm>
            <a:off x="4869940" y="5578966"/>
            <a:ext cx="1529822" cy="701729"/>
            <a:chOff x="-2419464" y="3205928"/>
            <a:chExt cx="1116000" cy="511909"/>
          </a:xfrm>
        </p:grpSpPr>
        <p:sp>
          <p:nvSpPr>
            <p:cNvPr id="379" name="Rectangle: Rounded Corners 378">
              <a:extLst>
                <a:ext uri="{FF2B5EF4-FFF2-40B4-BE49-F238E27FC236}">
                  <a16:creationId xmlns:a16="http://schemas.microsoft.com/office/drawing/2014/main" id="{0B113717-E52F-4341-A97B-555DA40C9429}"/>
                </a:ext>
              </a:extLst>
            </p:cNvPr>
            <p:cNvSpPr/>
            <p:nvPr/>
          </p:nvSpPr>
          <p:spPr>
            <a:xfrm>
              <a:off x="-2419464" y="3243153"/>
              <a:ext cx="1116000" cy="474684"/>
            </a:xfrm>
            <a:prstGeom prst="roundRect">
              <a:avLst>
                <a:gd name="adj" fmla="val 19552"/>
              </a:avLst>
            </a:prstGeom>
            <a:solidFill>
              <a:srgbClr val="D66B35"/>
            </a:solidFill>
            <a:ln w="19050">
              <a:solidFill>
                <a:srgbClr val="D66B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88"/>
            </a:p>
          </p:txBody>
        </p:sp>
        <p:sp>
          <p:nvSpPr>
            <p:cNvPr id="380" name="Rectangle: Rounded Corners 379">
              <a:extLst>
                <a:ext uri="{FF2B5EF4-FFF2-40B4-BE49-F238E27FC236}">
                  <a16:creationId xmlns:a16="http://schemas.microsoft.com/office/drawing/2014/main" id="{DE23D81C-2028-4087-AD16-AF0029B327B6}"/>
                </a:ext>
              </a:extLst>
            </p:cNvPr>
            <p:cNvSpPr/>
            <p:nvPr/>
          </p:nvSpPr>
          <p:spPr>
            <a:xfrm>
              <a:off x="-2419464" y="3205928"/>
              <a:ext cx="1116000" cy="474684"/>
            </a:xfrm>
            <a:prstGeom prst="roundRect">
              <a:avLst>
                <a:gd name="adj" fmla="val 19552"/>
              </a:avLst>
            </a:prstGeom>
            <a:solidFill>
              <a:schemeClr val="bg1"/>
            </a:solidFill>
            <a:ln w="19050">
              <a:solidFill>
                <a:srgbClr val="D66B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88"/>
            </a:p>
          </p:txBody>
        </p:sp>
        <p:pic>
          <p:nvPicPr>
            <p:cNvPr id="377" name="รูปภาพ 236">
              <a:extLst>
                <a:ext uri="{FF2B5EF4-FFF2-40B4-BE49-F238E27FC236}">
                  <a16:creationId xmlns:a16="http://schemas.microsoft.com/office/drawing/2014/main" id="{38B0385B-D296-4A4E-B1AE-5D5FC1CE58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336588" y="3241062"/>
              <a:ext cx="1033124" cy="430252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E47ED9A-6839-4F9F-AAA7-975D30265D3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53100" y="11986"/>
            <a:ext cx="714342" cy="752613"/>
          </a:xfrm>
          <a:prstGeom prst="rect">
            <a:avLst/>
          </a:prstGeom>
        </p:spPr>
      </p:pic>
      <p:grpSp>
        <p:nvGrpSpPr>
          <p:cNvPr id="46" name="B.ไรโบโซม">
            <a:extLst>
              <a:ext uri="{FF2B5EF4-FFF2-40B4-BE49-F238E27FC236}">
                <a16:creationId xmlns:a16="http://schemas.microsoft.com/office/drawing/2014/main" id="{CA83B8BE-E9B1-46A5-8A15-B631E674CDEA}"/>
              </a:ext>
            </a:extLst>
          </p:cNvPr>
          <p:cNvGrpSpPr/>
          <p:nvPr/>
        </p:nvGrpSpPr>
        <p:grpSpPr>
          <a:xfrm>
            <a:off x="5100742" y="2128680"/>
            <a:ext cx="1068218" cy="701730"/>
            <a:chOff x="4383946" y="3021226"/>
            <a:chExt cx="1096654" cy="720410"/>
          </a:xfrm>
        </p:grpSpPr>
        <p:sp>
          <p:nvSpPr>
            <p:cNvPr id="267" name="Rectangle: Rounded Corners 266">
              <a:extLst>
                <a:ext uri="{FF2B5EF4-FFF2-40B4-BE49-F238E27FC236}">
                  <a16:creationId xmlns:a16="http://schemas.microsoft.com/office/drawing/2014/main" id="{600FB4FA-EEA1-4EED-8150-89DECEB2A4E4}"/>
                </a:ext>
              </a:extLst>
            </p:cNvPr>
            <p:cNvSpPr/>
            <p:nvPr/>
          </p:nvSpPr>
          <p:spPr>
            <a:xfrm>
              <a:off x="4383946" y="3073613"/>
              <a:ext cx="1096654" cy="668023"/>
            </a:xfrm>
            <a:prstGeom prst="roundRect">
              <a:avLst>
                <a:gd name="adj" fmla="val 19552"/>
              </a:avLst>
            </a:prstGeom>
            <a:solidFill>
              <a:srgbClr val="0070C0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88"/>
            </a:p>
          </p:txBody>
        </p:sp>
        <p:sp>
          <p:nvSpPr>
            <p:cNvPr id="268" name="Rectangle: Rounded Corners 267">
              <a:extLst>
                <a:ext uri="{FF2B5EF4-FFF2-40B4-BE49-F238E27FC236}">
                  <a16:creationId xmlns:a16="http://schemas.microsoft.com/office/drawing/2014/main" id="{606CA050-8936-4406-883B-89E90CD71DAA}"/>
                </a:ext>
              </a:extLst>
            </p:cNvPr>
            <p:cNvSpPr/>
            <p:nvPr/>
          </p:nvSpPr>
          <p:spPr>
            <a:xfrm>
              <a:off x="4383946" y="3021226"/>
              <a:ext cx="1096654" cy="668023"/>
            </a:xfrm>
            <a:prstGeom prst="roundRect">
              <a:avLst>
                <a:gd name="adj" fmla="val 19552"/>
              </a:avLst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88"/>
            </a:p>
          </p:txBody>
        </p:sp>
        <p:pic>
          <p:nvPicPr>
            <p:cNvPr id="270" name="รูปภาพ 242">
              <a:extLst>
                <a:ext uri="{FF2B5EF4-FFF2-40B4-BE49-F238E27FC236}">
                  <a16:creationId xmlns:a16="http://schemas.microsoft.com/office/drawing/2014/main" id="{6C9BC072-476C-4072-920D-ADEC4381B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37768" y="3057749"/>
              <a:ext cx="797830" cy="585846"/>
            </a:xfrm>
            <a:prstGeom prst="rect">
              <a:avLst/>
            </a:prstGeom>
          </p:spPr>
        </p:pic>
      </p:grpSp>
      <p:grpSp>
        <p:nvGrpSpPr>
          <p:cNvPr id="31" name="L.ไรโบโซม">
            <a:extLst>
              <a:ext uri="{FF2B5EF4-FFF2-40B4-BE49-F238E27FC236}">
                <a16:creationId xmlns:a16="http://schemas.microsoft.com/office/drawing/2014/main" id="{F5552439-B520-4C5A-A0BD-2AA2858A81B5}"/>
              </a:ext>
            </a:extLst>
          </p:cNvPr>
          <p:cNvGrpSpPr/>
          <p:nvPr/>
        </p:nvGrpSpPr>
        <p:grpSpPr>
          <a:xfrm>
            <a:off x="2275672" y="2454031"/>
            <a:ext cx="8394555" cy="542098"/>
            <a:chOff x="2275672" y="2454031"/>
            <a:chExt cx="8394555" cy="542098"/>
          </a:xfrm>
        </p:grpSpPr>
        <p:cxnSp>
          <p:nvCxnSpPr>
            <p:cNvPr id="265" name="Connector: Elbow 264">
              <a:extLst>
                <a:ext uri="{FF2B5EF4-FFF2-40B4-BE49-F238E27FC236}">
                  <a16:creationId xmlns:a16="http://schemas.microsoft.com/office/drawing/2014/main" id="{A79C543F-2336-4BE5-B4F5-FA4D61A8F2D7}"/>
                </a:ext>
              </a:extLst>
            </p:cNvPr>
            <p:cNvCxnSpPr>
              <a:cxnSpLocks/>
              <a:stCxn id="268" idx="1"/>
            </p:cNvCxnSpPr>
            <p:nvPr/>
          </p:nvCxnSpPr>
          <p:spPr>
            <a:xfrm rot="10800000" flipV="1">
              <a:off x="2275672" y="2454031"/>
              <a:ext cx="2825071" cy="542098"/>
            </a:xfrm>
            <a:prstGeom prst="bentConnector3">
              <a:avLst>
                <a:gd name="adj1" fmla="val 100188"/>
              </a:avLst>
            </a:prstGeom>
            <a:ln w="12700">
              <a:solidFill>
                <a:srgbClr val="0070C0"/>
              </a:solidFill>
              <a:prstDash val="solid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Connector: Elbow 270">
              <a:extLst>
                <a:ext uri="{FF2B5EF4-FFF2-40B4-BE49-F238E27FC236}">
                  <a16:creationId xmlns:a16="http://schemas.microsoft.com/office/drawing/2014/main" id="{FC0CC20D-7110-483B-84CC-371941EF5AAF}"/>
                </a:ext>
              </a:extLst>
            </p:cNvPr>
            <p:cNvCxnSpPr>
              <a:cxnSpLocks/>
              <a:stCxn id="268" idx="3"/>
            </p:cNvCxnSpPr>
            <p:nvPr/>
          </p:nvCxnSpPr>
          <p:spPr>
            <a:xfrm>
              <a:off x="6168960" y="2454031"/>
              <a:ext cx="4501267" cy="223493"/>
            </a:xfrm>
            <a:prstGeom prst="bentConnector3">
              <a:avLst>
                <a:gd name="adj1" fmla="val 99987"/>
              </a:avLst>
            </a:prstGeom>
            <a:ln w="12700">
              <a:solidFill>
                <a:srgbClr val="0070C0"/>
              </a:solidFill>
              <a:prstDash val="solid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B.กลอจิบอดี">
            <a:extLst>
              <a:ext uri="{FF2B5EF4-FFF2-40B4-BE49-F238E27FC236}">
                <a16:creationId xmlns:a16="http://schemas.microsoft.com/office/drawing/2014/main" id="{FF333B7A-E049-443E-9A34-D97CCABCA9BA}"/>
              </a:ext>
            </a:extLst>
          </p:cNvPr>
          <p:cNvGrpSpPr/>
          <p:nvPr/>
        </p:nvGrpSpPr>
        <p:grpSpPr>
          <a:xfrm>
            <a:off x="5100743" y="2953642"/>
            <a:ext cx="1068217" cy="735832"/>
            <a:chOff x="5774116" y="3671888"/>
            <a:chExt cx="1096654" cy="755420"/>
          </a:xfrm>
        </p:grpSpPr>
        <p:sp>
          <p:nvSpPr>
            <p:cNvPr id="281" name="Rectangle: Rounded Corners 280">
              <a:extLst>
                <a:ext uri="{FF2B5EF4-FFF2-40B4-BE49-F238E27FC236}">
                  <a16:creationId xmlns:a16="http://schemas.microsoft.com/office/drawing/2014/main" id="{4B33E7A8-5D6D-44C2-9B1D-8DF27BFBD332}"/>
                </a:ext>
              </a:extLst>
            </p:cNvPr>
            <p:cNvSpPr/>
            <p:nvPr/>
          </p:nvSpPr>
          <p:spPr>
            <a:xfrm>
              <a:off x="5774116" y="3759285"/>
              <a:ext cx="1096654" cy="668023"/>
            </a:xfrm>
            <a:prstGeom prst="roundRect">
              <a:avLst>
                <a:gd name="adj" fmla="val 19552"/>
              </a:avLst>
            </a:prstGeom>
            <a:solidFill>
              <a:srgbClr val="0070C0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88"/>
            </a:p>
          </p:txBody>
        </p:sp>
        <p:sp>
          <p:nvSpPr>
            <p:cNvPr id="282" name="Rectangle: Rounded Corners 281">
              <a:extLst>
                <a:ext uri="{FF2B5EF4-FFF2-40B4-BE49-F238E27FC236}">
                  <a16:creationId xmlns:a16="http://schemas.microsoft.com/office/drawing/2014/main" id="{58966668-CDDA-4A58-81D8-215C070B5229}"/>
                </a:ext>
              </a:extLst>
            </p:cNvPr>
            <p:cNvSpPr/>
            <p:nvPr/>
          </p:nvSpPr>
          <p:spPr>
            <a:xfrm>
              <a:off x="5774116" y="3706898"/>
              <a:ext cx="1096654" cy="668023"/>
            </a:xfrm>
            <a:prstGeom prst="roundRect">
              <a:avLst>
                <a:gd name="adj" fmla="val 19552"/>
              </a:avLst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88"/>
            </a:p>
          </p:txBody>
        </p:sp>
        <p:pic>
          <p:nvPicPr>
            <p:cNvPr id="290" name="รูปภาพ 239">
              <a:extLst>
                <a:ext uri="{FF2B5EF4-FFF2-40B4-BE49-F238E27FC236}">
                  <a16:creationId xmlns:a16="http://schemas.microsoft.com/office/drawing/2014/main" id="{374DD833-D0C8-48C1-B5D7-63698342B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81515" y="3671888"/>
              <a:ext cx="898162" cy="690287"/>
            </a:xfrm>
            <a:prstGeom prst="rect">
              <a:avLst/>
            </a:prstGeom>
          </p:spPr>
        </p:pic>
      </p:grpSp>
      <p:pic>
        <p:nvPicPr>
          <p:cNvPr id="134" name="Picture 133">
            <a:extLst>
              <a:ext uri="{FF2B5EF4-FFF2-40B4-BE49-F238E27FC236}">
                <a16:creationId xmlns:a16="http://schemas.microsoft.com/office/drawing/2014/main" id="{DBA80D99-01B4-444A-A136-E0096F44E1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431" y="90922"/>
            <a:ext cx="1880864" cy="1331999"/>
          </a:xfrm>
          <a:prstGeom prst="rect">
            <a:avLst/>
          </a:prstGeom>
        </p:spPr>
      </p:pic>
      <p:grpSp>
        <p:nvGrpSpPr>
          <p:cNvPr id="426" name="Group 425">
            <a:extLst>
              <a:ext uri="{FF2B5EF4-FFF2-40B4-BE49-F238E27FC236}">
                <a16:creationId xmlns:a16="http://schemas.microsoft.com/office/drawing/2014/main" id="{ADCBB50C-ABFB-405F-B214-F8BC1C2AC18C}"/>
              </a:ext>
            </a:extLst>
          </p:cNvPr>
          <p:cNvGrpSpPr/>
          <p:nvPr/>
        </p:nvGrpSpPr>
        <p:grpSpPr>
          <a:xfrm>
            <a:off x="2253321" y="138637"/>
            <a:ext cx="9213864" cy="1058686"/>
            <a:chOff x="2330956" y="138636"/>
            <a:chExt cx="9213864" cy="105868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C36CBED-129C-4F91-8618-3E92052E9EC4}"/>
                </a:ext>
              </a:extLst>
            </p:cNvPr>
            <p:cNvSpPr/>
            <p:nvPr/>
          </p:nvSpPr>
          <p:spPr>
            <a:xfrm>
              <a:off x="2373139" y="358493"/>
              <a:ext cx="3096000" cy="756000"/>
            </a:xfrm>
            <a:prstGeom prst="roundRect">
              <a:avLst>
                <a:gd name="adj" fmla="val 11378"/>
              </a:avLst>
            </a:prstGeom>
            <a:solidFill>
              <a:schemeClr val="bg1"/>
            </a:solidFill>
            <a:ln w="9525">
              <a:solidFill>
                <a:srgbClr val="4D845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endParaRPr lang="en-US" sz="3588" dirty="0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69CE81B-B135-4FF4-B7EA-ED0827330D74}"/>
                </a:ext>
              </a:extLst>
            </p:cNvPr>
            <p:cNvSpPr/>
            <p:nvPr/>
          </p:nvSpPr>
          <p:spPr>
            <a:xfrm>
              <a:off x="2330956" y="144312"/>
              <a:ext cx="1080000" cy="396000"/>
            </a:xfrm>
            <a:prstGeom prst="roundRect">
              <a:avLst>
                <a:gd name="adj" fmla="val 50000"/>
              </a:avLst>
            </a:prstGeom>
            <a:solidFill>
              <a:srgbClr val="4D845F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88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A9EE965-69D0-4126-B8F9-78A5A7E4C119}"/>
                </a:ext>
              </a:extLst>
            </p:cNvPr>
            <p:cNvSpPr/>
            <p:nvPr/>
          </p:nvSpPr>
          <p:spPr>
            <a:xfrm>
              <a:off x="3432728" y="231576"/>
              <a:ext cx="221473" cy="221473"/>
            </a:xfrm>
            <a:prstGeom prst="ellipse">
              <a:avLst/>
            </a:prstGeom>
            <a:solidFill>
              <a:srgbClr val="4D845F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88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DEA444E-CA0C-40F4-ABAB-8C5C4E1C0217}"/>
                </a:ext>
              </a:extLst>
            </p:cNvPr>
            <p:cNvSpPr/>
            <p:nvPr/>
          </p:nvSpPr>
          <p:spPr>
            <a:xfrm>
              <a:off x="2390181" y="138636"/>
              <a:ext cx="98777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4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นิวเคลียส</a:t>
              </a:r>
              <a:endParaRPr lang="en-US" sz="24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63" name="สี่เหลี่ยมผืนผ้า 144">
              <a:extLst>
                <a:ext uri="{FF2B5EF4-FFF2-40B4-BE49-F238E27FC236}">
                  <a16:creationId xmlns:a16="http://schemas.microsoft.com/office/drawing/2014/main" id="{A4C40B4A-B04C-4276-ABF4-574AF86BE6A1}"/>
                </a:ext>
              </a:extLst>
            </p:cNvPr>
            <p:cNvSpPr/>
            <p:nvPr/>
          </p:nvSpPr>
          <p:spPr>
            <a:xfrm>
              <a:off x="2370712" y="544545"/>
              <a:ext cx="3298926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th-TH" sz="2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ลักษณะเป็นทรงกลมอยู่กลางเซลล์ </a:t>
              </a:r>
              <a:br>
                <a:rPr lang="en-US" sz="2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2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ทำหน้าที่ควบคุม กิจกรรมต่าง ๆ ของเซลล์</a:t>
              </a:r>
            </a:p>
          </p:txBody>
        </p:sp>
        <p:sp>
          <p:nvSpPr>
            <p:cNvPr id="345" name="Rectangle: Rounded Corners 344">
              <a:extLst>
                <a:ext uri="{FF2B5EF4-FFF2-40B4-BE49-F238E27FC236}">
                  <a16:creationId xmlns:a16="http://schemas.microsoft.com/office/drawing/2014/main" id="{40912ABB-417A-4863-9A11-5097A21E7531}"/>
                </a:ext>
              </a:extLst>
            </p:cNvPr>
            <p:cNvSpPr/>
            <p:nvPr/>
          </p:nvSpPr>
          <p:spPr>
            <a:xfrm>
              <a:off x="5691287" y="358493"/>
              <a:ext cx="3096000" cy="756000"/>
            </a:xfrm>
            <a:prstGeom prst="roundRect">
              <a:avLst>
                <a:gd name="adj" fmla="val 11378"/>
              </a:avLst>
            </a:prstGeom>
            <a:solidFill>
              <a:schemeClr val="bg1"/>
            </a:solidFill>
            <a:ln w="9525">
              <a:solidFill>
                <a:srgbClr val="0070C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endParaRPr lang="en-US" sz="3588" dirty="0"/>
            </a:p>
          </p:txBody>
        </p:sp>
        <p:sp>
          <p:nvSpPr>
            <p:cNvPr id="346" name="Rectangle: Rounded Corners 345">
              <a:extLst>
                <a:ext uri="{FF2B5EF4-FFF2-40B4-BE49-F238E27FC236}">
                  <a16:creationId xmlns:a16="http://schemas.microsoft.com/office/drawing/2014/main" id="{00E2D197-725B-4AE4-99E8-FC7E2F7DA7EB}"/>
                </a:ext>
              </a:extLst>
            </p:cNvPr>
            <p:cNvSpPr/>
            <p:nvPr/>
          </p:nvSpPr>
          <p:spPr>
            <a:xfrm>
              <a:off x="5649104" y="144312"/>
              <a:ext cx="1332000" cy="396000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88"/>
            </a:p>
          </p:txBody>
        </p:sp>
        <p:sp>
          <p:nvSpPr>
            <p:cNvPr id="347" name="Oval 346">
              <a:extLst>
                <a:ext uri="{FF2B5EF4-FFF2-40B4-BE49-F238E27FC236}">
                  <a16:creationId xmlns:a16="http://schemas.microsoft.com/office/drawing/2014/main" id="{11B10065-FF72-44FD-9C13-E008A4521216}"/>
                </a:ext>
              </a:extLst>
            </p:cNvPr>
            <p:cNvSpPr/>
            <p:nvPr/>
          </p:nvSpPr>
          <p:spPr>
            <a:xfrm>
              <a:off x="7000325" y="231576"/>
              <a:ext cx="221473" cy="221473"/>
            </a:xfrm>
            <a:prstGeom prst="ellipse">
              <a:avLst/>
            </a:prstGeom>
            <a:solidFill>
              <a:srgbClr val="0070C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88" dirty="0"/>
            </a:p>
          </p:txBody>
        </p:sp>
        <p:sp>
          <p:nvSpPr>
            <p:cNvPr id="348" name="Rectangle 347">
              <a:extLst>
                <a:ext uri="{FF2B5EF4-FFF2-40B4-BE49-F238E27FC236}">
                  <a16:creationId xmlns:a16="http://schemas.microsoft.com/office/drawing/2014/main" id="{7F711742-80D1-4DFA-A89A-195002A9E750}"/>
                </a:ext>
              </a:extLst>
            </p:cNvPr>
            <p:cNvSpPr/>
            <p:nvPr/>
          </p:nvSpPr>
          <p:spPr>
            <a:xfrm>
              <a:off x="5708329" y="138636"/>
              <a:ext cx="124425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4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ไซโทพลาซึม</a:t>
              </a:r>
              <a:endParaRPr lang="en-US" sz="24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49" name="สี่เหลี่ยมผืนผ้า 144">
              <a:extLst>
                <a:ext uri="{FF2B5EF4-FFF2-40B4-BE49-F238E27FC236}">
                  <a16:creationId xmlns:a16="http://schemas.microsoft.com/office/drawing/2014/main" id="{6F622C39-7548-467B-8BDC-7963B9366AD7}"/>
                </a:ext>
              </a:extLst>
            </p:cNvPr>
            <p:cNvSpPr/>
            <p:nvPr/>
          </p:nvSpPr>
          <p:spPr>
            <a:xfrm>
              <a:off x="5722396" y="577304"/>
              <a:ext cx="3125175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th-TH" sz="2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ลักษณะเป็นของเหลว ประกอบด้วย</a:t>
              </a:r>
              <a:br>
                <a:rPr lang="th-TH" sz="2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2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ออร์แกเนลล์ต่าง ๆ ที่มีหน้าที่แตกต่างกัน</a:t>
              </a:r>
            </a:p>
          </p:txBody>
        </p:sp>
        <p:sp>
          <p:nvSpPr>
            <p:cNvPr id="351" name="Rectangle: Rounded Corners 350">
              <a:extLst>
                <a:ext uri="{FF2B5EF4-FFF2-40B4-BE49-F238E27FC236}">
                  <a16:creationId xmlns:a16="http://schemas.microsoft.com/office/drawing/2014/main" id="{0670274A-09C6-47C0-9F91-7F401FF48164}"/>
                </a:ext>
              </a:extLst>
            </p:cNvPr>
            <p:cNvSpPr/>
            <p:nvPr/>
          </p:nvSpPr>
          <p:spPr>
            <a:xfrm>
              <a:off x="9067089" y="358493"/>
              <a:ext cx="2435546" cy="756000"/>
            </a:xfrm>
            <a:prstGeom prst="roundRect">
              <a:avLst>
                <a:gd name="adj" fmla="val 11378"/>
              </a:avLst>
            </a:prstGeom>
            <a:solidFill>
              <a:schemeClr val="bg1"/>
            </a:solidFill>
            <a:ln w="9525">
              <a:solidFill>
                <a:srgbClr val="D66B3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endParaRPr lang="en-US" sz="3588" dirty="0"/>
            </a:p>
          </p:txBody>
        </p:sp>
        <p:sp>
          <p:nvSpPr>
            <p:cNvPr id="352" name="Rectangle: Rounded Corners 351">
              <a:extLst>
                <a:ext uri="{FF2B5EF4-FFF2-40B4-BE49-F238E27FC236}">
                  <a16:creationId xmlns:a16="http://schemas.microsoft.com/office/drawing/2014/main" id="{D4069F95-DC8E-453E-BDC6-3EB952A207DD}"/>
                </a:ext>
              </a:extLst>
            </p:cNvPr>
            <p:cNvSpPr/>
            <p:nvPr/>
          </p:nvSpPr>
          <p:spPr>
            <a:xfrm>
              <a:off x="9024904" y="144312"/>
              <a:ext cx="1715449" cy="396000"/>
            </a:xfrm>
            <a:prstGeom prst="roundRect">
              <a:avLst>
                <a:gd name="adj" fmla="val 50000"/>
              </a:avLst>
            </a:prstGeom>
            <a:solidFill>
              <a:srgbClr val="D66B35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88"/>
            </a:p>
          </p:txBody>
        </p:sp>
        <p:sp>
          <p:nvSpPr>
            <p:cNvPr id="353" name="Oval 352">
              <a:extLst>
                <a:ext uri="{FF2B5EF4-FFF2-40B4-BE49-F238E27FC236}">
                  <a16:creationId xmlns:a16="http://schemas.microsoft.com/office/drawing/2014/main" id="{3400FAB3-C2EB-4EAD-8BF1-D2430977B184}"/>
                </a:ext>
              </a:extLst>
            </p:cNvPr>
            <p:cNvSpPr/>
            <p:nvPr/>
          </p:nvSpPr>
          <p:spPr>
            <a:xfrm>
              <a:off x="10732632" y="231576"/>
              <a:ext cx="221473" cy="221473"/>
            </a:xfrm>
            <a:prstGeom prst="ellipse">
              <a:avLst/>
            </a:prstGeom>
            <a:solidFill>
              <a:srgbClr val="D66B35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88" dirty="0"/>
            </a:p>
          </p:txBody>
        </p:sp>
        <p:sp>
          <p:nvSpPr>
            <p:cNvPr id="354" name="Rectangle 353">
              <a:extLst>
                <a:ext uri="{FF2B5EF4-FFF2-40B4-BE49-F238E27FC236}">
                  <a16:creationId xmlns:a16="http://schemas.microsoft.com/office/drawing/2014/main" id="{E009C062-718F-43D8-90EB-6736E7E18B74}"/>
                </a:ext>
              </a:extLst>
            </p:cNvPr>
            <p:cNvSpPr/>
            <p:nvPr/>
          </p:nvSpPr>
          <p:spPr>
            <a:xfrm>
              <a:off x="9084130" y="138636"/>
              <a:ext cx="165622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4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ส่วนที่ห่อหุ้มเซลล์</a:t>
              </a:r>
              <a:endParaRPr lang="en-US" sz="24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55" name="สี่เหลี่ยมผืนผ้า 144">
              <a:extLst>
                <a:ext uri="{FF2B5EF4-FFF2-40B4-BE49-F238E27FC236}">
                  <a16:creationId xmlns:a16="http://schemas.microsoft.com/office/drawing/2014/main" id="{93F64225-5D13-49E0-9D0D-BC1623617BE7}"/>
                </a:ext>
              </a:extLst>
            </p:cNvPr>
            <p:cNvSpPr/>
            <p:nvPr/>
          </p:nvSpPr>
          <p:spPr>
            <a:xfrm>
              <a:off x="9109274" y="597158"/>
              <a:ext cx="2435546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th-TH" sz="2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โครงสร้างที่ห่อหุ้มไซโทพลาซึม</a:t>
              </a:r>
            </a:p>
            <a:p>
              <a:pPr>
                <a:lnSpc>
                  <a:spcPct val="80000"/>
                </a:lnSpc>
              </a:pPr>
              <a:r>
                <a:rPr lang="th-TH" sz="2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และแสดงขอบเขตของเซลล์</a:t>
              </a:r>
            </a:p>
          </p:txBody>
        </p:sp>
      </p:grpSp>
      <p:grpSp>
        <p:nvGrpSpPr>
          <p:cNvPr id="2" name="B.ผนังเซลล์">
            <a:extLst>
              <a:ext uri="{FF2B5EF4-FFF2-40B4-BE49-F238E27FC236}">
                <a16:creationId xmlns:a16="http://schemas.microsoft.com/office/drawing/2014/main" id="{09C90CEA-6433-4E1B-BC1A-0D4436D1A568}"/>
              </a:ext>
            </a:extLst>
          </p:cNvPr>
          <p:cNvGrpSpPr/>
          <p:nvPr/>
        </p:nvGrpSpPr>
        <p:grpSpPr>
          <a:xfrm>
            <a:off x="9748325" y="5956151"/>
            <a:ext cx="1068217" cy="701730"/>
            <a:chOff x="8953737" y="5469057"/>
            <a:chExt cx="779261" cy="511910"/>
          </a:xfrm>
        </p:grpSpPr>
        <p:sp>
          <p:nvSpPr>
            <p:cNvPr id="405" name="Rectangle: Rounded Corners 404">
              <a:extLst>
                <a:ext uri="{FF2B5EF4-FFF2-40B4-BE49-F238E27FC236}">
                  <a16:creationId xmlns:a16="http://schemas.microsoft.com/office/drawing/2014/main" id="{7B581FAF-681A-4CB1-89E0-FB0329281176}"/>
                </a:ext>
              </a:extLst>
            </p:cNvPr>
            <p:cNvSpPr/>
            <p:nvPr/>
          </p:nvSpPr>
          <p:spPr>
            <a:xfrm>
              <a:off x="8953737" y="5506283"/>
              <a:ext cx="779261" cy="474684"/>
            </a:xfrm>
            <a:prstGeom prst="roundRect">
              <a:avLst>
                <a:gd name="adj" fmla="val 19552"/>
              </a:avLst>
            </a:prstGeom>
            <a:solidFill>
              <a:srgbClr val="D66B35"/>
            </a:solidFill>
            <a:ln w="19050">
              <a:solidFill>
                <a:srgbClr val="D66B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88"/>
            </a:p>
          </p:txBody>
        </p:sp>
        <p:sp>
          <p:nvSpPr>
            <p:cNvPr id="406" name="Rectangle: Rounded Corners 405">
              <a:extLst>
                <a:ext uri="{FF2B5EF4-FFF2-40B4-BE49-F238E27FC236}">
                  <a16:creationId xmlns:a16="http://schemas.microsoft.com/office/drawing/2014/main" id="{F4E17E9E-3C41-4164-8EFA-417C722FF8D9}"/>
                </a:ext>
              </a:extLst>
            </p:cNvPr>
            <p:cNvSpPr/>
            <p:nvPr/>
          </p:nvSpPr>
          <p:spPr>
            <a:xfrm>
              <a:off x="8953737" y="5469057"/>
              <a:ext cx="779261" cy="474684"/>
            </a:xfrm>
            <a:prstGeom prst="roundRect">
              <a:avLst>
                <a:gd name="adj" fmla="val 19552"/>
              </a:avLst>
            </a:prstGeom>
            <a:solidFill>
              <a:schemeClr val="bg1"/>
            </a:solidFill>
            <a:ln w="19050">
              <a:solidFill>
                <a:srgbClr val="D66B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88"/>
            </a:p>
          </p:txBody>
        </p:sp>
        <p:pic>
          <p:nvPicPr>
            <p:cNvPr id="398" name="รูปภาพ 237">
              <a:extLst>
                <a:ext uri="{FF2B5EF4-FFF2-40B4-BE49-F238E27FC236}">
                  <a16:creationId xmlns:a16="http://schemas.microsoft.com/office/drawing/2014/main" id="{CBEAC65A-0592-4AC5-905A-2617E22D9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60351" y="5517573"/>
              <a:ext cx="576000" cy="40834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46" name="B.เซนทริโอ">
            <a:extLst>
              <a:ext uri="{FF2B5EF4-FFF2-40B4-BE49-F238E27FC236}">
                <a16:creationId xmlns:a16="http://schemas.microsoft.com/office/drawing/2014/main" id="{7605F351-96E3-45C4-80CF-AC22D940E559}"/>
              </a:ext>
            </a:extLst>
          </p:cNvPr>
          <p:cNvGrpSpPr/>
          <p:nvPr/>
        </p:nvGrpSpPr>
        <p:grpSpPr>
          <a:xfrm>
            <a:off x="233292" y="5981173"/>
            <a:ext cx="1068217" cy="701730"/>
            <a:chOff x="-1749140" y="3570116"/>
            <a:chExt cx="779261" cy="511910"/>
          </a:xfrm>
        </p:grpSpPr>
        <p:sp>
          <p:nvSpPr>
            <p:cNvPr id="389" name="Rectangle: Rounded Corners 388">
              <a:extLst>
                <a:ext uri="{FF2B5EF4-FFF2-40B4-BE49-F238E27FC236}">
                  <a16:creationId xmlns:a16="http://schemas.microsoft.com/office/drawing/2014/main" id="{1E6C2F5C-1A71-47AB-809F-E81AC062F2C3}"/>
                </a:ext>
              </a:extLst>
            </p:cNvPr>
            <p:cNvSpPr/>
            <p:nvPr/>
          </p:nvSpPr>
          <p:spPr>
            <a:xfrm>
              <a:off x="-1749140" y="3607342"/>
              <a:ext cx="779261" cy="474684"/>
            </a:xfrm>
            <a:prstGeom prst="roundRect">
              <a:avLst>
                <a:gd name="adj" fmla="val 19552"/>
              </a:avLst>
            </a:prstGeom>
            <a:solidFill>
              <a:srgbClr val="0070C0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88"/>
            </a:p>
          </p:txBody>
        </p:sp>
        <p:sp>
          <p:nvSpPr>
            <p:cNvPr id="390" name="Rectangle: Rounded Corners 389">
              <a:extLst>
                <a:ext uri="{FF2B5EF4-FFF2-40B4-BE49-F238E27FC236}">
                  <a16:creationId xmlns:a16="http://schemas.microsoft.com/office/drawing/2014/main" id="{D79F8E87-42BA-4E87-9475-71366BBE1EC0}"/>
                </a:ext>
              </a:extLst>
            </p:cNvPr>
            <p:cNvSpPr/>
            <p:nvPr/>
          </p:nvSpPr>
          <p:spPr>
            <a:xfrm>
              <a:off x="-1749140" y="3570116"/>
              <a:ext cx="779261" cy="474684"/>
            </a:xfrm>
            <a:prstGeom prst="roundRect">
              <a:avLst>
                <a:gd name="adj" fmla="val 19552"/>
              </a:avLst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88"/>
            </a:p>
          </p:txBody>
        </p:sp>
        <p:pic>
          <p:nvPicPr>
            <p:cNvPr id="387" name="รูปภาพ 234">
              <a:extLst>
                <a:ext uri="{FF2B5EF4-FFF2-40B4-BE49-F238E27FC236}">
                  <a16:creationId xmlns:a16="http://schemas.microsoft.com/office/drawing/2014/main" id="{32A41AC7-F14D-4757-8474-EF4376CB94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672502" y="3588403"/>
              <a:ext cx="611999" cy="432000"/>
            </a:xfrm>
            <a:prstGeom prst="rect">
              <a:avLst/>
            </a:prstGeom>
          </p:spPr>
        </p:pic>
      </p:grpSp>
      <p:grpSp>
        <p:nvGrpSpPr>
          <p:cNvPr id="150" name="B.คลอโรพลาสต์">
            <a:extLst>
              <a:ext uri="{FF2B5EF4-FFF2-40B4-BE49-F238E27FC236}">
                <a16:creationId xmlns:a16="http://schemas.microsoft.com/office/drawing/2014/main" id="{B971A44D-A885-4270-A8B7-1A5206026CF6}"/>
              </a:ext>
            </a:extLst>
          </p:cNvPr>
          <p:cNvGrpSpPr/>
          <p:nvPr/>
        </p:nvGrpSpPr>
        <p:grpSpPr>
          <a:xfrm>
            <a:off x="10966098" y="4855939"/>
            <a:ext cx="1068217" cy="701730"/>
            <a:chOff x="-1536699" y="1350237"/>
            <a:chExt cx="779261" cy="511910"/>
          </a:xfrm>
        </p:grpSpPr>
        <p:sp>
          <p:nvSpPr>
            <p:cNvPr id="401" name="Rectangle: Rounded Corners 400">
              <a:extLst>
                <a:ext uri="{FF2B5EF4-FFF2-40B4-BE49-F238E27FC236}">
                  <a16:creationId xmlns:a16="http://schemas.microsoft.com/office/drawing/2014/main" id="{B25D442D-8F06-4218-A89D-B1D7618369A9}"/>
                </a:ext>
              </a:extLst>
            </p:cNvPr>
            <p:cNvSpPr/>
            <p:nvPr/>
          </p:nvSpPr>
          <p:spPr>
            <a:xfrm>
              <a:off x="-1536699" y="1387463"/>
              <a:ext cx="779261" cy="474684"/>
            </a:xfrm>
            <a:prstGeom prst="roundRect">
              <a:avLst>
                <a:gd name="adj" fmla="val 19552"/>
              </a:avLst>
            </a:prstGeom>
            <a:solidFill>
              <a:srgbClr val="0070C0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88"/>
            </a:p>
          </p:txBody>
        </p:sp>
        <p:sp>
          <p:nvSpPr>
            <p:cNvPr id="402" name="Rectangle: Rounded Corners 401">
              <a:extLst>
                <a:ext uri="{FF2B5EF4-FFF2-40B4-BE49-F238E27FC236}">
                  <a16:creationId xmlns:a16="http://schemas.microsoft.com/office/drawing/2014/main" id="{C8B53CEC-F2E0-4266-AD97-EAED8567999F}"/>
                </a:ext>
              </a:extLst>
            </p:cNvPr>
            <p:cNvSpPr/>
            <p:nvPr/>
          </p:nvSpPr>
          <p:spPr>
            <a:xfrm>
              <a:off x="-1536699" y="1350237"/>
              <a:ext cx="779261" cy="474684"/>
            </a:xfrm>
            <a:prstGeom prst="roundRect">
              <a:avLst>
                <a:gd name="adj" fmla="val 19552"/>
              </a:avLst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88"/>
            </a:p>
          </p:txBody>
        </p:sp>
        <p:pic>
          <p:nvPicPr>
            <p:cNvPr id="399" name="รูปภาพ 238">
              <a:extLst>
                <a:ext uri="{FF2B5EF4-FFF2-40B4-BE49-F238E27FC236}">
                  <a16:creationId xmlns:a16="http://schemas.microsoft.com/office/drawing/2014/main" id="{78204F26-6DDB-4916-8375-67CD569E3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437584" y="1375789"/>
              <a:ext cx="612000" cy="415952"/>
            </a:xfrm>
            <a:prstGeom prst="rect">
              <a:avLst/>
            </a:prstGeom>
          </p:spPr>
        </p:pic>
      </p:grpSp>
      <p:grpSp>
        <p:nvGrpSpPr>
          <p:cNvPr id="144" name="B.แวคิวโอลสัตว์">
            <a:extLst>
              <a:ext uri="{FF2B5EF4-FFF2-40B4-BE49-F238E27FC236}">
                <a16:creationId xmlns:a16="http://schemas.microsoft.com/office/drawing/2014/main" id="{F45C32BA-7D84-404A-82D0-7927022AA43C}"/>
              </a:ext>
            </a:extLst>
          </p:cNvPr>
          <p:cNvGrpSpPr/>
          <p:nvPr/>
        </p:nvGrpSpPr>
        <p:grpSpPr>
          <a:xfrm>
            <a:off x="1884420" y="6063283"/>
            <a:ext cx="652566" cy="615486"/>
            <a:chOff x="2544187" y="5825783"/>
            <a:chExt cx="612000" cy="577225"/>
          </a:xfrm>
        </p:grpSpPr>
        <p:sp>
          <p:nvSpPr>
            <p:cNvPr id="373" name="Rectangle: Rounded Corners 372">
              <a:extLst>
                <a:ext uri="{FF2B5EF4-FFF2-40B4-BE49-F238E27FC236}">
                  <a16:creationId xmlns:a16="http://schemas.microsoft.com/office/drawing/2014/main" id="{9CCD37C8-A65D-4C9D-99DD-E03CA4E9E17A}"/>
                </a:ext>
              </a:extLst>
            </p:cNvPr>
            <p:cNvSpPr/>
            <p:nvPr/>
          </p:nvSpPr>
          <p:spPr>
            <a:xfrm>
              <a:off x="2544187" y="5863008"/>
              <a:ext cx="612000" cy="540000"/>
            </a:xfrm>
            <a:prstGeom prst="roundRect">
              <a:avLst>
                <a:gd name="adj" fmla="val 19552"/>
              </a:avLst>
            </a:prstGeom>
            <a:solidFill>
              <a:srgbClr val="0070C0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88"/>
            </a:p>
          </p:txBody>
        </p:sp>
        <p:sp>
          <p:nvSpPr>
            <p:cNvPr id="374" name="Rectangle: Rounded Corners 373">
              <a:extLst>
                <a:ext uri="{FF2B5EF4-FFF2-40B4-BE49-F238E27FC236}">
                  <a16:creationId xmlns:a16="http://schemas.microsoft.com/office/drawing/2014/main" id="{E57764BF-323C-4EB9-817C-4870E532ADA1}"/>
                </a:ext>
              </a:extLst>
            </p:cNvPr>
            <p:cNvSpPr/>
            <p:nvPr/>
          </p:nvSpPr>
          <p:spPr>
            <a:xfrm>
              <a:off x="2544187" y="5825783"/>
              <a:ext cx="612000" cy="540000"/>
            </a:xfrm>
            <a:prstGeom prst="roundRect">
              <a:avLst>
                <a:gd name="adj" fmla="val 19552"/>
              </a:avLst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88"/>
            </a:p>
          </p:txBody>
        </p:sp>
        <p:pic>
          <p:nvPicPr>
            <p:cNvPr id="376" name="รูปภาพ 241">
              <a:extLst>
                <a:ext uri="{FF2B5EF4-FFF2-40B4-BE49-F238E27FC236}">
                  <a16:creationId xmlns:a16="http://schemas.microsoft.com/office/drawing/2014/main" id="{0DCA2DEA-AB2B-4C45-8BCC-658FC24E6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09991" y="5882445"/>
              <a:ext cx="519693" cy="409295"/>
            </a:xfrm>
            <a:prstGeom prst="rect">
              <a:avLst/>
            </a:prstGeom>
          </p:spPr>
        </p:pic>
      </p:grpSp>
      <p:grpSp>
        <p:nvGrpSpPr>
          <p:cNvPr id="394" name="B.แวคิวโอลพืช">
            <a:extLst>
              <a:ext uri="{FF2B5EF4-FFF2-40B4-BE49-F238E27FC236}">
                <a16:creationId xmlns:a16="http://schemas.microsoft.com/office/drawing/2014/main" id="{0DC4714F-F918-4A16-954A-05B3956535D3}"/>
              </a:ext>
            </a:extLst>
          </p:cNvPr>
          <p:cNvGrpSpPr/>
          <p:nvPr/>
        </p:nvGrpSpPr>
        <p:grpSpPr>
          <a:xfrm>
            <a:off x="8037021" y="6052643"/>
            <a:ext cx="652566" cy="615486"/>
            <a:chOff x="2544187" y="5825783"/>
            <a:chExt cx="612000" cy="577225"/>
          </a:xfrm>
        </p:grpSpPr>
        <p:sp>
          <p:nvSpPr>
            <p:cNvPr id="395" name="Rectangle: Rounded Corners 394">
              <a:extLst>
                <a:ext uri="{FF2B5EF4-FFF2-40B4-BE49-F238E27FC236}">
                  <a16:creationId xmlns:a16="http://schemas.microsoft.com/office/drawing/2014/main" id="{EF6A3609-B46E-421C-8835-4F390E3358AD}"/>
                </a:ext>
              </a:extLst>
            </p:cNvPr>
            <p:cNvSpPr/>
            <p:nvPr/>
          </p:nvSpPr>
          <p:spPr>
            <a:xfrm>
              <a:off x="2544187" y="5863008"/>
              <a:ext cx="612000" cy="540000"/>
            </a:xfrm>
            <a:prstGeom prst="roundRect">
              <a:avLst>
                <a:gd name="adj" fmla="val 19552"/>
              </a:avLst>
            </a:prstGeom>
            <a:solidFill>
              <a:srgbClr val="0070C0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88"/>
            </a:p>
          </p:txBody>
        </p:sp>
        <p:sp>
          <p:nvSpPr>
            <p:cNvPr id="396" name="Rectangle: Rounded Corners 395">
              <a:extLst>
                <a:ext uri="{FF2B5EF4-FFF2-40B4-BE49-F238E27FC236}">
                  <a16:creationId xmlns:a16="http://schemas.microsoft.com/office/drawing/2014/main" id="{6860B92F-D728-402B-82A7-5CD070D9E61D}"/>
                </a:ext>
              </a:extLst>
            </p:cNvPr>
            <p:cNvSpPr/>
            <p:nvPr/>
          </p:nvSpPr>
          <p:spPr>
            <a:xfrm>
              <a:off x="2544187" y="5825783"/>
              <a:ext cx="612000" cy="540000"/>
            </a:xfrm>
            <a:prstGeom prst="roundRect">
              <a:avLst>
                <a:gd name="adj" fmla="val 19552"/>
              </a:avLst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88"/>
            </a:p>
          </p:txBody>
        </p:sp>
        <p:pic>
          <p:nvPicPr>
            <p:cNvPr id="397" name="รูปภาพ 241">
              <a:extLst>
                <a:ext uri="{FF2B5EF4-FFF2-40B4-BE49-F238E27FC236}">
                  <a16:creationId xmlns:a16="http://schemas.microsoft.com/office/drawing/2014/main" id="{42F56740-34C9-42C2-877A-FCAB5F3E0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09991" y="5882445"/>
              <a:ext cx="519693" cy="409295"/>
            </a:xfrm>
            <a:prstGeom prst="rect">
              <a:avLst/>
            </a:prstGeom>
          </p:spPr>
        </p:pic>
      </p:grpSp>
      <p:grpSp>
        <p:nvGrpSpPr>
          <p:cNvPr id="3" name="L.นิวเคลียส">
            <a:extLst>
              <a:ext uri="{FF2B5EF4-FFF2-40B4-BE49-F238E27FC236}">
                <a16:creationId xmlns:a16="http://schemas.microsoft.com/office/drawing/2014/main" id="{C53D2B35-EDA4-4DB4-B3AD-447F8BBC140F}"/>
              </a:ext>
            </a:extLst>
          </p:cNvPr>
          <p:cNvGrpSpPr/>
          <p:nvPr/>
        </p:nvGrpSpPr>
        <p:grpSpPr>
          <a:xfrm>
            <a:off x="1562828" y="1584302"/>
            <a:ext cx="9253714" cy="1433896"/>
            <a:chOff x="1562828" y="1584302"/>
            <a:chExt cx="9253714" cy="1433896"/>
          </a:xfrm>
        </p:grpSpPr>
        <p:cxnSp>
          <p:nvCxnSpPr>
            <p:cNvPr id="29" name="Connector: Elbow 28">
              <a:extLst>
                <a:ext uri="{FF2B5EF4-FFF2-40B4-BE49-F238E27FC236}">
                  <a16:creationId xmlns:a16="http://schemas.microsoft.com/office/drawing/2014/main" id="{1A3C769A-BB00-4AE0-BF7A-A49B405486BD}"/>
                </a:ext>
              </a:extLst>
            </p:cNvPr>
            <p:cNvCxnSpPr>
              <a:cxnSpLocks/>
              <a:stCxn id="384" idx="3"/>
            </p:cNvCxnSpPr>
            <p:nvPr/>
          </p:nvCxnSpPr>
          <p:spPr>
            <a:xfrm>
              <a:off x="6054318" y="1584302"/>
              <a:ext cx="4762224" cy="1433896"/>
            </a:xfrm>
            <a:prstGeom prst="bentConnector3">
              <a:avLst>
                <a:gd name="adj1" fmla="val 100268"/>
              </a:avLst>
            </a:prstGeom>
            <a:ln w="12700">
              <a:solidFill>
                <a:srgbClr val="4D845F"/>
              </a:solidFill>
              <a:prstDash val="solid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L.นิวเคลียส">
              <a:extLst>
                <a:ext uri="{FF2B5EF4-FFF2-40B4-BE49-F238E27FC236}">
                  <a16:creationId xmlns:a16="http://schemas.microsoft.com/office/drawing/2014/main" id="{67B7D445-527C-401C-90D3-B84280327D7B}"/>
                </a:ext>
              </a:extLst>
            </p:cNvPr>
            <p:cNvCxnSpPr>
              <a:cxnSpLocks/>
              <a:stCxn id="384" idx="1"/>
            </p:cNvCxnSpPr>
            <p:nvPr/>
          </p:nvCxnSpPr>
          <p:spPr>
            <a:xfrm rot="10800000" flipV="1">
              <a:off x="1562828" y="1584302"/>
              <a:ext cx="3652557" cy="1349406"/>
            </a:xfrm>
            <a:prstGeom prst="bentConnector3">
              <a:avLst>
                <a:gd name="adj1" fmla="val 99788"/>
              </a:avLst>
            </a:prstGeom>
            <a:ln w="12700">
              <a:solidFill>
                <a:srgbClr val="4D845F"/>
              </a:solidFill>
              <a:prstDash val="solid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5" name="B.นิวเคลียส">
            <a:extLst>
              <a:ext uri="{FF2B5EF4-FFF2-40B4-BE49-F238E27FC236}">
                <a16:creationId xmlns:a16="http://schemas.microsoft.com/office/drawing/2014/main" id="{239F733C-A56E-4F67-A88B-08B11C6102A3}"/>
              </a:ext>
            </a:extLst>
          </p:cNvPr>
          <p:cNvGrpSpPr/>
          <p:nvPr/>
        </p:nvGrpSpPr>
        <p:grpSpPr>
          <a:xfrm>
            <a:off x="5215384" y="1214007"/>
            <a:ext cx="838934" cy="791441"/>
            <a:chOff x="11424278" y="1583338"/>
            <a:chExt cx="612000" cy="577354"/>
          </a:xfrm>
        </p:grpSpPr>
        <p:sp>
          <p:nvSpPr>
            <p:cNvPr id="383" name="Rectangle: Rounded Corners 382">
              <a:extLst>
                <a:ext uri="{FF2B5EF4-FFF2-40B4-BE49-F238E27FC236}">
                  <a16:creationId xmlns:a16="http://schemas.microsoft.com/office/drawing/2014/main" id="{23DC5960-C9FF-46BA-A561-7DB6AC66FD4D}"/>
                </a:ext>
              </a:extLst>
            </p:cNvPr>
            <p:cNvSpPr/>
            <p:nvPr/>
          </p:nvSpPr>
          <p:spPr>
            <a:xfrm>
              <a:off x="11424278" y="1620692"/>
              <a:ext cx="612000" cy="540000"/>
            </a:xfrm>
            <a:prstGeom prst="roundRect">
              <a:avLst>
                <a:gd name="adj" fmla="val 19552"/>
              </a:avLst>
            </a:prstGeom>
            <a:solidFill>
              <a:srgbClr val="4D845F"/>
            </a:solidFill>
            <a:ln w="19050">
              <a:solidFill>
                <a:srgbClr val="4D84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88"/>
            </a:p>
          </p:txBody>
        </p:sp>
        <p:sp>
          <p:nvSpPr>
            <p:cNvPr id="384" name="Rectangle: Rounded Corners 383">
              <a:extLst>
                <a:ext uri="{FF2B5EF4-FFF2-40B4-BE49-F238E27FC236}">
                  <a16:creationId xmlns:a16="http://schemas.microsoft.com/office/drawing/2014/main" id="{FE9AFE74-D39D-4F34-A257-9D1C848B6279}"/>
                </a:ext>
              </a:extLst>
            </p:cNvPr>
            <p:cNvSpPr/>
            <p:nvPr/>
          </p:nvSpPr>
          <p:spPr>
            <a:xfrm>
              <a:off x="11424278" y="1583467"/>
              <a:ext cx="612000" cy="540000"/>
            </a:xfrm>
            <a:prstGeom prst="roundRect">
              <a:avLst>
                <a:gd name="adj" fmla="val 19552"/>
              </a:avLst>
            </a:prstGeom>
            <a:solidFill>
              <a:schemeClr val="bg1"/>
            </a:solidFill>
            <a:ln w="19050">
              <a:solidFill>
                <a:srgbClr val="4D84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88"/>
            </a:p>
          </p:txBody>
        </p:sp>
        <p:pic>
          <p:nvPicPr>
            <p:cNvPr id="386" name="รูปภาพ 233">
              <a:extLst>
                <a:ext uri="{FF2B5EF4-FFF2-40B4-BE49-F238E27FC236}">
                  <a16:creationId xmlns:a16="http://schemas.microsoft.com/office/drawing/2014/main" id="{06A0DC8E-308D-43D8-B00E-EFB2F9BF99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26569" y="1583338"/>
              <a:ext cx="403229" cy="473834"/>
            </a:xfrm>
            <a:prstGeom prst="rect">
              <a:avLst/>
            </a:prstGeom>
          </p:spPr>
        </p:pic>
      </p:grpSp>
      <p:grpSp>
        <p:nvGrpSpPr>
          <p:cNvPr id="32" name="L.กลอจิบอดี">
            <a:extLst>
              <a:ext uri="{FF2B5EF4-FFF2-40B4-BE49-F238E27FC236}">
                <a16:creationId xmlns:a16="http://schemas.microsoft.com/office/drawing/2014/main" id="{5E4F47EE-F5B7-4C5B-8628-BAC5FBA611D1}"/>
              </a:ext>
            </a:extLst>
          </p:cNvPr>
          <p:cNvGrpSpPr/>
          <p:nvPr/>
        </p:nvGrpSpPr>
        <p:grpSpPr>
          <a:xfrm>
            <a:off x="2987109" y="2774022"/>
            <a:ext cx="7071290" cy="883529"/>
            <a:chOff x="2987109" y="2774022"/>
            <a:chExt cx="7071290" cy="883529"/>
          </a:xfrm>
        </p:grpSpPr>
        <p:cxnSp>
          <p:nvCxnSpPr>
            <p:cNvPr id="279" name="Connector: Elbow 278">
              <a:extLst>
                <a:ext uri="{FF2B5EF4-FFF2-40B4-BE49-F238E27FC236}">
                  <a16:creationId xmlns:a16="http://schemas.microsoft.com/office/drawing/2014/main" id="{CFFD53D1-1DBA-4771-A2DB-A137F1399C1D}"/>
                </a:ext>
              </a:extLst>
            </p:cNvPr>
            <p:cNvCxnSpPr>
              <a:cxnSpLocks/>
              <a:stCxn id="282" idx="1"/>
            </p:cNvCxnSpPr>
            <p:nvPr/>
          </p:nvCxnSpPr>
          <p:spPr>
            <a:xfrm rot="10800000" flipV="1">
              <a:off x="2987109" y="3313095"/>
              <a:ext cx="2113634" cy="344456"/>
            </a:xfrm>
            <a:prstGeom prst="bentConnector3">
              <a:avLst>
                <a:gd name="adj1" fmla="val 100067"/>
              </a:avLst>
            </a:prstGeom>
            <a:ln w="12700">
              <a:solidFill>
                <a:srgbClr val="0070C0"/>
              </a:solidFill>
              <a:prstDash val="solid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14830ACB-3303-4A78-9ED1-C528D2F53439}"/>
                </a:ext>
              </a:extLst>
            </p:cNvPr>
            <p:cNvSpPr/>
            <p:nvPr/>
          </p:nvSpPr>
          <p:spPr>
            <a:xfrm>
              <a:off x="6180130" y="2774022"/>
              <a:ext cx="3878269" cy="534257"/>
            </a:xfrm>
            <a:custGeom>
              <a:avLst/>
              <a:gdLst>
                <a:gd name="connsiteX0" fmla="*/ 0 w 3904180"/>
                <a:gd name="connsiteY0" fmla="*/ 534257 h 534257"/>
                <a:gd name="connsiteX1" fmla="*/ 1510301 w 3904180"/>
                <a:gd name="connsiteY1" fmla="*/ 534257 h 534257"/>
                <a:gd name="connsiteX2" fmla="*/ 3904180 w 3904180"/>
                <a:gd name="connsiteY2" fmla="*/ 0 h 534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04180" h="534257">
                  <a:moveTo>
                    <a:pt x="0" y="534257"/>
                  </a:moveTo>
                  <a:lnTo>
                    <a:pt x="1510301" y="534257"/>
                  </a:lnTo>
                  <a:lnTo>
                    <a:pt x="3904180" y="0"/>
                  </a:lnTo>
                </a:path>
              </a:pathLst>
            </a:custGeom>
            <a:ln w="12700">
              <a:solidFill>
                <a:srgbClr val="0070C0"/>
              </a:solidFill>
              <a:prstDash val="solid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L.แวคิวโอลสัตว์">
            <a:extLst>
              <a:ext uri="{FF2B5EF4-FFF2-40B4-BE49-F238E27FC236}">
                <a16:creationId xmlns:a16="http://schemas.microsoft.com/office/drawing/2014/main" id="{54D9F2FC-6722-45C1-A571-7FAB268AF905}"/>
              </a:ext>
            </a:extLst>
          </p:cNvPr>
          <p:cNvSpPr/>
          <p:nvPr/>
        </p:nvSpPr>
        <p:spPr>
          <a:xfrm>
            <a:off x="1212351" y="3903332"/>
            <a:ext cx="976045" cy="2158039"/>
          </a:xfrm>
          <a:custGeom>
            <a:avLst/>
            <a:gdLst>
              <a:gd name="connsiteX0" fmla="*/ 976045 w 976045"/>
              <a:gd name="connsiteY0" fmla="*/ 2095928 h 2095928"/>
              <a:gd name="connsiteX1" fmla="*/ 976045 w 976045"/>
              <a:gd name="connsiteY1" fmla="*/ 1613042 h 2095928"/>
              <a:gd name="connsiteX2" fmla="*/ 0 w 976045"/>
              <a:gd name="connsiteY2" fmla="*/ 0 h 2095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6045" h="2095928">
                <a:moveTo>
                  <a:pt x="976045" y="2095928"/>
                </a:moveTo>
                <a:lnTo>
                  <a:pt x="976045" y="1613042"/>
                </a:lnTo>
                <a:lnTo>
                  <a:pt x="0" y="0"/>
                </a:lnTo>
              </a:path>
            </a:pathLst>
          </a:custGeom>
          <a:ln w="12700">
            <a:solidFill>
              <a:srgbClr val="0070C0"/>
            </a:solidFill>
            <a:prstDash val="soli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L.ผนังเซลล์">
            <a:extLst>
              <a:ext uri="{FF2B5EF4-FFF2-40B4-BE49-F238E27FC236}">
                <a16:creationId xmlns:a16="http://schemas.microsoft.com/office/drawing/2014/main" id="{4527EEC3-DD3F-4501-8891-0088E4ACE5C0}"/>
              </a:ext>
            </a:extLst>
          </p:cNvPr>
          <p:cNvSpPr/>
          <p:nvPr/>
        </p:nvSpPr>
        <p:spPr>
          <a:xfrm>
            <a:off x="10294706" y="4027470"/>
            <a:ext cx="267128" cy="1921267"/>
          </a:xfrm>
          <a:custGeom>
            <a:avLst/>
            <a:gdLst>
              <a:gd name="connsiteX0" fmla="*/ 0 w 267128"/>
              <a:gd name="connsiteY0" fmla="*/ 1921267 h 1921267"/>
              <a:gd name="connsiteX1" fmla="*/ 0 w 267128"/>
              <a:gd name="connsiteY1" fmla="*/ 873303 h 1921267"/>
              <a:gd name="connsiteX2" fmla="*/ 267128 w 267128"/>
              <a:gd name="connsiteY2" fmla="*/ 0 h 1921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7128" h="1921267">
                <a:moveTo>
                  <a:pt x="0" y="1921267"/>
                </a:moveTo>
                <a:lnTo>
                  <a:pt x="0" y="873303"/>
                </a:lnTo>
                <a:lnTo>
                  <a:pt x="267128" y="0"/>
                </a:lnTo>
              </a:path>
            </a:pathLst>
          </a:custGeom>
          <a:ln w="12700">
            <a:solidFill>
              <a:srgbClr val="D66B35"/>
            </a:solidFill>
            <a:prstDash val="soli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L.ร่างแหเอนโดพลาซึม">
            <a:extLst>
              <a:ext uri="{FF2B5EF4-FFF2-40B4-BE49-F238E27FC236}">
                <a16:creationId xmlns:a16="http://schemas.microsoft.com/office/drawing/2014/main" id="{9CFB9410-139E-46DD-9AA3-A0859204B794}"/>
              </a:ext>
            </a:extLst>
          </p:cNvPr>
          <p:cNvGrpSpPr/>
          <p:nvPr/>
        </p:nvGrpSpPr>
        <p:grpSpPr>
          <a:xfrm>
            <a:off x="2280863" y="2938409"/>
            <a:ext cx="8219326" cy="1232899"/>
            <a:chOff x="2280863" y="2938409"/>
            <a:chExt cx="8219326" cy="1232899"/>
          </a:xfrm>
        </p:grpSpPr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5810E869-6927-414A-BAF6-D11D8A7E6093}"/>
                </a:ext>
              </a:extLst>
            </p:cNvPr>
            <p:cNvSpPr/>
            <p:nvPr/>
          </p:nvSpPr>
          <p:spPr>
            <a:xfrm>
              <a:off x="6154220" y="2938409"/>
              <a:ext cx="4345969" cy="1232899"/>
            </a:xfrm>
            <a:custGeom>
              <a:avLst/>
              <a:gdLst>
                <a:gd name="connsiteX0" fmla="*/ 0 w 4345969"/>
                <a:gd name="connsiteY0" fmla="*/ 1232899 h 1232899"/>
                <a:gd name="connsiteX1" fmla="*/ 1602769 w 4345969"/>
                <a:gd name="connsiteY1" fmla="*/ 1232899 h 1232899"/>
                <a:gd name="connsiteX2" fmla="*/ 4345969 w 4345969"/>
                <a:gd name="connsiteY2" fmla="*/ 0 h 1232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45969" h="1232899">
                  <a:moveTo>
                    <a:pt x="0" y="1232899"/>
                  </a:moveTo>
                  <a:lnTo>
                    <a:pt x="1602769" y="1232899"/>
                  </a:lnTo>
                  <a:lnTo>
                    <a:pt x="4345969" y="0"/>
                  </a:lnTo>
                </a:path>
              </a:pathLst>
            </a:custGeom>
            <a:ln w="12700">
              <a:solidFill>
                <a:srgbClr val="0070C0"/>
              </a:solidFill>
              <a:prstDash val="solid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761B5DB3-534C-4F61-BE36-34F61BAA42B3}"/>
                </a:ext>
              </a:extLst>
            </p:cNvPr>
            <p:cNvSpPr/>
            <p:nvPr/>
          </p:nvSpPr>
          <p:spPr>
            <a:xfrm>
              <a:off x="2280863" y="3852809"/>
              <a:ext cx="2845941" cy="318499"/>
            </a:xfrm>
            <a:custGeom>
              <a:avLst/>
              <a:gdLst>
                <a:gd name="connsiteX0" fmla="*/ 2845941 w 2845941"/>
                <a:gd name="connsiteY0" fmla="*/ 318499 h 318499"/>
                <a:gd name="connsiteX1" fmla="*/ 1613043 w 2845941"/>
                <a:gd name="connsiteY1" fmla="*/ 318499 h 318499"/>
                <a:gd name="connsiteX2" fmla="*/ 0 w 2845941"/>
                <a:gd name="connsiteY2" fmla="*/ 0 h 318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45941" h="318499">
                  <a:moveTo>
                    <a:pt x="2845941" y="318499"/>
                  </a:moveTo>
                  <a:lnTo>
                    <a:pt x="1613043" y="318499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0070C0"/>
              </a:solidFill>
              <a:prstDash val="solid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1" name="L.เซนทริโอ">
            <a:extLst>
              <a:ext uri="{FF2B5EF4-FFF2-40B4-BE49-F238E27FC236}">
                <a16:creationId xmlns:a16="http://schemas.microsoft.com/office/drawing/2014/main" id="{0280B4AD-200C-4798-8DB3-E9FC587999A3}"/>
              </a:ext>
            </a:extLst>
          </p:cNvPr>
          <p:cNvSpPr/>
          <p:nvPr/>
        </p:nvSpPr>
        <p:spPr>
          <a:xfrm>
            <a:off x="575353" y="3513762"/>
            <a:ext cx="216824" cy="2442389"/>
          </a:xfrm>
          <a:custGeom>
            <a:avLst/>
            <a:gdLst>
              <a:gd name="connsiteX0" fmla="*/ 184935 w 184935"/>
              <a:gd name="connsiteY0" fmla="*/ 2208944 h 2208944"/>
              <a:gd name="connsiteX1" fmla="*/ 184935 w 184935"/>
              <a:gd name="connsiteY1" fmla="*/ 657546 h 2208944"/>
              <a:gd name="connsiteX2" fmla="*/ 0 w 184935"/>
              <a:gd name="connsiteY2" fmla="*/ 0 h 2208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935" h="2208944">
                <a:moveTo>
                  <a:pt x="184935" y="2208944"/>
                </a:moveTo>
                <a:lnTo>
                  <a:pt x="184935" y="657546"/>
                </a:lnTo>
                <a:lnTo>
                  <a:pt x="0" y="0"/>
                </a:lnTo>
              </a:path>
            </a:pathLst>
          </a:custGeom>
          <a:ln w="12700">
            <a:solidFill>
              <a:srgbClr val="0070C0"/>
            </a:solidFill>
            <a:prstDash val="soli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L.ไมโทคอนเดรีย">
            <a:extLst>
              <a:ext uri="{FF2B5EF4-FFF2-40B4-BE49-F238E27FC236}">
                <a16:creationId xmlns:a16="http://schemas.microsoft.com/office/drawing/2014/main" id="{D4C69EEE-209E-48CB-B5D3-242AB1C9A29D}"/>
              </a:ext>
            </a:extLst>
          </p:cNvPr>
          <p:cNvGrpSpPr/>
          <p:nvPr/>
        </p:nvGrpSpPr>
        <p:grpSpPr>
          <a:xfrm>
            <a:off x="1684962" y="3844291"/>
            <a:ext cx="8293391" cy="1200320"/>
            <a:chOff x="1684962" y="3844291"/>
            <a:chExt cx="8346900" cy="1200320"/>
          </a:xfrm>
        </p:grpSpPr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DE281135-045C-4C14-98CE-6B0201E39CF3}"/>
                </a:ext>
              </a:extLst>
            </p:cNvPr>
            <p:cNvSpPr/>
            <p:nvPr/>
          </p:nvSpPr>
          <p:spPr>
            <a:xfrm>
              <a:off x="1684962" y="3945276"/>
              <a:ext cx="3589296" cy="1099335"/>
            </a:xfrm>
            <a:custGeom>
              <a:avLst/>
              <a:gdLst>
                <a:gd name="connsiteX0" fmla="*/ 3400746 w 3400746"/>
                <a:gd name="connsiteY0" fmla="*/ 1099335 h 1099335"/>
                <a:gd name="connsiteX1" fmla="*/ 2137025 w 3400746"/>
                <a:gd name="connsiteY1" fmla="*/ 1099335 h 1099335"/>
                <a:gd name="connsiteX2" fmla="*/ 0 w 3400746"/>
                <a:gd name="connsiteY2" fmla="*/ 0 h 1099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00746" h="1099335">
                  <a:moveTo>
                    <a:pt x="3400746" y="1099335"/>
                  </a:moveTo>
                  <a:lnTo>
                    <a:pt x="2137025" y="1099335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0070C0"/>
              </a:solidFill>
              <a:prstDash val="solid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657DC364-DC0F-460A-9EC0-1FFDC5E02A03}"/>
                </a:ext>
              </a:extLst>
            </p:cNvPr>
            <p:cNvSpPr/>
            <p:nvPr/>
          </p:nvSpPr>
          <p:spPr>
            <a:xfrm>
              <a:off x="6164494" y="3844291"/>
              <a:ext cx="3867368" cy="1200319"/>
            </a:xfrm>
            <a:custGeom>
              <a:avLst/>
              <a:gdLst>
                <a:gd name="connsiteX0" fmla="*/ 0 w 3698697"/>
                <a:gd name="connsiteY0" fmla="*/ 1212350 h 1212350"/>
                <a:gd name="connsiteX1" fmla="*/ 1212351 w 3698697"/>
                <a:gd name="connsiteY1" fmla="*/ 1212350 h 1212350"/>
                <a:gd name="connsiteX2" fmla="*/ 3698697 w 3698697"/>
                <a:gd name="connsiteY2" fmla="*/ 0 h 1212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98697" h="1212350">
                  <a:moveTo>
                    <a:pt x="0" y="1212350"/>
                  </a:moveTo>
                  <a:lnTo>
                    <a:pt x="1212351" y="1212350"/>
                  </a:lnTo>
                  <a:lnTo>
                    <a:pt x="3698697" y="0"/>
                  </a:lnTo>
                </a:path>
              </a:pathLst>
            </a:custGeom>
            <a:ln w="12700">
              <a:solidFill>
                <a:srgbClr val="0070C0"/>
              </a:solidFill>
              <a:prstDash val="solid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L.เยื่อหุ้มเซลล์">
            <a:extLst>
              <a:ext uri="{FF2B5EF4-FFF2-40B4-BE49-F238E27FC236}">
                <a16:creationId xmlns:a16="http://schemas.microsoft.com/office/drawing/2014/main" id="{E9344296-4C73-4A01-99AD-EDB61974CE3C}"/>
              </a:ext>
            </a:extLst>
          </p:cNvPr>
          <p:cNvGrpSpPr/>
          <p:nvPr/>
        </p:nvGrpSpPr>
        <p:grpSpPr>
          <a:xfrm>
            <a:off x="2352782" y="4479532"/>
            <a:ext cx="6965879" cy="1443659"/>
            <a:chOff x="2352782" y="4479532"/>
            <a:chExt cx="6965879" cy="1443659"/>
          </a:xfrm>
        </p:grpSpPr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769FB26F-B2D2-4F85-AC0B-DD0A5C912C4B}"/>
                </a:ext>
              </a:extLst>
            </p:cNvPr>
            <p:cNvSpPr/>
            <p:nvPr/>
          </p:nvSpPr>
          <p:spPr>
            <a:xfrm>
              <a:off x="2352782" y="4798031"/>
              <a:ext cx="2520000" cy="1109609"/>
            </a:xfrm>
            <a:custGeom>
              <a:avLst/>
              <a:gdLst>
                <a:gd name="connsiteX0" fmla="*/ 2506894 w 2506894"/>
                <a:gd name="connsiteY0" fmla="*/ 1109609 h 1109609"/>
                <a:gd name="connsiteX1" fmla="*/ 934948 w 2506894"/>
                <a:gd name="connsiteY1" fmla="*/ 1109609 h 1109609"/>
                <a:gd name="connsiteX2" fmla="*/ 0 w 2506894"/>
                <a:gd name="connsiteY2" fmla="*/ 0 h 110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6894" h="1109609">
                  <a:moveTo>
                    <a:pt x="2506894" y="1109609"/>
                  </a:moveTo>
                  <a:lnTo>
                    <a:pt x="934948" y="1109609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D66B35"/>
              </a:solidFill>
              <a:prstDash val="solid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FD5C6DE7-D180-459E-AF55-F5731AE32A54}"/>
                </a:ext>
              </a:extLst>
            </p:cNvPr>
            <p:cNvSpPr/>
            <p:nvPr/>
          </p:nvSpPr>
          <p:spPr>
            <a:xfrm>
              <a:off x="6400800" y="4479532"/>
              <a:ext cx="2917861" cy="1443659"/>
            </a:xfrm>
            <a:custGeom>
              <a:avLst/>
              <a:gdLst>
                <a:gd name="connsiteX0" fmla="*/ 0 w 2917861"/>
                <a:gd name="connsiteY0" fmla="*/ 1356188 h 1356188"/>
                <a:gd name="connsiteX1" fmla="*/ 708917 w 2917861"/>
                <a:gd name="connsiteY1" fmla="*/ 1356188 h 1356188"/>
                <a:gd name="connsiteX2" fmla="*/ 2917861 w 2917861"/>
                <a:gd name="connsiteY2" fmla="*/ 0 h 1356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17861" h="1356188">
                  <a:moveTo>
                    <a:pt x="0" y="1356188"/>
                  </a:moveTo>
                  <a:lnTo>
                    <a:pt x="708917" y="1356188"/>
                  </a:lnTo>
                  <a:lnTo>
                    <a:pt x="2917861" y="0"/>
                  </a:lnTo>
                </a:path>
              </a:pathLst>
            </a:custGeom>
            <a:ln w="12700">
              <a:solidFill>
                <a:srgbClr val="D66B35"/>
              </a:solidFill>
              <a:prstDash val="solid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5" name="L.แวคิวโอลพืช">
            <a:extLst>
              <a:ext uri="{FF2B5EF4-FFF2-40B4-BE49-F238E27FC236}">
                <a16:creationId xmlns:a16="http://schemas.microsoft.com/office/drawing/2014/main" id="{2ADA815A-791D-463C-8643-5C2DFAEBB961}"/>
              </a:ext>
            </a:extLst>
          </p:cNvPr>
          <p:cNvSpPr/>
          <p:nvPr/>
        </p:nvSpPr>
        <p:spPr>
          <a:xfrm>
            <a:off x="8681663" y="3441843"/>
            <a:ext cx="1582220" cy="2917860"/>
          </a:xfrm>
          <a:custGeom>
            <a:avLst/>
            <a:gdLst>
              <a:gd name="connsiteX0" fmla="*/ 0 w 1582220"/>
              <a:gd name="connsiteY0" fmla="*/ 2917860 h 2917860"/>
              <a:gd name="connsiteX1" fmla="*/ 606175 w 1582220"/>
              <a:gd name="connsiteY1" fmla="*/ 2917860 h 2917860"/>
              <a:gd name="connsiteX2" fmla="*/ 1582220 w 1582220"/>
              <a:gd name="connsiteY2" fmla="*/ 0 h 291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82220" h="2917860">
                <a:moveTo>
                  <a:pt x="0" y="2917860"/>
                </a:moveTo>
                <a:lnTo>
                  <a:pt x="606175" y="2917860"/>
                </a:lnTo>
                <a:lnTo>
                  <a:pt x="1582220" y="0"/>
                </a:lnTo>
              </a:path>
            </a:pathLst>
          </a:custGeom>
          <a:ln w="12700">
            <a:solidFill>
              <a:srgbClr val="0070C0"/>
            </a:solidFill>
            <a:prstDash val="soli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L.คลอโรพลาสต์">
            <a:extLst>
              <a:ext uri="{FF2B5EF4-FFF2-40B4-BE49-F238E27FC236}">
                <a16:creationId xmlns:a16="http://schemas.microsoft.com/office/drawing/2014/main" id="{48A2DC7D-BA7D-45B5-9180-3D275F4D3461}"/>
              </a:ext>
            </a:extLst>
          </p:cNvPr>
          <p:cNvSpPr/>
          <p:nvPr/>
        </p:nvSpPr>
        <p:spPr>
          <a:xfrm>
            <a:off x="11250202" y="3482939"/>
            <a:ext cx="256854" cy="1366463"/>
          </a:xfrm>
          <a:custGeom>
            <a:avLst/>
            <a:gdLst>
              <a:gd name="connsiteX0" fmla="*/ 256854 w 256854"/>
              <a:gd name="connsiteY0" fmla="*/ 1366463 h 1366463"/>
              <a:gd name="connsiteX1" fmla="*/ 256854 w 256854"/>
              <a:gd name="connsiteY1" fmla="*/ 267128 h 1366463"/>
              <a:gd name="connsiteX2" fmla="*/ 0 w 256854"/>
              <a:gd name="connsiteY2" fmla="*/ 0 h 1366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6854" h="1366463">
                <a:moveTo>
                  <a:pt x="256854" y="1366463"/>
                </a:moveTo>
                <a:lnTo>
                  <a:pt x="256854" y="267128"/>
                </a:lnTo>
                <a:lnTo>
                  <a:pt x="0" y="0"/>
                </a:lnTo>
              </a:path>
            </a:pathLst>
          </a:custGeom>
          <a:ln w="12700">
            <a:solidFill>
              <a:srgbClr val="0070C0"/>
            </a:solidFill>
            <a:prstDash val="soli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5" name="B.ร่างแหเอนโดพลาซึม">
            <a:extLst>
              <a:ext uri="{FF2B5EF4-FFF2-40B4-BE49-F238E27FC236}">
                <a16:creationId xmlns:a16="http://schemas.microsoft.com/office/drawing/2014/main" id="{C857BBBD-1A27-4D7F-B041-E97546F85B6E}"/>
              </a:ext>
            </a:extLst>
          </p:cNvPr>
          <p:cNvGrpSpPr/>
          <p:nvPr/>
        </p:nvGrpSpPr>
        <p:grpSpPr>
          <a:xfrm>
            <a:off x="5100743" y="3812706"/>
            <a:ext cx="1068217" cy="735821"/>
            <a:chOff x="4514762" y="4597994"/>
            <a:chExt cx="1096654" cy="755409"/>
          </a:xfrm>
        </p:grpSpPr>
        <p:sp>
          <p:nvSpPr>
            <p:cNvPr id="304" name="Rectangle: Rounded Corners 303">
              <a:extLst>
                <a:ext uri="{FF2B5EF4-FFF2-40B4-BE49-F238E27FC236}">
                  <a16:creationId xmlns:a16="http://schemas.microsoft.com/office/drawing/2014/main" id="{E838B72F-03E1-4591-B092-4EFA49A18A56}"/>
                </a:ext>
              </a:extLst>
            </p:cNvPr>
            <p:cNvSpPr/>
            <p:nvPr/>
          </p:nvSpPr>
          <p:spPr>
            <a:xfrm>
              <a:off x="4514762" y="4685380"/>
              <a:ext cx="1096654" cy="668023"/>
            </a:xfrm>
            <a:prstGeom prst="roundRect">
              <a:avLst>
                <a:gd name="adj" fmla="val 19552"/>
              </a:avLst>
            </a:prstGeom>
            <a:solidFill>
              <a:srgbClr val="0070C0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88"/>
            </a:p>
          </p:txBody>
        </p:sp>
        <p:sp>
          <p:nvSpPr>
            <p:cNvPr id="305" name="Rectangle: Rounded Corners 304">
              <a:extLst>
                <a:ext uri="{FF2B5EF4-FFF2-40B4-BE49-F238E27FC236}">
                  <a16:creationId xmlns:a16="http://schemas.microsoft.com/office/drawing/2014/main" id="{7D28332B-8719-474D-8DC1-3303F336DC83}"/>
                </a:ext>
              </a:extLst>
            </p:cNvPr>
            <p:cNvSpPr/>
            <p:nvPr/>
          </p:nvSpPr>
          <p:spPr>
            <a:xfrm>
              <a:off x="4514762" y="4632993"/>
              <a:ext cx="1096654" cy="668023"/>
            </a:xfrm>
            <a:prstGeom prst="roundRect">
              <a:avLst>
                <a:gd name="adj" fmla="val 19552"/>
              </a:avLst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88"/>
            </a:p>
          </p:txBody>
        </p:sp>
        <p:pic>
          <p:nvPicPr>
            <p:cNvPr id="249" name="รูปภาพ 247">
              <a:extLst>
                <a:ext uri="{FF2B5EF4-FFF2-40B4-BE49-F238E27FC236}">
                  <a16:creationId xmlns:a16="http://schemas.microsoft.com/office/drawing/2014/main" id="{B7C0AF5C-E5DB-4D8F-AFD3-03C66F87E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24282" y="4597994"/>
              <a:ext cx="883126" cy="720000"/>
            </a:xfrm>
            <a:prstGeom prst="rect">
              <a:avLst/>
            </a:prstGeom>
          </p:spPr>
        </p:pic>
      </p:grpSp>
      <p:grpSp>
        <p:nvGrpSpPr>
          <p:cNvPr id="139" name="B.ไมโทคอนเดรีย">
            <a:extLst>
              <a:ext uri="{FF2B5EF4-FFF2-40B4-BE49-F238E27FC236}">
                <a16:creationId xmlns:a16="http://schemas.microsoft.com/office/drawing/2014/main" id="{2D613385-FF6F-4F04-ABE3-57B342CD3BEE}"/>
              </a:ext>
            </a:extLst>
          </p:cNvPr>
          <p:cNvGrpSpPr/>
          <p:nvPr/>
        </p:nvGrpSpPr>
        <p:grpSpPr>
          <a:xfrm>
            <a:off x="5100742" y="4709809"/>
            <a:ext cx="1068218" cy="701730"/>
            <a:chOff x="3727874" y="4830786"/>
            <a:chExt cx="1096654" cy="720410"/>
          </a:xfrm>
        </p:grpSpPr>
        <p:sp>
          <p:nvSpPr>
            <p:cNvPr id="362" name="Rectangle: Rounded Corners 361">
              <a:extLst>
                <a:ext uri="{FF2B5EF4-FFF2-40B4-BE49-F238E27FC236}">
                  <a16:creationId xmlns:a16="http://schemas.microsoft.com/office/drawing/2014/main" id="{8F02612B-4F79-4C60-A635-CDFE78D9049E}"/>
                </a:ext>
              </a:extLst>
            </p:cNvPr>
            <p:cNvSpPr/>
            <p:nvPr/>
          </p:nvSpPr>
          <p:spPr>
            <a:xfrm>
              <a:off x="3727874" y="4883173"/>
              <a:ext cx="1096654" cy="668023"/>
            </a:xfrm>
            <a:prstGeom prst="roundRect">
              <a:avLst>
                <a:gd name="adj" fmla="val 19552"/>
              </a:avLst>
            </a:prstGeom>
            <a:solidFill>
              <a:srgbClr val="0070C0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88"/>
            </a:p>
          </p:txBody>
        </p:sp>
        <p:sp>
          <p:nvSpPr>
            <p:cNvPr id="363" name="Rectangle: Rounded Corners 362">
              <a:extLst>
                <a:ext uri="{FF2B5EF4-FFF2-40B4-BE49-F238E27FC236}">
                  <a16:creationId xmlns:a16="http://schemas.microsoft.com/office/drawing/2014/main" id="{2539E6E5-F80F-46F6-863E-F4F2387F882B}"/>
                </a:ext>
              </a:extLst>
            </p:cNvPr>
            <p:cNvSpPr/>
            <p:nvPr/>
          </p:nvSpPr>
          <p:spPr>
            <a:xfrm>
              <a:off x="3727874" y="4830786"/>
              <a:ext cx="1096654" cy="668023"/>
            </a:xfrm>
            <a:prstGeom prst="roundRect">
              <a:avLst>
                <a:gd name="adj" fmla="val 19552"/>
              </a:avLst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88"/>
            </a:p>
          </p:txBody>
        </p:sp>
        <p:pic>
          <p:nvPicPr>
            <p:cNvPr id="356" name="รูปภาพ 70">
              <a:extLst>
                <a:ext uri="{FF2B5EF4-FFF2-40B4-BE49-F238E27FC236}">
                  <a16:creationId xmlns:a16="http://schemas.microsoft.com/office/drawing/2014/main" id="{618424A2-484B-4E77-8AFE-DAB28E16A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3945672" y="4853437"/>
              <a:ext cx="692831" cy="612000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357AC54-8B80-4AC0-B698-8DE4F598107F}"/>
              </a:ext>
            </a:extLst>
          </p:cNvPr>
          <p:cNvGrpSpPr/>
          <p:nvPr/>
        </p:nvGrpSpPr>
        <p:grpSpPr>
          <a:xfrm>
            <a:off x="5215384" y="1265035"/>
            <a:ext cx="838934" cy="740413"/>
            <a:chOff x="7726772" y="1428699"/>
            <a:chExt cx="838934" cy="740413"/>
          </a:xfrm>
        </p:grpSpPr>
        <p:sp>
          <p:nvSpPr>
            <p:cNvPr id="184" name="Rectangle: Rounded Corners 183">
              <a:extLst>
                <a:ext uri="{FF2B5EF4-FFF2-40B4-BE49-F238E27FC236}">
                  <a16:creationId xmlns:a16="http://schemas.microsoft.com/office/drawing/2014/main" id="{FB61D4F0-DE4F-4441-8EBE-8D2A9346C4BF}"/>
                </a:ext>
              </a:extLst>
            </p:cNvPr>
            <p:cNvSpPr/>
            <p:nvPr/>
          </p:nvSpPr>
          <p:spPr>
            <a:xfrm>
              <a:off x="7726772" y="1428876"/>
              <a:ext cx="838934" cy="740236"/>
            </a:xfrm>
            <a:prstGeom prst="roundRect">
              <a:avLst>
                <a:gd name="adj" fmla="val 19552"/>
              </a:avLst>
            </a:prstGeom>
            <a:solidFill>
              <a:srgbClr val="4D845F"/>
            </a:solidFill>
            <a:ln w="19050">
              <a:solidFill>
                <a:srgbClr val="4D84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88"/>
            </a:p>
          </p:txBody>
        </p:sp>
        <p:pic>
          <p:nvPicPr>
            <p:cNvPr id="185" name="รูปภาพ 233">
              <a:extLst>
                <a:ext uri="{FF2B5EF4-FFF2-40B4-BE49-F238E27FC236}">
                  <a16:creationId xmlns:a16="http://schemas.microsoft.com/office/drawing/2014/main" id="{37F5103C-017A-4EF6-9AE3-C9F98B34F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66993" y="1428699"/>
              <a:ext cx="552749" cy="649535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6CA5718-37B9-459F-8933-11C8A7025E3D}"/>
              </a:ext>
            </a:extLst>
          </p:cNvPr>
          <p:cNvGrpSpPr/>
          <p:nvPr/>
        </p:nvGrpSpPr>
        <p:grpSpPr>
          <a:xfrm>
            <a:off x="5100742" y="2179709"/>
            <a:ext cx="1068218" cy="650701"/>
            <a:chOff x="6388581" y="1973629"/>
            <a:chExt cx="1068218" cy="650701"/>
          </a:xfrm>
        </p:grpSpPr>
        <p:sp>
          <p:nvSpPr>
            <p:cNvPr id="209" name="Rectangle: Rounded Corners 208">
              <a:extLst>
                <a:ext uri="{FF2B5EF4-FFF2-40B4-BE49-F238E27FC236}">
                  <a16:creationId xmlns:a16="http://schemas.microsoft.com/office/drawing/2014/main" id="{0A17F89F-F07D-4DBE-B2D6-8AB0862EB795}"/>
                </a:ext>
              </a:extLst>
            </p:cNvPr>
            <p:cNvSpPr/>
            <p:nvPr/>
          </p:nvSpPr>
          <p:spPr>
            <a:xfrm>
              <a:off x="6388581" y="1973629"/>
              <a:ext cx="1068218" cy="650701"/>
            </a:xfrm>
            <a:prstGeom prst="roundRect">
              <a:avLst>
                <a:gd name="adj" fmla="val 19552"/>
              </a:avLst>
            </a:prstGeom>
            <a:solidFill>
              <a:srgbClr val="0070BF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88"/>
            </a:p>
          </p:txBody>
        </p:sp>
        <p:pic>
          <p:nvPicPr>
            <p:cNvPr id="210" name="รูปภาพ 242">
              <a:extLst>
                <a:ext uri="{FF2B5EF4-FFF2-40B4-BE49-F238E27FC236}">
                  <a16:creationId xmlns:a16="http://schemas.microsoft.com/office/drawing/2014/main" id="{23F69517-A9D1-4CB4-888F-2D8732AD26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38414" y="2009205"/>
              <a:ext cx="777142" cy="570655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FDF5819-E31A-4001-AB54-1C2E98A16B84}"/>
              </a:ext>
            </a:extLst>
          </p:cNvPr>
          <p:cNvGrpSpPr/>
          <p:nvPr/>
        </p:nvGrpSpPr>
        <p:grpSpPr>
          <a:xfrm>
            <a:off x="5100743" y="3004671"/>
            <a:ext cx="1068217" cy="684803"/>
            <a:chOff x="6374852" y="2768317"/>
            <a:chExt cx="1068217" cy="684803"/>
          </a:xfrm>
        </p:grpSpPr>
        <p:sp>
          <p:nvSpPr>
            <p:cNvPr id="213" name="Rectangle: Rounded Corners 212">
              <a:extLst>
                <a:ext uri="{FF2B5EF4-FFF2-40B4-BE49-F238E27FC236}">
                  <a16:creationId xmlns:a16="http://schemas.microsoft.com/office/drawing/2014/main" id="{445C0292-AD76-489F-AA11-D8092E71DA3F}"/>
                </a:ext>
              </a:extLst>
            </p:cNvPr>
            <p:cNvSpPr/>
            <p:nvPr/>
          </p:nvSpPr>
          <p:spPr>
            <a:xfrm>
              <a:off x="6374852" y="2802419"/>
              <a:ext cx="1068217" cy="650701"/>
            </a:xfrm>
            <a:prstGeom prst="roundRect">
              <a:avLst>
                <a:gd name="adj" fmla="val 19552"/>
              </a:avLst>
            </a:prstGeom>
            <a:solidFill>
              <a:srgbClr val="0070BF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88"/>
            </a:p>
          </p:txBody>
        </p:sp>
        <p:pic>
          <p:nvPicPr>
            <p:cNvPr id="214" name="รูปภาพ 239">
              <a:extLst>
                <a:ext uri="{FF2B5EF4-FFF2-40B4-BE49-F238E27FC236}">
                  <a16:creationId xmlns:a16="http://schemas.microsoft.com/office/drawing/2014/main" id="{96D6EA11-C2A6-4024-8DAF-298F4B04E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9466" y="2768317"/>
              <a:ext cx="874872" cy="672388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96DC57A-1E69-4275-B451-B01806BBB4B6}"/>
              </a:ext>
            </a:extLst>
          </p:cNvPr>
          <p:cNvGrpSpPr/>
          <p:nvPr/>
        </p:nvGrpSpPr>
        <p:grpSpPr>
          <a:xfrm>
            <a:off x="5100743" y="3866247"/>
            <a:ext cx="1068217" cy="701330"/>
            <a:chOff x="6468258" y="3576922"/>
            <a:chExt cx="1068217" cy="701330"/>
          </a:xfrm>
        </p:grpSpPr>
        <p:sp>
          <p:nvSpPr>
            <p:cNvPr id="217" name="Rectangle: Rounded Corners 216">
              <a:extLst>
                <a:ext uri="{FF2B5EF4-FFF2-40B4-BE49-F238E27FC236}">
                  <a16:creationId xmlns:a16="http://schemas.microsoft.com/office/drawing/2014/main" id="{A397FBAF-FA9D-4253-95A8-1CF78ACC8B40}"/>
                </a:ext>
              </a:extLst>
            </p:cNvPr>
            <p:cNvSpPr/>
            <p:nvPr/>
          </p:nvSpPr>
          <p:spPr>
            <a:xfrm>
              <a:off x="6468258" y="3611014"/>
              <a:ext cx="1068217" cy="650701"/>
            </a:xfrm>
            <a:prstGeom prst="roundRect">
              <a:avLst>
                <a:gd name="adj" fmla="val 19552"/>
              </a:avLst>
            </a:prstGeom>
            <a:solidFill>
              <a:srgbClr val="0070BF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88"/>
            </a:p>
          </p:txBody>
        </p:sp>
        <p:pic>
          <p:nvPicPr>
            <p:cNvPr id="218" name="รูปภาพ 247">
              <a:extLst>
                <a:ext uri="{FF2B5EF4-FFF2-40B4-BE49-F238E27FC236}">
                  <a16:creationId xmlns:a16="http://schemas.microsoft.com/office/drawing/2014/main" id="{D48C1EB8-F74A-49B1-8728-29A4E4A64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74938" y="3576922"/>
              <a:ext cx="860226" cy="70133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2268477-95FD-4256-B32C-019FD9B63F41}"/>
              </a:ext>
            </a:extLst>
          </p:cNvPr>
          <p:cNvGrpSpPr/>
          <p:nvPr/>
        </p:nvGrpSpPr>
        <p:grpSpPr>
          <a:xfrm>
            <a:off x="5100742" y="4760838"/>
            <a:ext cx="1068218" cy="650701"/>
            <a:chOff x="6477115" y="4586593"/>
            <a:chExt cx="1068218" cy="650701"/>
          </a:xfrm>
        </p:grpSpPr>
        <p:sp>
          <p:nvSpPr>
            <p:cNvPr id="221" name="Rectangle: Rounded Corners 220">
              <a:extLst>
                <a:ext uri="{FF2B5EF4-FFF2-40B4-BE49-F238E27FC236}">
                  <a16:creationId xmlns:a16="http://schemas.microsoft.com/office/drawing/2014/main" id="{BD0DA835-C26C-4133-B0C7-7DE812B27EC6}"/>
                </a:ext>
              </a:extLst>
            </p:cNvPr>
            <p:cNvSpPr/>
            <p:nvPr/>
          </p:nvSpPr>
          <p:spPr>
            <a:xfrm>
              <a:off x="6477115" y="4586593"/>
              <a:ext cx="1068218" cy="650701"/>
            </a:xfrm>
            <a:prstGeom prst="roundRect">
              <a:avLst>
                <a:gd name="adj" fmla="val 19552"/>
              </a:avLst>
            </a:prstGeom>
            <a:solidFill>
              <a:srgbClr val="0070BF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88"/>
            </a:p>
          </p:txBody>
        </p:sp>
        <p:pic>
          <p:nvPicPr>
            <p:cNvPr id="222" name="รูปภาพ 70">
              <a:extLst>
                <a:ext uri="{FF2B5EF4-FFF2-40B4-BE49-F238E27FC236}">
                  <a16:creationId xmlns:a16="http://schemas.microsoft.com/office/drawing/2014/main" id="{A6616C4B-5695-42F1-8C7E-154796CFA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689266" y="4608657"/>
              <a:ext cx="674866" cy="596131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073BAD8-5DC5-44F7-9E66-06D1CBACF1F6}"/>
              </a:ext>
            </a:extLst>
          </p:cNvPr>
          <p:cNvGrpSpPr/>
          <p:nvPr/>
        </p:nvGrpSpPr>
        <p:grpSpPr>
          <a:xfrm>
            <a:off x="4869940" y="5629994"/>
            <a:ext cx="1529822" cy="650701"/>
            <a:chOff x="6328775" y="5270924"/>
            <a:chExt cx="1529822" cy="650701"/>
          </a:xfrm>
        </p:grpSpPr>
        <p:sp>
          <p:nvSpPr>
            <p:cNvPr id="225" name="Rectangle: Rounded Corners 224">
              <a:extLst>
                <a:ext uri="{FF2B5EF4-FFF2-40B4-BE49-F238E27FC236}">
                  <a16:creationId xmlns:a16="http://schemas.microsoft.com/office/drawing/2014/main" id="{38ACCFCD-F78B-452B-AF35-298002C41BDB}"/>
                </a:ext>
              </a:extLst>
            </p:cNvPr>
            <p:cNvSpPr/>
            <p:nvPr/>
          </p:nvSpPr>
          <p:spPr>
            <a:xfrm>
              <a:off x="6328775" y="5270924"/>
              <a:ext cx="1529822" cy="650701"/>
            </a:xfrm>
            <a:prstGeom prst="roundRect">
              <a:avLst>
                <a:gd name="adj" fmla="val 19552"/>
              </a:avLst>
            </a:prstGeom>
            <a:solidFill>
              <a:srgbClr val="D66B35"/>
            </a:solidFill>
            <a:ln w="19050">
              <a:solidFill>
                <a:srgbClr val="D66B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88"/>
            </a:p>
          </p:txBody>
        </p:sp>
        <p:pic>
          <p:nvPicPr>
            <p:cNvPr id="226" name="รูปภาพ 236">
              <a:extLst>
                <a:ext uri="{FF2B5EF4-FFF2-40B4-BE49-F238E27FC236}">
                  <a16:creationId xmlns:a16="http://schemas.microsoft.com/office/drawing/2014/main" id="{EF37CFEA-8009-4413-B60F-3AB5D7E4B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42382" y="5319086"/>
              <a:ext cx="1416215" cy="589793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868413B-7F73-4E51-8D91-9316424E529A}"/>
              </a:ext>
            </a:extLst>
          </p:cNvPr>
          <p:cNvGrpSpPr/>
          <p:nvPr/>
        </p:nvGrpSpPr>
        <p:grpSpPr>
          <a:xfrm>
            <a:off x="1884420" y="6102975"/>
            <a:ext cx="652566" cy="575794"/>
            <a:chOff x="2583187" y="5692815"/>
            <a:chExt cx="652566" cy="575794"/>
          </a:xfrm>
        </p:grpSpPr>
        <p:sp>
          <p:nvSpPr>
            <p:cNvPr id="229" name="Rectangle: Rounded Corners 228">
              <a:extLst>
                <a:ext uri="{FF2B5EF4-FFF2-40B4-BE49-F238E27FC236}">
                  <a16:creationId xmlns:a16="http://schemas.microsoft.com/office/drawing/2014/main" id="{0F161761-6C28-4717-B117-2B9518AA6098}"/>
                </a:ext>
              </a:extLst>
            </p:cNvPr>
            <p:cNvSpPr/>
            <p:nvPr/>
          </p:nvSpPr>
          <p:spPr>
            <a:xfrm>
              <a:off x="2583187" y="5692815"/>
              <a:ext cx="652566" cy="575794"/>
            </a:xfrm>
            <a:prstGeom prst="roundRect">
              <a:avLst>
                <a:gd name="adj" fmla="val 19552"/>
              </a:avLst>
            </a:prstGeom>
            <a:solidFill>
              <a:srgbClr val="0070BF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88"/>
            </a:p>
          </p:txBody>
        </p:sp>
        <p:pic>
          <p:nvPicPr>
            <p:cNvPr id="230" name="รูปภาพ 241">
              <a:extLst>
                <a:ext uri="{FF2B5EF4-FFF2-40B4-BE49-F238E27FC236}">
                  <a16:creationId xmlns:a16="http://schemas.microsoft.com/office/drawing/2014/main" id="{ACEA8168-B795-4C41-927A-9797644AD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53353" y="5753233"/>
              <a:ext cx="554140" cy="436425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450A0F5-3528-4D4F-AFBC-B199B94422C5}"/>
              </a:ext>
            </a:extLst>
          </p:cNvPr>
          <p:cNvGrpSpPr/>
          <p:nvPr/>
        </p:nvGrpSpPr>
        <p:grpSpPr>
          <a:xfrm>
            <a:off x="233292" y="6032203"/>
            <a:ext cx="1068217" cy="650700"/>
            <a:chOff x="1075948" y="5551475"/>
            <a:chExt cx="1068217" cy="650700"/>
          </a:xfrm>
        </p:grpSpPr>
        <p:sp>
          <p:nvSpPr>
            <p:cNvPr id="234" name="Rectangle: Rounded Corners 233">
              <a:extLst>
                <a:ext uri="{FF2B5EF4-FFF2-40B4-BE49-F238E27FC236}">
                  <a16:creationId xmlns:a16="http://schemas.microsoft.com/office/drawing/2014/main" id="{EADBEBA2-5180-44AB-A917-C709C297F8CB}"/>
                </a:ext>
              </a:extLst>
            </p:cNvPr>
            <p:cNvSpPr/>
            <p:nvPr/>
          </p:nvSpPr>
          <p:spPr>
            <a:xfrm>
              <a:off x="1075948" y="5551475"/>
              <a:ext cx="1068217" cy="650700"/>
            </a:xfrm>
            <a:prstGeom prst="roundRect">
              <a:avLst>
                <a:gd name="adj" fmla="val 19552"/>
              </a:avLst>
            </a:prstGeom>
            <a:solidFill>
              <a:srgbClr val="0070BF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88"/>
            </a:p>
          </p:txBody>
        </p:sp>
        <p:pic>
          <p:nvPicPr>
            <p:cNvPr id="235" name="รูปภาพ 234">
              <a:extLst>
                <a:ext uri="{FF2B5EF4-FFF2-40B4-BE49-F238E27FC236}">
                  <a16:creationId xmlns:a16="http://schemas.microsoft.com/office/drawing/2014/main" id="{4D34E588-2811-4B05-94C8-FEBE3F5F26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1004" y="5576543"/>
              <a:ext cx="838933" cy="592189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E920C1F-6BB0-48D6-A1F8-0E6BBB86B954}"/>
              </a:ext>
            </a:extLst>
          </p:cNvPr>
          <p:cNvGrpSpPr/>
          <p:nvPr/>
        </p:nvGrpSpPr>
        <p:grpSpPr>
          <a:xfrm>
            <a:off x="8037021" y="6092335"/>
            <a:ext cx="652566" cy="575794"/>
            <a:chOff x="7288790" y="5855650"/>
            <a:chExt cx="652566" cy="575794"/>
          </a:xfrm>
        </p:grpSpPr>
        <p:sp>
          <p:nvSpPr>
            <p:cNvPr id="238" name="Rectangle: Rounded Corners 237">
              <a:extLst>
                <a:ext uri="{FF2B5EF4-FFF2-40B4-BE49-F238E27FC236}">
                  <a16:creationId xmlns:a16="http://schemas.microsoft.com/office/drawing/2014/main" id="{680C7F5C-335A-463C-9F7E-AFDFE6F22884}"/>
                </a:ext>
              </a:extLst>
            </p:cNvPr>
            <p:cNvSpPr/>
            <p:nvPr/>
          </p:nvSpPr>
          <p:spPr>
            <a:xfrm>
              <a:off x="7288790" y="5855650"/>
              <a:ext cx="652566" cy="575794"/>
            </a:xfrm>
            <a:prstGeom prst="roundRect">
              <a:avLst>
                <a:gd name="adj" fmla="val 19552"/>
              </a:avLst>
            </a:prstGeom>
            <a:solidFill>
              <a:srgbClr val="0070BF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88"/>
            </a:p>
          </p:txBody>
        </p:sp>
        <p:pic>
          <p:nvPicPr>
            <p:cNvPr id="239" name="รูปภาพ 241">
              <a:extLst>
                <a:ext uri="{FF2B5EF4-FFF2-40B4-BE49-F238E27FC236}">
                  <a16:creationId xmlns:a16="http://schemas.microsoft.com/office/drawing/2014/main" id="{0D1C9512-37CD-412A-BB4B-1B239AED1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58956" y="5916068"/>
              <a:ext cx="554140" cy="436425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FC99FF-94CC-410D-967B-DA104030F678}"/>
              </a:ext>
            </a:extLst>
          </p:cNvPr>
          <p:cNvGrpSpPr/>
          <p:nvPr/>
        </p:nvGrpSpPr>
        <p:grpSpPr>
          <a:xfrm>
            <a:off x="10966098" y="4906969"/>
            <a:ext cx="1068217" cy="650700"/>
            <a:chOff x="9733412" y="4947830"/>
            <a:chExt cx="1068217" cy="650700"/>
          </a:xfrm>
        </p:grpSpPr>
        <p:sp>
          <p:nvSpPr>
            <p:cNvPr id="242" name="Rectangle: Rounded Corners 241">
              <a:extLst>
                <a:ext uri="{FF2B5EF4-FFF2-40B4-BE49-F238E27FC236}">
                  <a16:creationId xmlns:a16="http://schemas.microsoft.com/office/drawing/2014/main" id="{7872878D-4A3B-454A-84C1-01D194FAEC60}"/>
                </a:ext>
              </a:extLst>
            </p:cNvPr>
            <p:cNvSpPr/>
            <p:nvPr/>
          </p:nvSpPr>
          <p:spPr>
            <a:xfrm>
              <a:off x="9733412" y="4947830"/>
              <a:ext cx="1068217" cy="650700"/>
            </a:xfrm>
            <a:prstGeom prst="roundRect">
              <a:avLst>
                <a:gd name="adj" fmla="val 19552"/>
              </a:avLst>
            </a:prstGeom>
            <a:solidFill>
              <a:srgbClr val="0070BF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88"/>
            </a:p>
          </p:txBody>
        </p:sp>
        <p:pic>
          <p:nvPicPr>
            <p:cNvPr id="243" name="รูปภาพ 238">
              <a:extLst>
                <a:ext uri="{FF2B5EF4-FFF2-40B4-BE49-F238E27FC236}">
                  <a16:creationId xmlns:a16="http://schemas.microsoft.com/office/drawing/2014/main" id="{C693F2F1-4C1E-4481-A6A8-A1EF5EDB47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69280" y="4982857"/>
              <a:ext cx="838934" cy="57019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37DF693-19C4-4E65-9C4C-E89DDD990901}"/>
              </a:ext>
            </a:extLst>
          </p:cNvPr>
          <p:cNvGrpSpPr/>
          <p:nvPr/>
        </p:nvGrpSpPr>
        <p:grpSpPr>
          <a:xfrm>
            <a:off x="9748325" y="6007181"/>
            <a:ext cx="1068217" cy="650700"/>
            <a:chOff x="8845094" y="5439717"/>
            <a:chExt cx="1068217" cy="650700"/>
          </a:xfrm>
        </p:grpSpPr>
        <p:sp>
          <p:nvSpPr>
            <p:cNvPr id="246" name="Rectangle: Rounded Corners 245">
              <a:extLst>
                <a:ext uri="{FF2B5EF4-FFF2-40B4-BE49-F238E27FC236}">
                  <a16:creationId xmlns:a16="http://schemas.microsoft.com/office/drawing/2014/main" id="{1B3AE689-1514-4D0C-8250-C3CF33BD70ED}"/>
                </a:ext>
              </a:extLst>
            </p:cNvPr>
            <p:cNvSpPr/>
            <p:nvPr/>
          </p:nvSpPr>
          <p:spPr>
            <a:xfrm>
              <a:off x="8845094" y="5439717"/>
              <a:ext cx="1068217" cy="650700"/>
            </a:xfrm>
            <a:prstGeom prst="roundRect">
              <a:avLst>
                <a:gd name="adj" fmla="val 19552"/>
              </a:avLst>
            </a:prstGeom>
            <a:solidFill>
              <a:srgbClr val="D66B35"/>
            </a:solidFill>
            <a:ln w="19050">
              <a:solidFill>
                <a:srgbClr val="D66B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88"/>
            </a:p>
          </p:txBody>
        </p:sp>
        <p:pic>
          <p:nvPicPr>
            <p:cNvPr id="247" name="รูปภาพ 237">
              <a:extLst>
                <a:ext uri="{FF2B5EF4-FFF2-40B4-BE49-F238E27FC236}">
                  <a16:creationId xmlns:a16="http://schemas.microsoft.com/office/drawing/2014/main" id="{72897031-9733-4D0D-A77C-7B867F7B7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91241" y="5506223"/>
              <a:ext cx="789585" cy="559757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73" name="T.เยื่อหุ้มเซลล์">
            <a:extLst>
              <a:ext uri="{FF2B5EF4-FFF2-40B4-BE49-F238E27FC236}">
                <a16:creationId xmlns:a16="http://schemas.microsoft.com/office/drawing/2014/main" id="{3207DC39-9CBD-4CDF-B6C0-80805053A0E8}"/>
              </a:ext>
            </a:extLst>
          </p:cNvPr>
          <p:cNvGrpSpPr/>
          <p:nvPr/>
        </p:nvGrpSpPr>
        <p:grpSpPr>
          <a:xfrm>
            <a:off x="3801876" y="4098469"/>
            <a:ext cx="3519185" cy="1323658"/>
            <a:chOff x="3941180" y="2909449"/>
            <a:chExt cx="3858247" cy="1323658"/>
          </a:xfrm>
        </p:grpSpPr>
        <p:sp>
          <p:nvSpPr>
            <p:cNvPr id="174" name="Rectangle: Rounded Corners 173">
              <a:extLst>
                <a:ext uri="{FF2B5EF4-FFF2-40B4-BE49-F238E27FC236}">
                  <a16:creationId xmlns:a16="http://schemas.microsoft.com/office/drawing/2014/main" id="{62C5157C-BDBF-43DC-9266-E5AB11062A9B}"/>
                </a:ext>
              </a:extLst>
            </p:cNvPr>
            <p:cNvSpPr/>
            <p:nvPr/>
          </p:nvSpPr>
          <p:spPr>
            <a:xfrm>
              <a:off x="3941180" y="2909449"/>
              <a:ext cx="3858247" cy="1323658"/>
            </a:xfrm>
            <a:prstGeom prst="roundRect">
              <a:avLst>
                <a:gd name="adj" fmla="val 10933"/>
              </a:avLst>
            </a:prstGeom>
            <a:solidFill>
              <a:schemeClr val="bg1"/>
            </a:solidFill>
            <a:ln w="28575">
              <a:solidFill>
                <a:srgbClr val="D66B35"/>
              </a:solidFill>
              <a:prstDash val="solid"/>
            </a:ln>
            <a:effectLst>
              <a:outerShdw dist="50800" dir="2700000" algn="tl" rotWithShape="0">
                <a:srgbClr val="4482B6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ADC744D3-9201-4E64-8034-762201AF9DCB}"/>
                </a:ext>
              </a:extLst>
            </p:cNvPr>
            <p:cNvSpPr txBox="1"/>
            <p:nvPr/>
          </p:nvSpPr>
          <p:spPr>
            <a:xfrm>
              <a:off x="5132581" y="2926316"/>
              <a:ext cx="13612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800" b="1" dirty="0">
                  <a:solidFill>
                    <a:srgbClr val="D66B35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เยื่อหุ้มเซลล์</a:t>
              </a:r>
            </a:p>
          </p:txBody>
        </p: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A500B244-8B0D-4A51-AF27-EB4334EE8B72}"/>
                </a:ext>
              </a:extLst>
            </p:cNvPr>
            <p:cNvSpPr txBox="1"/>
            <p:nvPr/>
          </p:nvSpPr>
          <p:spPr>
            <a:xfrm>
              <a:off x="4555499" y="3273278"/>
              <a:ext cx="2515432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800" dirty="0">
                  <a:solidFill>
                    <a:srgbClr val="D66B35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ห่อหุ้มเซลล์ และควบคุม</a:t>
              </a:r>
              <a:br>
                <a:rPr lang="th-TH" sz="2800" dirty="0">
                  <a:solidFill>
                    <a:srgbClr val="D66B35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2800" dirty="0">
                  <a:solidFill>
                    <a:srgbClr val="D66B35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การผ่านเข้า-ออกของสาร</a:t>
              </a:r>
            </a:p>
          </p:txBody>
        </p:sp>
      </p:grpSp>
      <p:pic>
        <p:nvPicPr>
          <p:cNvPr id="177" name="ปิด เยื่อหุ้มเซลล์">
            <a:extLst>
              <a:ext uri="{FF2B5EF4-FFF2-40B4-BE49-F238E27FC236}">
                <a16:creationId xmlns:a16="http://schemas.microsoft.com/office/drawing/2014/main" id="{AE32B24B-4E9E-408A-83E1-FDBBD27EC61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6557" y="3899036"/>
            <a:ext cx="553311" cy="553311"/>
          </a:xfrm>
          <a:prstGeom prst="rect">
            <a:avLst/>
          </a:prstGeom>
        </p:spPr>
      </p:pic>
      <p:grpSp>
        <p:nvGrpSpPr>
          <p:cNvPr id="197" name="T.ผนังเซลล์">
            <a:extLst>
              <a:ext uri="{FF2B5EF4-FFF2-40B4-BE49-F238E27FC236}">
                <a16:creationId xmlns:a16="http://schemas.microsoft.com/office/drawing/2014/main" id="{19768569-08C3-4FBA-B9D2-7CC5700E22CF}"/>
              </a:ext>
            </a:extLst>
          </p:cNvPr>
          <p:cNvGrpSpPr/>
          <p:nvPr/>
        </p:nvGrpSpPr>
        <p:grpSpPr>
          <a:xfrm>
            <a:off x="4243227" y="5329802"/>
            <a:ext cx="5380393" cy="1323658"/>
            <a:chOff x="2419035" y="2909449"/>
            <a:chExt cx="5380393" cy="1323658"/>
          </a:xfrm>
        </p:grpSpPr>
        <p:sp>
          <p:nvSpPr>
            <p:cNvPr id="198" name="Rectangle: Rounded Corners 197">
              <a:extLst>
                <a:ext uri="{FF2B5EF4-FFF2-40B4-BE49-F238E27FC236}">
                  <a16:creationId xmlns:a16="http://schemas.microsoft.com/office/drawing/2014/main" id="{FC8D64D4-DA6A-4D61-A222-37565893C67E}"/>
                </a:ext>
              </a:extLst>
            </p:cNvPr>
            <p:cNvSpPr/>
            <p:nvPr/>
          </p:nvSpPr>
          <p:spPr>
            <a:xfrm>
              <a:off x="2419035" y="2909449"/>
              <a:ext cx="5380393" cy="1323658"/>
            </a:xfrm>
            <a:prstGeom prst="roundRect">
              <a:avLst>
                <a:gd name="adj" fmla="val 10933"/>
              </a:avLst>
            </a:prstGeom>
            <a:solidFill>
              <a:schemeClr val="bg1"/>
            </a:solidFill>
            <a:ln w="28575">
              <a:solidFill>
                <a:srgbClr val="D66B35"/>
              </a:solidFill>
              <a:prstDash val="solid"/>
            </a:ln>
            <a:effectLst>
              <a:outerShdw dist="50800" dir="2700000" algn="tl" rotWithShape="0">
                <a:srgbClr val="4482B6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C83EC16C-F733-40E2-80B2-DFDFC9247AC0}"/>
                </a:ext>
              </a:extLst>
            </p:cNvPr>
            <p:cNvSpPr txBox="1"/>
            <p:nvPr/>
          </p:nvSpPr>
          <p:spPr>
            <a:xfrm>
              <a:off x="4554286" y="2925160"/>
              <a:ext cx="111921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800" b="1" dirty="0">
                  <a:solidFill>
                    <a:srgbClr val="D66B35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ผนังเซลล์</a:t>
              </a:r>
            </a:p>
          </p:txBody>
        </p:sp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BCD092C6-5F43-4E24-A216-9926B6152E60}"/>
                </a:ext>
              </a:extLst>
            </p:cNvPr>
            <p:cNvSpPr txBox="1"/>
            <p:nvPr/>
          </p:nvSpPr>
          <p:spPr>
            <a:xfrm>
              <a:off x="2470381" y="3272122"/>
              <a:ext cx="5287024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800" dirty="0">
                  <a:solidFill>
                    <a:srgbClr val="D66B35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เป็นโครงสร้างที่ห่อหุ้มด้านนอกของเซลล์พืช ทำให้เซลล์</a:t>
              </a:r>
              <a:br>
                <a:rPr lang="th-TH" sz="2800" dirty="0">
                  <a:solidFill>
                    <a:srgbClr val="D66B35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2800" dirty="0">
                  <a:solidFill>
                    <a:srgbClr val="D66B35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มีความแข็งแรง และช่วยให้เซลล์สามารถคงรูปอยู่ได้ </a:t>
              </a:r>
            </a:p>
          </p:txBody>
        </p:sp>
      </p:grpSp>
      <p:pic>
        <p:nvPicPr>
          <p:cNvPr id="203" name="ปิด ผนังเซลล์">
            <a:extLst>
              <a:ext uri="{FF2B5EF4-FFF2-40B4-BE49-F238E27FC236}">
                <a16:creationId xmlns:a16="http://schemas.microsoft.com/office/drawing/2014/main" id="{5D6734BC-139E-40A4-A619-990931BBE24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9115" y="5130369"/>
            <a:ext cx="553311" cy="553311"/>
          </a:xfrm>
          <a:prstGeom prst="rect">
            <a:avLst/>
          </a:prstGeom>
        </p:spPr>
      </p:pic>
      <p:grpSp>
        <p:nvGrpSpPr>
          <p:cNvPr id="204" name="T.คลอโรพลาสต์">
            <a:extLst>
              <a:ext uri="{FF2B5EF4-FFF2-40B4-BE49-F238E27FC236}">
                <a16:creationId xmlns:a16="http://schemas.microsoft.com/office/drawing/2014/main" id="{C5E3B0AB-1432-4AFE-8396-4229D6CA483D}"/>
              </a:ext>
            </a:extLst>
          </p:cNvPr>
          <p:cNvGrpSpPr/>
          <p:nvPr/>
        </p:nvGrpSpPr>
        <p:grpSpPr>
          <a:xfrm>
            <a:off x="6576219" y="4647569"/>
            <a:ext cx="4206112" cy="1747669"/>
            <a:chOff x="3594354" y="2909448"/>
            <a:chExt cx="4206112" cy="1747669"/>
          </a:xfrm>
        </p:grpSpPr>
        <p:sp>
          <p:nvSpPr>
            <p:cNvPr id="205" name="Rectangle: Rounded Corners 204">
              <a:extLst>
                <a:ext uri="{FF2B5EF4-FFF2-40B4-BE49-F238E27FC236}">
                  <a16:creationId xmlns:a16="http://schemas.microsoft.com/office/drawing/2014/main" id="{A8117944-973E-41CF-AEB2-0602693421BE}"/>
                </a:ext>
              </a:extLst>
            </p:cNvPr>
            <p:cNvSpPr/>
            <p:nvPr/>
          </p:nvSpPr>
          <p:spPr>
            <a:xfrm>
              <a:off x="3594354" y="2909448"/>
              <a:ext cx="4205074" cy="1732010"/>
            </a:xfrm>
            <a:prstGeom prst="roundRect">
              <a:avLst>
                <a:gd name="adj" fmla="val 10933"/>
              </a:avLst>
            </a:prstGeom>
            <a:solidFill>
              <a:schemeClr val="bg1"/>
            </a:solidFill>
            <a:ln w="28575">
              <a:solidFill>
                <a:srgbClr val="0070C0"/>
              </a:solidFill>
              <a:prstDash val="solid"/>
            </a:ln>
            <a:effectLst>
              <a:outerShdw dist="50800" dir="2700000" algn="tl" rotWithShape="0">
                <a:srgbClr val="4482B6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206" name="TextBox 205">
              <a:extLst>
                <a:ext uri="{FF2B5EF4-FFF2-40B4-BE49-F238E27FC236}">
                  <a16:creationId xmlns:a16="http://schemas.microsoft.com/office/drawing/2014/main" id="{D457E8B4-A987-40AB-AA27-395FC8305BF0}"/>
                </a:ext>
              </a:extLst>
            </p:cNvPr>
            <p:cNvSpPr txBox="1"/>
            <p:nvPr/>
          </p:nvSpPr>
          <p:spPr>
            <a:xfrm>
              <a:off x="4905461" y="2925160"/>
              <a:ext cx="162736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800" b="1" dirty="0">
                  <a:solidFill>
                    <a:srgbClr val="0070C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คลอโรพลาสต์ </a:t>
              </a:r>
            </a:p>
          </p:txBody>
        </p: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428E1E49-1316-46B3-83C6-7E5E0FC54C5A}"/>
                </a:ext>
              </a:extLst>
            </p:cNvPr>
            <p:cNvSpPr txBox="1"/>
            <p:nvPr/>
          </p:nvSpPr>
          <p:spPr>
            <a:xfrm>
              <a:off x="3606110" y="3272122"/>
              <a:ext cx="419435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rgbClr val="0070C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พบเฉพาะในเซลล์พืช มีเยื่อหุ้ม 2 ชั้น ภายในมีรงควัตถุที่เกี่ยวข้องกับกระบวนการสังเคราะห์ด้วยแสง เรียกว่า คลอโรฟิลล์</a:t>
              </a:r>
            </a:p>
          </p:txBody>
        </p:sp>
      </p:grpSp>
      <p:pic>
        <p:nvPicPr>
          <p:cNvPr id="208" name="ปิด คลอโรพลาสต์">
            <a:extLst>
              <a:ext uri="{FF2B5EF4-FFF2-40B4-BE49-F238E27FC236}">
                <a16:creationId xmlns:a16="http://schemas.microsoft.com/office/drawing/2014/main" id="{A3D9EC70-B360-4C32-A871-AD88BB20FA5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6788" y="4448137"/>
            <a:ext cx="553311" cy="553311"/>
          </a:xfrm>
          <a:prstGeom prst="rect">
            <a:avLst/>
          </a:prstGeom>
        </p:spPr>
      </p:pic>
      <p:pic>
        <p:nvPicPr>
          <p:cNvPr id="248" name="Graphic 247">
            <a:extLst>
              <a:ext uri="{FF2B5EF4-FFF2-40B4-BE49-F238E27FC236}">
                <a16:creationId xmlns:a16="http://schemas.microsoft.com/office/drawing/2014/main" id="{74FCB2C0-4263-4C55-93FC-EC92DB5FEAE2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199026" y="1810885"/>
            <a:ext cx="223376" cy="282943"/>
          </a:xfrm>
          <a:prstGeom prst="rect">
            <a:avLst/>
          </a:prstGeom>
        </p:spPr>
      </p:pic>
      <p:pic>
        <p:nvPicPr>
          <p:cNvPr id="199" name="Picture 19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14D5A2FB-E8DB-4AB9-A84B-8EFC2A5CD92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400" y="6215863"/>
            <a:ext cx="493417" cy="487009"/>
          </a:xfrm>
          <a:prstGeom prst="rect">
            <a:avLst/>
          </a:prstGeom>
        </p:spPr>
      </p:pic>
      <p:pic>
        <p:nvPicPr>
          <p:cNvPr id="200" name="Picture 199">
            <a:extLst>
              <a:ext uri="{FF2B5EF4-FFF2-40B4-BE49-F238E27FC236}">
                <a16:creationId xmlns:a16="http://schemas.microsoft.com/office/drawing/2014/main" id="{EE6AB3B8-5922-451B-902C-C4DB16D764B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836" y="1744880"/>
            <a:ext cx="1268078" cy="780356"/>
          </a:xfrm>
          <a:prstGeom prst="rect">
            <a:avLst/>
          </a:prstGeom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4E28B5E7-BF96-4DE8-B83A-6087A582299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882952" y="1744880"/>
            <a:ext cx="1261981" cy="780356"/>
          </a:xfrm>
          <a:prstGeom prst="rect">
            <a:avLst/>
          </a:prstGeom>
        </p:spPr>
      </p:pic>
      <p:grpSp>
        <p:nvGrpSpPr>
          <p:cNvPr id="160" name="T.ร่างแหเอนโดพลาซึม">
            <a:extLst>
              <a:ext uri="{FF2B5EF4-FFF2-40B4-BE49-F238E27FC236}">
                <a16:creationId xmlns:a16="http://schemas.microsoft.com/office/drawing/2014/main" id="{D89FBBE3-13D3-4A40-B499-F826B087C125}"/>
              </a:ext>
            </a:extLst>
          </p:cNvPr>
          <p:cNvGrpSpPr/>
          <p:nvPr/>
        </p:nvGrpSpPr>
        <p:grpSpPr>
          <a:xfrm>
            <a:off x="3530387" y="4634120"/>
            <a:ext cx="4205074" cy="1747669"/>
            <a:chOff x="3594354" y="2909448"/>
            <a:chExt cx="4205074" cy="1747669"/>
          </a:xfrm>
        </p:grpSpPr>
        <p:sp>
          <p:nvSpPr>
            <p:cNvPr id="162" name="Rectangle: Rounded Corners 161">
              <a:extLst>
                <a:ext uri="{FF2B5EF4-FFF2-40B4-BE49-F238E27FC236}">
                  <a16:creationId xmlns:a16="http://schemas.microsoft.com/office/drawing/2014/main" id="{AC7669A9-E0E4-41AA-BAC5-A03F35101B2C}"/>
                </a:ext>
              </a:extLst>
            </p:cNvPr>
            <p:cNvSpPr/>
            <p:nvPr/>
          </p:nvSpPr>
          <p:spPr>
            <a:xfrm>
              <a:off x="3594354" y="2909448"/>
              <a:ext cx="4205074" cy="1736425"/>
            </a:xfrm>
            <a:prstGeom prst="roundRect">
              <a:avLst>
                <a:gd name="adj" fmla="val 10933"/>
              </a:avLst>
            </a:prstGeom>
            <a:solidFill>
              <a:schemeClr val="bg1"/>
            </a:solidFill>
            <a:ln w="28575">
              <a:solidFill>
                <a:srgbClr val="0070C0"/>
              </a:solidFill>
              <a:prstDash val="solid"/>
            </a:ln>
            <a:effectLst>
              <a:outerShdw dist="50800" dir="2700000" algn="tl" rotWithShape="0">
                <a:srgbClr val="4482B6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2FD8B471-9DBD-4408-8D02-CEAD899A4636}"/>
                </a:ext>
              </a:extLst>
            </p:cNvPr>
            <p:cNvSpPr txBox="1"/>
            <p:nvPr/>
          </p:nvSpPr>
          <p:spPr>
            <a:xfrm>
              <a:off x="4627340" y="2925160"/>
              <a:ext cx="21836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800" b="1" dirty="0">
                  <a:solidFill>
                    <a:srgbClr val="0070C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ร่างแหเอนโดพลาซึม</a:t>
              </a:r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81342639-5881-4092-BD33-E1AE81ADC082}"/>
                </a:ext>
              </a:extLst>
            </p:cNvPr>
            <p:cNvSpPr txBox="1"/>
            <p:nvPr/>
          </p:nvSpPr>
          <p:spPr>
            <a:xfrm>
              <a:off x="3847479" y="3272122"/>
              <a:ext cx="3743332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800" dirty="0">
                  <a:solidFill>
                    <a:srgbClr val="0070C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ลักษณะเป็นท่อแบน บางส่วนพองออก</a:t>
              </a:r>
              <a:br>
                <a:rPr lang="th-TH" sz="2800" dirty="0">
                  <a:solidFill>
                    <a:srgbClr val="0070C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2800" dirty="0">
                  <a:solidFill>
                    <a:srgbClr val="0070C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เป็นถุงเรียงซ้อนกันเป็นชั้น ๆ ทำหน้าที่</a:t>
              </a:r>
            </a:p>
            <a:p>
              <a:pPr algn="ctr"/>
              <a:r>
                <a:rPr lang="th-TH" sz="2800" dirty="0">
                  <a:solidFill>
                    <a:srgbClr val="0070C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สังเคราะห์โปรตีน และเอนไซม์</a:t>
              </a:r>
            </a:p>
          </p:txBody>
        </p:sp>
      </p:grpSp>
      <p:pic>
        <p:nvPicPr>
          <p:cNvPr id="166" name="ปิด ร่างแหเอนโดพลาซึม">
            <a:extLst>
              <a:ext uri="{FF2B5EF4-FFF2-40B4-BE49-F238E27FC236}">
                <a16:creationId xmlns:a16="http://schemas.microsoft.com/office/drawing/2014/main" id="{44FF85A2-E7EC-403A-9CCA-26CF226E40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956" y="4434688"/>
            <a:ext cx="553311" cy="55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87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2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2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25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25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25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9" dur="2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2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1" dur="25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2" dur="2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2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6" dur="25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7" dur="25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25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393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4" fill="hold">
                      <p:stCondLst>
                        <p:cond delay="0"/>
                      </p:stCondLst>
                      <p:childTnLst>
                        <p:par>
                          <p:cTn id="395" fill="hold">
                            <p:stCondLst>
                              <p:cond delay="0"/>
                            </p:stCondLst>
                            <p:childTnLst>
                              <p:par>
                                <p:cTn id="3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8" presetID="1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1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4" presetID="1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0" presetID="1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4" presetID="1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  <p:seq concurrent="1" nextAc="seek">
              <p:cTn id="444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5" fill="hold">
                      <p:stCondLst>
                        <p:cond delay="0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9" dur="25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0" dur="25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1" dur="25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4" dur="25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5" dur="2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2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5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7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01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2" fill="hold">
                      <p:stCondLst>
                        <p:cond delay="0"/>
                      </p:stCondLst>
                      <p:childTnLst>
                        <p:par>
                          <p:cTn id="503" fill="hold">
                            <p:stCondLst>
                              <p:cond delay="0"/>
                            </p:stCondLst>
                            <p:childTnLst>
                              <p:par>
                                <p:cTn id="50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6" presetID="1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0" presetID="1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2" presetID="1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8" presetID="1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2" presetID="1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552" restart="whenNotActive" fill="hold" evtFilter="cancelBubble" nodeType="interactiveSeq">
                <p:stCondLst>
                  <p:cond evt="onClick" delay="0">
                    <p:tgtEl>
                      <p:spTgt spid="4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3" fill="hold">
                      <p:stCondLst>
                        <p:cond delay="0"/>
                      </p:stCondLst>
                      <p:childTnLst>
                        <p:par>
                          <p:cTn id="554" fill="hold">
                            <p:stCondLst>
                              <p:cond delay="0"/>
                            </p:stCondLst>
                            <p:childTnLst>
                              <p:par>
                                <p:cTn id="5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7" dur="25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8" dur="25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9" dur="25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2" dur="25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3" dur="25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4" dur="25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3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7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9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5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9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"/>
                  </p:tgtEl>
                </p:cond>
              </p:nextCondLst>
            </p:seq>
            <p:seq concurrent="1" nextAc="seek">
              <p:cTn id="609" restart="whenNotActive" fill="hold" evtFilter="cancelBubble" nodeType="interactiveSeq">
                <p:stCondLst>
                  <p:cond evt="onClick" delay="0">
                    <p:tgtEl>
                      <p:spTgt spid="1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0" fill="hold">
                      <p:stCondLst>
                        <p:cond delay="0"/>
                      </p:stCondLst>
                      <p:childTnLst>
                        <p:par>
                          <p:cTn id="611" fill="hold">
                            <p:stCondLst>
                              <p:cond delay="0"/>
                            </p:stCondLst>
                            <p:childTnLst>
                              <p:par>
                                <p:cTn id="6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4" presetID="1" presetClass="entr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8" presetID="1" presetClass="entr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0" presetID="1" presetClass="entr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6" presetID="1" presetClass="entr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0" presetID="1" presetClass="entr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7"/>
                  </p:tgtEl>
                </p:cond>
              </p:nextCondLst>
            </p:seq>
            <p:seq concurrent="1" nextAc="seek">
              <p:cTn id="660" restart="whenNotActive" fill="hold" evtFilter="cancelBubble" nodeType="interactiveSeq">
                <p:stCondLst>
                  <p:cond evt="onClick" delay="0">
                    <p:tgtEl>
                      <p:spTgt spid="3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1" fill="hold">
                      <p:stCondLst>
                        <p:cond delay="0"/>
                      </p:stCondLst>
                      <p:childTnLst>
                        <p:par>
                          <p:cTn id="662" fill="hold">
                            <p:stCondLst>
                              <p:cond delay="0"/>
                            </p:stCondLst>
                            <p:childTnLst>
                              <p:par>
                                <p:cTn id="6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5" dur="25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6" dur="25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7" dur="25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0" dur="25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1" dur="25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2" dur="25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3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4"/>
                  </p:tgtEl>
                </p:cond>
              </p:nextCondLst>
            </p:seq>
            <p:seq concurrent="1" nextAc="seek">
              <p:cTn id="717" restart="whenNotActive" fill="hold" evtFilter="cancelBubble" nodeType="interactiveSeq">
                <p:stCondLst>
                  <p:cond evt="onClick" delay="0">
                    <p:tgtEl>
                      <p:spTgt spid="1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8" fill="hold">
                      <p:stCondLst>
                        <p:cond delay="0"/>
                      </p:stCondLst>
                      <p:childTnLst>
                        <p:par>
                          <p:cTn id="719" fill="hold">
                            <p:stCondLst>
                              <p:cond delay="0"/>
                            </p:stCondLst>
                            <p:childTnLst>
                              <p:par>
                                <p:cTn id="7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6" presetID="1" presetClass="entr" presetSubtype="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8" presetID="1" presetClass="entr" presetSubtype="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4" presetID="1" presetClass="entr" presetSubtype="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8" presetID="1" presetClass="entr" presetSubtype="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2"/>
                  </p:tgtEl>
                </p:cond>
              </p:nextCondLst>
            </p:seq>
            <p:seq concurrent="1" nextAc="seek">
              <p:cTn id="768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9" fill="hold">
                      <p:stCondLst>
                        <p:cond delay="0"/>
                      </p:stCondLst>
                      <p:childTnLst>
                        <p:par>
                          <p:cTn id="770" fill="hold">
                            <p:stCondLst>
                              <p:cond delay="0"/>
                            </p:stCondLst>
                            <p:childTnLst>
                              <p:par>
                                <p:cTn id="7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3" dur="25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4" dur="25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5" dur="25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8" dur="25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9" dur="25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0" dur="25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3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7" presetID="1" presetClass="exit" presetSubtype="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9" presetID="1" presetClass="exit" presetSubtype="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5" presetID="1" presetClass="exit" presetSubtype="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825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6" fill="hold">
                      <p:stCondLst>
                        <p:cond delay="0"/>
                      </p:stCondLst>
                      <p:childTnLst>
                        <p:par>
                          <p:cTn id="827" fill="hold">
                            <p:stCondLst>
                              <p:cond delay="0"/>
                            </p:stCondLst>
                            <p:childTnLst>
                              <p:par>
                                <p:cTn id="8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4" presetID="1" presetClass="entr" presetSubtype="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8" presetID="1" presetClass="entr" presetSubtype="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0" presetID="1" presetClass="entr" presetSubtype="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6" presetID="1" presetClass="entr" presetSubtype="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876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7" fill="hold">
                      <p:stCondLst>
                        <p:cond delay="0"/>
                      </p:stCondLst>
                      <p:childTnLst>
                        <p:par>
                          <p:cTn id="878" fill="hold">
                            <p:stCondLst>
                              <p:cond delay="0"/>
                            </p:stCondLst>
                            <p:childTnLst>
                              <p:par>
                                <p:cTn id="8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1" dur="25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2" dur="25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3" dur="25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6" dur="25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7" dur="25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8" dur="25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1" presetID="1" presetClass="exit" presetSubtype="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5" presetID="1" presetClass="exit" presetSubtype="0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7" presetID="1" presetClass="exit" presetSubtype="0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3" presetID="1" presetClass="exit" presetSubtype="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933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4" fill="hold">
                      <p:stCondLst>
                        <p:cond delay="0"/>
                      </p:stCondLst>
                      <p:childTnLst>
                        <p:par>
                          <p:cTn id="935" fill="hold">
                            <p:stCondLst>
                              <p:cond delay="0"/>
                            </p:stCondLst>
                            <p:childTnLst>
                              <p:par>
                                <p:cTn id="9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2" presetID="1" presetClass="entr" presetSubtype="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6" presetID="1" presetClass="entr" presetSubtype="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8" presetID="1" presetClass="entr" presetSubtype="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4" presetID="1" presetClass="entr" presetSubtype="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98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5" fill="hold">
                      <p:stCondLst>
                        <p:cond delay="0"/>
                      </p:stCondLst>
                      <p:childTnLst>
                        <p:par>
                          <p:cTn id="986" fill="hold">
                            <p:stCondLst>
                              <p:cond delay="0"/>
                            </p:stCondLst>
                            <p:childTnLst>
                              <p:par>
                                <p:cTn id="9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9" dur="25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0" dur="25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1" dur="25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4" dur="25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5" dur="25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6" dur="25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9" presetID="1" presetClass="exit" presetSubtype="0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1" presetID="1" presetClass="exit" presetSubtype="0" fill="hold" grpId="1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7" presetID="1" presetClass="exit" presetSubtype="0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1" presetID="1" presetClass="exit" presetSubtype="0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41" restart="whenNotActive" fill="hold" evtFilter="cancelBubble" nodeType="interactiveSeq">
                <p:stCondLst>
                  <p:cond evt="onClick" delay="0">
                    <p:tgtEl>
                      <p:spTgt spid="2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2" fill="hold">
                      <p:stCondLst>
                        <p:cond delay="0"/>
                      </p:stCondLst>
                      <p:childTnLst>
                        <p:par>
                          <p:cTn id="1043" fill="hold">
                            <p:stCondLst>
                              <p:cond delay="0"/>
                            </p:stCondLst>
                            <p:childTnLst>
                              <p:par>
                                <p:cTn id="10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0" presetID="1" presetClass="entr" presetSubtype="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2" presetID="1" presetClass="entr" presetSubtype="0" fill="hold" grpId="1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8" presetID="1" presetClass="entr" presetSubtype="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2" presetID="1" presetClass="entr" presetSubtype="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3"/>
                  </p:tgtEl>
                </p:cond>
              </p:nextCondLst>
            </p:seq>
            <p:seq concurrent="1" nextAc="seek">
              <p:cTn id="1092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3" fill="hold">
                      <p:stCondLst>
                        <p:cond delay="0"/>
                      </p:stCondLst>
                      <p:childTnLst>
                        <p:par>
                          <p:cTn id="1094" fill="hold">
                            <p:stCondLst>
                              <p:cond delay="0"/>
                            </p:stCondLst>
                            <p:childTnLst>
                              <p:par>
                                <p:cTn id="10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7" dur="25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8" dur="25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9" dur="25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2" dur="25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3" dur="25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4" dur="25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7" presetID="1" presetClass="exit" presetSubtype="0" fill="hold" grpId="1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1" presetID="1" presetClass="exit" presetSubtype="0" fill="hold" grpId="1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5" presetID="1" presetClass="exit" presetSubtype="0" fill="hold" grpId="1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9" presetID="1" presetClass="exit" presetSubtype="0" fill="hold" grpId="1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1149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0" fill="hold">
                      <p:stCondLst>
                        <p:cond delay="0"/>
                      </p:stCondLst>
                      <p:childTnLst>
                        <p:par>
                          <p:cTn id="1151" fill="hold">
                            <p:stCondLst>
                              <p:cond delay="0"/>
                            </p:stCondLst>
                            <p:childTnLst>
                              <p:par>
                                <p:cTn id="11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8" presetID="1" presetClass="entr" presetSubtype="0" fill="hold" grpId="1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2" presetID="1" presetClass="entr" presetSubtype="0" fill="hold" grpId="1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6" presetID="1" presetClass="entr" presetSubtype="0" fill="hold" grpId="1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0" presetID="1" presetClass="entr" presetSubtype="0" fill="hold" grpId="1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4" grpId="2" animBg="1"/>
      <p:bldP spid="24" grpId="3" animBg="1"/>
      <p:bldP spid="24" grpId="4" animBg="1"/>
      <p:bldP spid="24" grpId="5" animBg="1"/>
      <p:bldP spid="24" grpId="6" animBg="1"/>
      <p:bldP spid="24" grpId="7" animBg="1"/>
      <p:bldP spid="24" grpId="8" animBg="1"/>
      <p:bldP spid="24" grpId="9" animBg="1"/>
      <p:bldP spid="24" grpId="10" animBg="1"/>
      <p:bldP spid="24" grpId="11" animBg="1"/>
      <p:bldP spid="24" grpId="12" animBg="1"/>
      <p:bldP spid="24" grpId="13" animBg="1"/>
      <p:bldP spid="24" grpId="14" animBg="1"/>
      <p:bldP spid="24" grpId="15" animBg="1"/>
      <p:bldP spid="24" grpId="16" animBg="1"/>
      <p:bldP spid="24" grpId="17" animBg="1"/>
      <p:bldP spid="24" grpId="18" animBg="1"/>
      <p:bldP spid="24" grpId="19" animBg="1"/>
      <p:bldP spid="27" grpId="0" animBg="1"/>
      <p:bldP spid="27" grpId="1" animBg="1"/>
      <p:bldP spid="27" grpId="2" animBg="1"/>
      <p:bldP spid="27" grpId="3" animBg="1"/>
      <p:bldP spid="27" grpId="4" animBg="1"/>
      <p:bldP spid="27" grpId="5" animBg="1"/>
      <p:bldP spid="27" grpId="6" animBg="1"/>
      <p:bldP spid="27" grpId="7" animBg="1"/>
      <p:bldP spid="27" grpId="8" animBg="1"/>
      <p:bldP spid="27" grpId="9" animBg="1"/>
      <p:bldP spid="27" grpId="10" animBg="1"/>
      <p:bldP spid="27" grpId="11" animBg="1"/>
      <p:bldP spid="27" grpId="12" animBg="1"/>
      <p:bldP spid="27" grpId="13" animBg="1"/>
      <p:bldP spid="27" grpId="14" animBg="1"/>
      <p:bldP spid="27" grpId="15" animBg="1"/>
      <p:bldP spid="27" grpId="16" animBg="1"/>
      <p:bldP spid="27" grpId="17" animBg="1"/>
      <p:bldP spid="27" grpId="18" animBg="1"/>
      <p:bldP spid="27" grpId="19" animBg="1"/>
      <p:bldP spid="131" grpId="0" animBg="1"/>
      <p:bldP spid="131" grpId="1" animBg="1"/>
      <p:bldP spid="131" grpId="2" animBg="1"/>
      <p:bldP spid="131" grpId="3" animBg="1"/>
      <p:bldP spid="131" grpId="4" animBg="1"/>
      <p:bldP spid="131" grpId="5" animBg="1"/>
      <p:bldP spid="131" grpId="6" animBg="1"/>
      <p:bldP spid="131" grpId="7" animBg="1"/>
      <p:bldP spid="131" grpId="8" animBg="1"/>
      <p:bldP spid="131" grpId="9" animBg="1"/>
      <p:bldP spid="131" grpId="10" animBg="1"/>
      <p:bldP spid="131" grpId="11" animBg="1"/>
      <p:bldP spid="131" grpId="12" animBg="1"/>
      <p:bldP spid="131" grpId="13" animBg="1"/>
      <p:bldP spid="131" grpId="14" animBg="1"/>
      <p:bldP spid="131" grpId="15" animBg="1"/>
      <p:bldP spid="131" grpId="16" animBg="1"/>
      <p:bldP spid="131" grpId="17" animBg="1"/>
      <p:bldP spid="131" grpId="18" animBg="1"/>
      <p:bldP spid="131" grpId="19" animBg="1"/>
      <p:bldP spid="135" grpId="0" animBg="1"/>
      <p:bldP spid="135" grpId="1" animBg="1"/>
      <p:bldP spid="135" grpId="2" animBg="1"/>
      <p:bldP spid="135" grpId="3" animBg="1"/>
      <p:bldP spid="135" grpId="4" animBg="1"/>
      <p:bldP spid="135" grpId="5" animBg="1"/>
      <p:bldP spid="135" grpId="6" animBg="1"/>
      <p:bldP spid="135" grpId="7" animBg="1"/>
      <p:bldP spid="135" grpId="8" animBg="1"/>
      <p:bldP spid="135" grpId="9" animBg="1"/>
      <p:bldP spid="135" grpId="10" animBg="1"/>
      <p:bldP spid="135" grpId="11" animBg="1"/>
      <p:bldP spid="135" grpId="12" animBg="1"/>
      <p:bldP spid="135" grpId="13" animBg="1"/>
      <p:bldP spid="135" grpId="14" animBg="1"/>
      <p:bldP spid="135" grpId="15" animBg="1"/>
      <p:bldP spid="135" grpId="16" animBg="1"/>
      <p:bldP spid="135" grpId="17" animBg="1"/>
      <p:bldP spid="135" grpId="18" animBg="1"/>
      <p:bldP spid="135" grpId="19" animBg="1"/>
      <p:bldP spid="136" grpId="0" animBg="1"/>
      <p:bldP spid="136" grpId="1" animBg="1"/>
      <p:bldP spid="136" grpId="2" animBg="1"/>
      <p:bldP spid="136" grpId="3" animBg="1"/>
      <p:bldP spid="136" grpId="4" animBg="1"/>
      <p:bldP spid="136" grpId="5" animBg="1"/>
      <p:bldP spid="136" grpId="6" animBg="1"/>
      <p:bldP spid="136" grpId="7" animBg="1"/>
      <p:bldP spid="136" grpId="8" animBg="1"/>
      <p:bldP spid="136" grpId="9" animBg="1"/>
      <p:bldP spid="136" grpId="10" animBg="1"/>
      <p:bldP spid="136" grpId="11" animBg="1"/>
      <p:bldP spid="136" grpId="12" animBg="1"/>
      <p:bldP spid="136" grpId="13" animBg="1"/>
      <p:bldP spid="136" grpId="14" animBg="1"/>
      <p:bldP spid="136" grpId="15" animBg="1"/>
      <p:bldP spid="136" grpId="16" animBg="1"/>
      <p:bldP spid="136" grpId="17" animBg="1"/>
      <p:bldP spid="136" grpId="18" animBg="1"/>
      <p:bldP spid="136" grpId="19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768A3D70-2101-440A-8598-1F5F660FD5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53100" y="11986"/>
            <a:ext cx="714342" cy="752613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6CA18B05-B48F-4D9A-B978-3CBC042F40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123" y="6217547"/>
            <a:ext cx="491712" cy="4853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2481A6-E6A4-404D-8E4D-6CC22E5F44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124" y="150989"/>
            <a:ext cx="3126096" cy="4746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292753-E76D-47C0-9FE5-DF1CAF1C1B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3195" y="158356"/>
            <a:ext cx="1442949" cy="68741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F61B646-C1F1-4BAA-92C0-C057131D629B}"/>
              </a:ext>
            </a:extLst>
          </p:cNvPr>
          <p:cNvGrpSpPr/>
          <p:nvPr/>
        </p:nvGrpSpPr>
        <p:grpSpPr>
          <a:xfrm>
            <a:off x="2047540" y="826082"/>
            <a:ext cx="9942341" cy="5165216"/>
            <a:chOff x="2047540" y="826082"/>
            <a:chExt cx="9942341" cy="5165216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E507428A-657F-465A-B941-A6BD692F8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047540" y="826082"/>
              <a:ext cx="9942341" cy="5165216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F2C1FFFD-AB4E-4136-A114-2ABFDD98FC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10416" y="1040815"/>
              <a:ext cx="9423433" cy="4536000"/>
            </a:xfrm>
            <a:prstGeom prst="roundRect">
              <a:avLst>
                <a:gd name="adj" fmla="val 334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5664EF3-3A22-431E-8E8D-BF39C92C74E3}"/>
              </a:ext>
            </a:extLst>
          </p:cNvPr>
          <p:cNvGrpSpPr/>
          <p:nvPr/>
        </p:nvGrpSpPr>
        <p:grpSpPr>
          <a:xfrm>
            <a:off x="369629" y="1512166"/>
            <a:ext cx="1495883" cy="1866181"/>
            <a:chOff x="369629" y="1512166"/>
            <a:chExt cx="1495883" cy="1866181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8CB215B-D0AC-4410-B462-21EE0A022C33}"/>
                </a:ext>
              </a:extLst>
            </p:cNvPr>
            <p:cNvGrpSpPr/>
            <p:nvPr/>
          </p:nvGrpSpPr>
          <p:grpSpPr>
            <a:xfrm>
              <a:off x="369629" y="1512166"/>
              <a:ext cx="1495883" cy="1866181"/>
              <a:chOff x="182686" y="824581"/>
              <a:chExt cx="1501129" cy="1872727"/>
            </a:xfrm>
          </p:grpSpPr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D81757A0-1FCF-4C06-9F66-E3F8B24BE5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4106" y="824581"/>
                <a:ext cx="1499709" cy="1783269"/>
              </a:xfrm>
              <a:prstGeom prst="rect">
                <a:avLst/>
              </a:prstGeom>
            </p:spPr>
          </p:pic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3A257D8-F1BD-4F41-92A5-1787926AE66E}"/>
                  </a:ext>
                </a:extLst>
              </p:cNvPr>
              <p:cNvSpPr txBox="1"/>
              <p:nvPr/>
            </p:nvSpPr>
            <p:spPr>
              <a:xfrm flipH="1">
                <a:off x="182686" y="2142911"/>
                <a:ext cx="1220243" cy="554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990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Android</a:t>
                </a:r>
              </a:p>
            </p:txBody>
          </p:sp>
        </p:grpSp>
        <p:pic>
          <p:nvPicPr>
            <p:cNvPr id="44" name="Picture 2">
              <a:extLst>
                <a:ext uri="{FF2B5EF4-FFF2-40B4-BE49-F238E27FC236}">
                  <a16:creationId xmlns:a16="http://schemas.microsoft.com/office/drawing/2014/main" id="{533CE933-9879-48DD-8DB2-EE65CAC4B2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548016" y="1899481"/>
              <a:ext cx="878083" cy="8780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64DD925-3106-4A1D-B5CE-3CA04F39FB5E}"/>
              </a:ext>
            </a:extLst>
          </p:cNvPr>
          <p:cNvGrpSpPr/>
          <p:nvPr/>
        </p:nvGrpSpPr>
        <p:grpSpPr>
          <a:xfrm>
            <a:off x="369630" y="3378536"/>
            <a:ext cx="1489205" cy="1866183"/>
            <a:chOff x="369630" y="3378536"/>
            <a:chExt cx="1489205" cy="1866183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6006815B-0EAF-4B86-9853-B8126D10A1F7}"/>
                </a:ext>
              </a:extLst>
            </p:cNvPr>
            <p:cNvGrpSpPr/>
            <p:nvPr/>
          </p:nvGrpSpPr>
          <p:grpSpPr>
            <a:xfrm>
              <a:off x="369630" y="3378536"/>
              <a:ext cx="1489205" cy="1866183"/>
              <a:chOff x="182688" y="2697496"/>
              <a:chExt cx="1494429" cy="1872728"/>
            </a:xfrm>
          </p:grpSpPr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A4805CDE-E4A7-48CB-BE4C-52F807F8D9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2688" y="2697496"/>
                <a:ext cx="1494429" cy="1783267"/>
              </a:xfrm>
              <a:prstGeom prst="rect">
                <a:avLst/>
              </a:prstGeom>
            </p:spPr>
          </p:pic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BA144A4-4916-457E-9045-E42413529AB2}"/>
                  </a:ext>
                </a:extLst>
              </p:cNvPr>
              <p:cNvSpPr txBox="1"/>
              <p:nvPr/>
            </p:nvSpPr>
            <p:spPr>
              <a:xfrm flipH="1">
                <a:off x="520610" y="4015827"/>
                <a:ext cx="563341" cy="5543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990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IOS</a:t>
                </a:r>
              </a:p>
            </p:txBody>
          </p:sp>
        </p:grpSp>
        <p:pic>
          <p:nvPicPr>
            <p:cNvPr id="49" name="Picture 2">
              <a:extLst>
                <a:ext uri="{FF2B5EF4-FFF2-40B4-BE49-F238E27FC236}">
                  <a16:creationId xmlns:a16="http://schemas.microsoft.com/office/drawing/2014/main" id="{730FB5FE-9767-46DC-B87B-53CFE84D43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548016" y="3778641"/>
              <a:ext cx="878083" cy="8780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" name="Picture 2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C0D3260-5799-4C5E-8659-D8AEE0610B4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400" y="6215863"/>
            <a:ext cx="493417" cy="48700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83490FE-8EAB-43D2-87AE-B8B3FA890AD2}"/>
              </a:ext>
            </a:extLst>
          </p:cNvPr>
          <p:cNvGrpSpPr/>
          <p:nvPr/>
        </p:nvGrpSpPr>
        <p:grpSpPr>
          <a:xfrm>
            <a:off x="3689145" y="6062127"/>
            <a:ext cx="5312006" cy="555299"/>
            <a:chOff x="3689145" y="6062127"/>
            <a:chExt cx="5312006" cy="555299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AAA4453-8105-499D-9567-17F20F6156D1}"/>
                </a:ext>
              </a:extLst>
            </p:cNvPr>
            <p:cNvGrpSpPr/>
            <p:nvPr/>
          </p:nvGrpSpPr>
          <p:grpSpPr>
            <a:xfrm>
              <a:off x="3689145" y="6062127"/>
              <a:ext cx="5312006" cy="555299"/>
              <a:chOff x="3689145" y="6062127"/>
              <a:chExt cx="5312006" cy="555299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F1BB6128-6433-4FA6-AD9F-FCF0947D422B}"/>
                  </a:ext>
                </a:extLst>
              </p:cNvPr>
              <p:cNvSpPr/>
              <p:nvPr/>
            </p:nvSpPr>
            <p:spPr>
              <a:xfrm>
                <a:off x="3764802" y="6131899"/>
                <a:ext cx="5236349" cy="474609"/>
              </a:xfrm>
              <a:prstGeom prst="roundRect">
                <a:avLst>
                  <a:gd name="adj" fmla="val 50000"/>
                </a:avLst>
              </a:prstGeom>
              <a:solidFill>
                <a:srgbClr val="4CAF50"/>
              </a:solidFill>
              <a:ln w="19050">
                <a:solidFill>
                  <a:srgbClr val="4CA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588"/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3202C782-134C-4CD7-8410-D6503E5F2CC7}"/>
                  </a:ext>
                </a:extLst>
              </p:cNvPr>
              <p:cNvSpPr/>
              <p:nvPr/>
            </p:nvSpPr>
            <p:spPr>
              <a:xfrm>
                <a:off x="3764802" y="6076390"/>
                <a:ext cx="5236349" cy="474609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4CA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588"/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C01898AB-79DA-4873-81F4-09591C68DB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89145" y="6062127"/>
                <a:ext cx="555299" cy="555299"/>
              </a:xfrm>
              <a:prstGeom prst="rect">
                <a:avLst/>
              </a:prstGeom>
            </p:spPr>
          </p:pic>
        </p:grp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3ED4BFB-5128-41A6-BDA1-93E69ED0FCE4}"/>
                </a:ext>
              </a:extLst>
            </p:cNvPr>
            <p:cNvSpPr/>
            <p:nvPr/>
          </p:nvSpPr>
          <p:spPr>
            <a:xfrm>
              <a:off x="4281600" y="6120981"/>
              <a:ext cx="4682394" cy="4602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391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https://www.aksorn.com/interactive3D/RK722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7427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768A3D70-2101-440A-8598-1F5F660FD5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53100" y="11986"/>
            <a:ext cx="714342" cy="752613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6CA18B05-B48F-4D9A-B978-3CBC042F40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123" y="6217547"/>
            <a:ext cx="491712" cy="4853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2481A6-E6A4-404D-8E4D-6CC22E5F44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124" y="150989"/>
            <a:ext cx="3126096" cy="47460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FCE8BC7-58DF-49D0-89F3-B0B68D3A0A33}"/>
              </a:ext>
            </a:extLst>
          </p:cNvPr>
          <p:cNvGrpSpPr/>
          <p:nvPr/>
        </p:nvGrpSpPr>
        <p:grpSpPr>
          <a:xfrm>
            <a:off x="369629" y="1512166"/>
            <a:ext cx="1495883" cy="1866181"/>
            <a:chOff x="369629" y="1512166"/>
            <a:chExt cx="1495883" cy="186618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43425F6-3884-4EC0-B43D-F6304F6C409A}"/>
                </a:ext>
              </a:extLst>
            </p:cNvPr>
            <p:cNvGrpSpPr/>
            <p:nvPr/>
          </p:nvGrpSpPr>
          <p:grpSpPr>
            <a:xfrm>
              <a:off x="369629" y="1512166"/>
              <a:ext cx="1495883" cy="1866181"/>
              <a:chOff x="182686" y="824581"/>
              <a:chExt cx="1501129" cy="1872727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3AD11575-044B-440F-B248-80887BA138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4106" y="824581"/>
                <a:ext cx="1499709" cy="1783269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BFDB81F-5312-4C84-B585-4B9B4C9FC362}"/>
                  </a:ext>
                </a:extLst>
              </p:cNvPr>
              <p:cNvSpPr txBox="1"/>
              <p:nvPr/>
            </p:nvSpPr>
            <p:spPr>
              <a:xfrm flipH="1">
                <a:off x="182686" y="2142911"/>
                <a:ext cx="1210481" cy="554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990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Android</a:t>
                </a:r>
              </a:p>
            </p:txBody>
          </p:sp>
        </p:grpSp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C2EBAE88-3387-4B94-BA43-32771B1E5E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545604" y="1899481"/>
              <a:ext cx="882908" cy="8780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BDE6413-92C3-4BA4-B1E5-27B125D32974}"/>
              </a:ext>
            </a:extLst>
          </p:cNvPr>
          <p:cNvGrpSpPr/>
          <p:nvPr/>
        </p:nvGrpSpPr>
        <p:grpSpPr>
          <a:xfrm>
            <a:off x="369630" y="3378536"/>
            <a:ext cx="1489205" cy="1865993"/>
            <a:chOff x="369630" y="3378536"/>
            <a:chExt cx="1489205" cy="186599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A8440F2-15E9-4728-BDE7-F456CE6BF7D1}"/>
                </a:ext>
              </a:extLst>
            </p:cNvPr>
            <p:cNvGrpSpPr/>
            <p:nvPr/>
          </p:nvGrpSpPr>
          <p:grpSpPr>
            <a:xfrm>
              <a:off x="369630" y="3378536"/>
              <a:ext cx="1489205" cy="1865993"/>
              <a:chOff x="182688" y="2697496"/>
              <a:chExt cx="1494429" cy="1872537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207AAE53-E1DD-4856-AB35-7B9FF738F7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2688" y="2697496"/>
                <a:ext cx="1494429" cy="1783267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81BDD85-884A-4FE9-BE28-0B41963E4575}"/>
                  </a:ext>
                </a:extLst>
              </p:cNvPr>
              <p:cNvSpPr txBox="1"/>
              <p:nvPr/>
            </p:nvSpPr>
            <p:spPr>
              <a:xfrm flipH="1">
                <a:off x="520611" y="4015636"/>
                <a:ext cx="563341" cy="5543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990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IOS</a:t>
                </a:r>
              </a:p>
            </p:txBody>
          </p:sp>
        </p:grpSp>
        <p:pic>
          <p:nvPicPr>
            <p:cNvPr id="29" name="Picture 2">
              <a:extLst>
                <a:ext uri="{FF2B5EF4-FFF2-40B4-BE49-F238E27FC236}">
                  <a16:creationId xmlns:a16="http://schemas.microsoft.com/office/drawing/2014/main" id="{0D14085B-E85C-4FEA-8F32-F5D403AFD9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545604" y="3778641"/>
              <a:ext cx="882908" cy="8780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B4C80A9C-2A33-4DAB-9493-A83D646758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2469" y="160821"/>
            <a:ext cx="1604400" cy="6876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598B270-F43D-4B53-9DBD-E0EA67AC4C2C}"/>
              </a:ext>
            </a:extLst>
          </p:cNvPr>
          <p:cNvGrpSpPr/>
          <p:nvPr/>
        </p:nvGrpSpPr>
        <p:grpSpPr>
          <a:xfrm>
            <a:off x="2047540" y="826082"/>
            <a:ext cx="9942341" cy="5165216"/>
            <a:chOff x="2047540" y="826082"/>
            <a:chExt cx="9942341" cy="5165216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E507428A-657F-465A-B941-A6BD692F8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047540" y="826082"/>
              <a:ext cx="9942341" cy="5165216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99953FEE-E4B6-4EF6-B4F3-B2263D5DA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12374" y="1040815"/>
              <a:ext cx="9419516" cy="4536000"/>
            </a:xfrm>
            <a:prstGeom prst="roundRect">
              <a:avLst>
                <a:gd name="adj" fmla="val 334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</p:grpSp>
      <p:pic>
        <p:nvPicPr>
          <p:cNvPr id="28" name="Picture 2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CA81FC08-2623-4350-9418-24EA828255D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400" y="6215863"/>
            <a:ext cx="493417" cy="48700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2ECBD84-135E-479F-8163-E67B278A4FE7}"/>
              </a:ext>
            </a:extLst>
          </p:cNvPr>
          <p:cNvGrpSpPr/>
          <p:nvPr/>
        </p:nvGrpSpPr>
        <p:grpSpPr>
          <a:xfrm>
            <a:off x="3689145" y="6062127"/>
            <a:ext cx="5313350" cy="555299"/>
            <a:chOff x="3689145" y="6062127"/>
            <a:chExt cx="5313350" cy="555299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41982AB-C9E8-45C4-91F2-F057BBC4257E}"/>
                </a:ext>
              </a:extLst>
            </p:cNvPr>
            <p:cNvGrpSpPr/>
            <p:nvPr/>
          </p:nvGrpSpPr>
          <p:grpSpPr>
            <a:xfrm>
              <a:off x="3689145" y="6062127"/>
              <a:ext cx="5312006" cy="555299"/>
              <a:chOff x="3689145" y="6062127"/>
              <a:chExt cx="5312006" cy="555299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9A5D20B0-A1FE-4167-8EA6-33BF63C3F06B}"/>
                  </a:ext>
                </a:extLst>
              </p:cNvPr>
              <p:cNvSpPr/>
              <p:nvPr/>
            </p:nvSpPr>
            <p:spPr>
              <a:xfrm>
                <a:off x="3764802" y="6131899"/>
                <a:ext cx="5236349" cy="474609"/>
              </a:xfrm>
              <a:prstGeom prst="roundRect">
                <a:avLst>
                  <a:gd name="adj" fmla="val 50000"/>
                </a:avLst>
              </a:prstGeom>
              <a:solidFill>
                <a:srgbClr val="4CAF50"/>
              </a:solidFill>
              <a:ln w="19050">
                <a:solidFill>
                  <a:srgbClr val="4CA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588"/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CFB1D4CE-91C0-49FD-B6B9-7EC5BCB7921F}"/>
                  </a:ext>
                </a:extLst>
              </p:cNvPr>
              <p:cNvSpPr/>
              <p:nvPr/>
            </p:nvSpPr>
            <p:spPr>
              <a:xfrm>
                <a:off x="3764802" y="6076390"/>
                <a:ext cx="5236349" cy="474609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4CA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588"/>
              </a:p>
            </p:txBody>
          </p:sp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EC0647A8-26EB-4120-82C2-9606FAC236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89145" y="6062127"/>
                <a:ext cx="555299" cy="555299"/>
              </a:xfrm>
              <a:prstGeom prst="rect">
                <a:avLst/>
              </a:prstGeom>
            </p:spPr>
          </p:pic>
        </p:grp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3ED4BFB-5128-41A6-BDA1-93E69ED0FCE4}"/>
                </a:ext>
              </a:extLst>
            </p:cNvPr>
            <p:cNvSpPr/>
            <p:nvPr/>
          </p:nvSpPr>
          <p:spPr>
            <a:xfrm>
              <a:off x="4320101" y="6117506"/>
              <a:ext cx="4682394" cy="4602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391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https://www.aksorn.com/interactive3D/RK723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1067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A3A073E-AC77-4726-9557-76506BC670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400" y="6215863"/>
            <a:ext cx="493417" cy="4870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595062-4619-40AB-B7DF-C5AE7AC35B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5180" y="0"/>
            <a:ext cx="716820" cy="755222"/>
          </a:xfrm>
          <a:prstGeom prst="rect">
            <a:avLst/>
          </a:prstGeom>
        </p:spPr>
      </p:pic>
      <p:grpSp>
        <p:nvGrpSpPr>
          <p:cNvPr id="329" name="Group 328">
            <a:extLst>
              <a:ext uri="{FF2B5EF4-FFF2-40B4-BE49-F238E27FC236}">
                <a16:creationId xmlns:a16="http://schemas.microsoft.com/office/drawing/2014/main" id="{E8E380F1-00B8-4BEE-9E95-68AA87443EF9}"/>
              </a:ext>
            </a:extLst>
          </p:cNvPr>
          <p:cNvGrpSpPr/>
          <p:nvPr/>
        </p:nvGrpSpPr>
        <p:grpSpPr>
          <a:xfrm>
            <a:off x="7334363" y="3259529"/>
            <a:ext cx="2069826" cy="1894768"/>
            <a:chOff x="7334363" y="3259529"/>
            <a:chExt cx="2069826" cy="189476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49992E6-6A32-4CA8-8D0D-78F585A2D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17855" y="3397403"/>
              <a:ext cx="1540393" cy="1049060"/>
            </a:xfrm>
            <a:prstGeom prst="rect">
              <a:avLst/>
            </a:prstGeom>
          </p:spPr>
        </p:pic>
        <p:sp>
          <p:nvSpPr>
            <p:cNvPr id="288" name="สี่เหลี่ยมผืนผ้า: มุมมน 153">
              <a:extLst>
                <a:ext uri="{FF2B5EF4-FFF2-40B4-BE49-F238E27FC236}">
                  <a16:creationId xmlns:a16="http://schemas.microsoft.com/office/drawing/2014/main" id="{16BCE1BD-8B6D-4A27-9A56-C0649802ED32}"/>
                </a:ext>
              </a:extLst>
            </p:cNvPr>
            <p:cNvSpPr/>
            <p:nvPr/>
          </p:nvSpPr>
          <p:spPr>
            <a:xfrm>
              <a:off x="7334363" y="3259529"/>
              <a:ext cx="2069826" cy="1894768"/>
            </a:xfrm>
            <a:prstGeom prst="roundRect">
              <a:avLst>
                <a:gd name="adj" fmla="val 7079"/>
              </a:avLst>
            </a:prstGeom>
            <a:noFill/>
            <a:ln w="19050" cap="rnd">
              <a:solidFill>
                <a:srgbClr val="00B45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289" name="TextBox 288">
              <a:extLst>
                <a:ext uri="{FF2B5EF4-FFF2-40B4-BE49-F238E27FC236}">
                  <a16:creationId xmlns:a16="http://schemas.microsoft.com/office/drawing/2014/main" id="{A8737BAE-C1F9-4B44-889F-B354C4AECCD1}"/>
                </a:ext>
              </a:extLst>
            </p:cNvPr>
            <p:cNvSpPr txBox="1"/>
            <p:nvPr/>
          </p:nvSpPr>
          <p:spPr>
            <a:xfrm>
              <a:off x="7373738" y="4541406"/>
              <a:ext cx="1991076" cy="576000"/>
            </a:xfrm>
            <a:custGeom>
              <a:avLst/>
              <a:gdLst>
                <a:gd name="connsiteX0" fmla="*/ 0 w 2106502"/>
                <a:gd name="connsiteY0" fmla="*/ 0 h 669962"/>
                <a:gd name="connsiteX1" fmla="*/ 2106502 w 2106502"/>
                <a:gd name="connsiteY1" fmla="*/ 0 h 669962"/>
                <a:gd name="connsiteX2" fmla="*/ 2106502 w 2106502"/>
                <a:gd name="connsiteY2" fmla="*/ 546073 h 669962"/>
                <a:gd name="connsiteX3" fmla="*/ 1982613 w 2106502"/>
                <a:gd name="connsiteY3" fmla="*/ 669962 h 669962"/>
                <a:gd name="connsiteX4" fmla="*/ 123889 w 2106502"/>
                <a:gd name="connsiteY4" fmla="*/ 669962 h 669962"/>
                <a:gd name="connsiteX5" fmla="*/ 0 w 2106502"/>
                <a:gd name="connsiteY5" fmla="*/ 546073 h 669962"/>
                <a:gd name="connsiteX6" fmla="*/ 0 w 2106502"/>
                <a:gd name="connsiteY6" fmla="*/ 0 h 669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06502" h="669962">
                  <a:moveTo>
                    <a:pt x="0" y="0"/>
                  </a:moveTo>
                  <a:lnTo>
                    <a:pt x="2106502" y="0"/>
                  </a:lnTo>
                  <a:lnTo>
                    <a:pt x="2106502" y="546073"/>
                  </a:lnTo>
                  <a:cubicBezTo>
                    <a:pt x="2106502" y="614495"/>
                    <a:pt x="2051035" y="669962"/>
                    <a:pt x="1982613" y="669962"/>
                  </a:cubicBezTo>
                  <a:lnTo>
                    <a:pt x="123889" y="669962"/>
                  </a:lnTo>
                  <a:cubicBezTo>
                    <a:pt x="55467" y="669962"/>
                    <a:pt x="0" y="614495"/>
                    <a:pt x="0" y="54607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FFFF7"/>
            </a:solidFill>
            <a:ln w="19050">
              <a:noFill/>
            </a:ln>
          </p:spPr>
          <p:txBody>
            <a:bodyPr wrap="square" tIns="36000" bIns="0" rtlCol="0">
              <a:noAutofit/>
            </a:bodyPr>
            <a:lstStyle/>
            <a:p>
              <a:pPr algn="ctr"/>
              <a:endPara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291" name="Group 290">
            <a:extLst>
              <a:ext uri="{FF2B5EF4-FFF2-40B4-BE49-F238E27FC236}">
                <a16:creationId xmlns:a16="http://schemas.microsoft.com/office/drawing/2014/main" id="{DC8E3049-5BE6-40C1-A0D6-FE0D9D1260CB}"/>
              </a:ext>
            </a:extLst>
          </p:cNvPr>
          <p:cNvGrpSpPr/>
          <p:nvPr/>
        </p:nvGrpSpPr>
        <p:grpSpPr>
          <a:xfrm>
            <a:off x="5026252" y="3259529"/>
            <a:ext cx="2069826" cy="1894768"/>
            <a:chOff x="9399284" y="3259529"/>
            <a:chExt cx="2069826" cy="1894768"/>
          </a:xfrm>
        </p:grpSpPr>
        <p:sp>
          <p:nvSpPr>
            <p:cNvPr id="292" name="สี่เหลี่ยมผืนผ้า: มุมมน 153">
              <a:extLst>
                <a:ext uri="{FF2B5EF4-FFF2-40B4-BE49-F238E27FC236}">
                  <a16:creationId xmlns:a16="http://schemas.microsoft.com/office/drawing/2014/main" id="{9753106E-502F-48BD-B1B1-CE00F5039F46}"/>
                </a:ext>
              </a:extLst>
            </p:cNvPr>
            <p:cNvSpPr/>
            <p:nvPr/>
          </p:nvSpPr>
          <p:spPr>
            <a:xfrm>
              <a:off x="9399284" y="3259529"/>
              <a:ext cx="2069826" cy="1894768"/>
            </a:xfrm>
            <a:prstGeom prst="roundRect">
              <a:avLst>
                <a:gd name="adj" fmla="val 7079"/>
              </a:avLst>
            </a:prstGeom>
            <a:noFill/>
            <a:ln w="19050" cap="rnd">
              <a:solidFill>
                <a:srgbClr val="00B45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293" name="TextBox 292">
              <a:extLst>
                <a:ext uri="{FF2B5EF4-FFF2-40B4-BE49-F238E27FC236}">
                  <a16:creationId xmlns:a16="http://schemas.microsoft.com/office/drawing/2014/main" id="{5CBA32EF-33F1-4D07-ADCF-C4D5621A055B}"/>
                </a:ext>
              </a:extLst>
            </p:cNvPr>
            <p:cNvSpPr txBox="1"/>
            <p:nvPr/>
          </p:nvSpPr>
          <p:spPr>
            <a:xfrm>
              <a:off x="9438659" y="4541406"/>
              <a:ext cx="1991076" cy="576000"/>
            </a:xfrm>
            <a:custGeom>
              <a:avLst/>
              <a:gdLst>
                <a:gd name="connsiteX0" fmla="*/ 0 w 2106502"/>
                <a:gd name="connsiteY0" fmla="*/ 0 h 669962"/>
                <a:gd name="connsiteX1" fmla="*/ 2106502 w 2106502"/>
                <a:gd name="connsiteY1" fmla="*/ 0 h 669962"/>
                <a:gd name="connsiteX2" fmla="*/ 2106502 w 2106502"/>
                <a:gd name="connsiteY2" fmla="*/ 546073 h 669962"/>
                <a:gd name="connsiteX3" fmla="*/ 1982613 w 2106502"/>
                <a:gd name="connsiteY3" fmla="*/ 669962 h 669962"/>
                <a:gd name="connsiteX4" fmla="*/ 123889 w 2106502"/>
                <a:gd name="connsiteY4" fmla="*/ 669962 h 669962"/>
                <a:gd name="connsiteX5" fmla="*/ 0 w 2106502"/>
                <a:gd name="connsiteY5" fmla="*/ 546073 h 669962"/>
                <a:gd name="connsiteX6" fmla="*/ 0 w 2106502"/>
                <a:gd name="connsiteY6" fmla="*/ 0 h 669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06502" h="669962">
                  <a:moveTo>
                    <a:pt x="0" y="0"/>
                  </a:moveTo>
                  <a:lnTo>
                    <a:pt x="2106502" y="0"/>
                  </a:lnTo>
                  <a:lnTo>
                    <a:pt x="2106502" y="546073"/>
                  </a:lnTo>
                  <a:cubicBezTo>
                    <a:pt x="2106502" y="614495"/>
                    <a:pt x="2051035" y="669962"/>
                    <a:pt x="1982613" y="669962"/>
                  </a:cubicBezTo>
                  <a:lnTo>
                    <a:pt x="123889" y="669962"/>
                  </a:lnTo>
                  <a:cubicBezTo>
                    <a:pt x="55467" y="669962"/>
                    <a:pt x="0" y="614495"/>
                    <a:pt x="0" y="54607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FFFF7"/>
            </a:solidFill>
            <a:ln w="19050">
              <a:noFill/>
            </a:ln>
          </p:spPr>
          <p:txBody>
            <a:bodyPr wrap="square" tIns="36000" bIns="0" rtlCol="0">
              <a:noAutofit/>
            </a:bodyPr>
            <a:lstStyle/>
            <a:p>
              <a:pPr algn="ctr"/>
              <a:endPara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294" name="Picture 293">
              <a:extLst>
                <a:ext uri="{FF2B5EF4-FFF2-40B4-BE49-F238E27FC236}">
                  <a16:creationId xmlns:a16="http://schemas.microsoft.com/office/drawing/2014/main" id="{D743D355-44A0-4D9E-816C-EF03D7F76C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43045" y="3365971"/>
              <a:ext cx="1782304" cy="1150141"/>
            </a:xfrm>
            <a:prstGeom prst="rect">
              <a:avLst/>
            </a:prstGeom>
          </p:spPr>
        </p:pic>
      </p:grpSp>
      <p:grpSp>
        <p:nvGrpSpPr>
          <p:cNvPr id="325" name="Group 324">
            <a:extLst>
              <a:ext uri="{FF2B5EF4-FFF2-40B4-BE49-F238E27FC236}">
                <a16:creationId xmlns:a16="http://schemas.microsoft.com/office/drawing/2014/main" id="{CBC57E2D-B6E2-41C2-A53C-2EBA6CBF89A0}"/>
              </a:ext>
            </a:extLst>
          </p:cNvPr>
          <p:cNvGrpSpPr/>
          <p:nvPr/>
        </p:nvGrpSpPr>
        <p:grpSpPr>
          <a:xfrm>
            <a:off x="2718141" y="3259529"/>
            <a:ext cx="2069826" cy="1894768"/>
            <a:chOff x="2718141" y="3259529"/>
            <a:chExt cx="2069826" cy="1894768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C9A1E14-97E5-4523-AB85-432ED7053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39051" y="3392155"/>
              <a:ext cx="1218939" cy="1079458"/>
            </a:xfrm>
            <a:prstGeom prst="rect">
              <a:avLst/>
            </a:prstGeom>
          </p:spPr>
        </p:pic>
        <p:sp>
          <p:nvSpPr>
            <p:cNvPr id="296" name="สี่เหลี่ยมผืนผ้า: มุมมน 153">
              <a:extLst>
                <a:ext uri="{FF2B5EF4-FFF2-40B4-BE49-F238E27FC236}">
                  <a16:creationId xmlns:a16="http://schemas.microsoft.com/office/drawing/2014/main" id="{14887278-AE48-48B5-876A-A90C784B7EB1}"/>
                </a:ext>
              </a:extLst>
            </p:cNvPr>
            <p:cNvSpPr/>
            <p:nvPr/>
          </p:nvSpPr>
          <p:spPr>
            <a:xfrm>
              <a:off x="2718141" y="3259529"/>
              <a:ext cx="2069826" cy="1894768"/>
            </a:xfrm>
            <a:prstGeom prst="roundRect">
              <a:avLst>
                <a:gd name="adj" fmla="val 7079"/>
              </a:avLst>
            </a:prstGeom>
            <a:noFill/>
            <a:ln w="19050" cap="rnd">
              <a:solidFill>
                <a:srgbClr val="00B45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297" name="TextBox 296">
              <a:extLst>
                <a:ext uri="{FF2B5EF4-FFF2-40B4-BE49-F238E27FC236}">
                  <a16:creationId xmlns:a16="http://schemas.microsoft.com/office/drawing/2014/main" id="{C1B7A3E5-019E-488C-AE4C-73712308C3C7}"/>
                </a:ext>
              </a:extLst>
            </p:cNvPr>
            <p:cNvSpPr txBox="1"/>
            <p:nvPr/>
          </p:nvSpPr>
          <p:spPr>
            <a:xfrm>
              <a:off x="2757516" y="4541406"/>
              <a:ext cx="1991076" cy="576000"/>
            </a:xfrm>
            <a:custGeom>
              <a:avLst/>
              <a:gdLst>
                <a:gd name="connsiteX0" fmla="*/ 0 w 2106502"/>
                <a:gd name="connsiteY0" fmla="*/ 0 h 669962"/>
                <a:gd name="connsiteX1" fmla="*/ 2106502 w 2106502"/>
                <a:gd name="connsiteY1" fmla="*/ 0 h 669962"/>
                <a:gd name="connsiteX2" fmla="*/ 2106502 w 2106502"/>
                <a:gd name="connsiteY2" fmla="*/ 546073 h 669962"/>
                <a:gd name="connsiteX3" fmla="*/ 1982613 w 2106502"/>
                <a:gd name="connsiteY3" fmla="*/ 669962 h 669962"/>
                <a:gd name="connsiteX4" fmla="*/ 123889 w 2106502"/>
                <a:gd name="connsiteY4" fmla="*/ 669962 h 669962"/>
                <a:gd name="connsiteX5" fmla="*/ 0 w 2106502"/>
                <a:gd name="connsiteY5" fmla="*/ 546073 h 669962"/>
                <a:gd name="connsiteX6" fmla="*/ 0 w 2106502"/>
                <a:gd name="connsiteY6" fmla="*/ 0 h 669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06502" h="669962">
                  <a:moveTo>
                    <a:pt x="0" y="0"/>
                  </a:moveTo>
                  <a:lnTo>
                    <a:pt x="2106502" y="0"/>
                  </a:lnTo>
                  <a:lnTo>
                    <a:pt x="2106502" y="546073"/>
                  </a:lnTo>
                  <a:cubicBezTo>
                    <a:pt x="2106502" y="614495"/>
                    <a:pt x="2051035" y="669962"/>
                    <a:pt x="1982613" y="669962"/>
                  </a:cubicBezTo>
                  <a:lnTo>
                    <a:pt x="123889" y="669962"/>
                  </a:lnTo>
                  <a:cubicBezTo>
                    <a:pt x="55467" y="669962"/>
                    <a:pt x="0" y="614495"/>
                    <a:pt x="0" y="54607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FFFF7"/>
            </a:solidFill>
            <a:ln w="19050">
              <a:noFill/>
            </a:ln>
          </p:spPr>
          <p:txBody>
            <a:bodyPr wrap="square" tIns="36000" bIns="0" rtlCol="0">
              <a:noAutofit/>
            </a:bodyPr>
            <a:lstStyle/>
            <a:p>
              <a:pPr algn="ctr"/>
              <a:endPara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324" name="Group 323">
            <a:extLst>
              <a:ext uri="{FF2B5EF4-FFF2-40B4-BE49-F238E27FC236}">
                <a16:creationId xmlns:a16="http://schemas.microsoft.com/office/drawing/2014/main" id="{35F2838E-D33F-40CF-AA51-791E09EA9B9B}"/>
              </a:ext>
            </a:extLst>
          </p:cNvPr>
          <p:cNvGrpSpPr/>
          <p:nvPr/>
        </p:nvGrpSpPr>
        <p:grpSpPr>
          <a:xfrm>
            <a:off x="410030" y="3259529"/>
            <a:ext cx="2069826" cy="1894768"/>
            <a:chOff x="410030" y="3259529"/>
            <a:chExt cx="2069826" cy="1894768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328B1E4-3EFF-4E20-BCD0-3FD5DA666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7433" y="3429000"/>
              <a:ext cx="1381748" cy="1036311"/>
            </a:xfrm>
            <a:prstGeom prst="rect">
              <a:avLst/>
            </a:prstGeom>
          </p:spPr>
        </p:pic>
        <p:sp>
          <p:nvSpPr>
            <p:cNvPr id="300" name="สี่เหลี่ยมผืนผ้า: มุมมน 153">
              <a:extLst>
                <a:ext uri="{FF2B5EF4-FFF2-40B4-BE49-F238E27FC236}">
                  <a16:creationId xmlns:a16="http://schemas.microsoft.com/office/drawing/2014/main" id="{E30DCC9A-2080-488B-A2BF-94007A6D7D7D}"/>
                </a:ext>
              </a:extLst>
            </p:cNvPr>
            <p:cNvSpPr/>
            <p:nvPr/>
          </p:nvSpPr>
          <p:spPr>
            <a:xfrm>
              <a:off x="410030" y="3259529"/>
              <a:ext cx="2069826" cy="1894768"/>
            </a:xfrm>
            <a:prstGeom prst="roundRect">
              <a:avLst>
                <a:gd name="adj" fmla="val 7079"/>
              </a:avLst>
            </a:prstGeom>
            <a:noFill/>
            <a:ln w="19050" cap="rnd">
              <a:solidFill>
                <a:srgbClr val="00B45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301" name="TextBox 300">
              <a:extLst>
                <a:ext uri="{FF2B5EF4-FFF2-40B4-BE49-F238E27FC236}">
                  <a16:creationId xmlns:a16="http://schemas.microsoft.com/office/drawing/2014/main" id="{288940D5-94D4-483C-A871-CEE790D7A6E1}"/>
                </a:ext>
              </a:extLst>
            </p:cNvPr>
            <p:cNvSpPr txBox="1"/>
            <p:nvPr/>
          </p:nvSpPr>
          <p:spPr>
            <a:xfrm>
              <a:off x="449405" y="4541406"/>
              <a:ext cx="1991076" cy="576000"/>
            </a:xfrm>
            <a:custGeom>
              <a:avLst/>
              <a:gdLst>
                <a:gd name="connsiteX0" fmla="*/ 0 w 2106502"/>
                <a:gd name="connsiteY0" fmla="*/ 0 h 669962"/>
                <a:gd name="connsiteX1" fmla="*/ 2106502 w 2106502"/>
                <a:gd name="connsiteY1" fmla="*/ 0 h 669962"/>
                <a:gd name="connsiteX2" fmla="*/ 2106502 w 2106502"/>
                <a:gd name="connsiteY2" fmla="*/ 546073 h 669962"/>
                <a:gd name="connsiteX3" fmla="*/ 1982613 w 2106502"/>
                <a:gd name="connsiteY3" fmla="*/ 669962 h 669962"/>
                <a:gd name="connsiteX4" fmla="*/ 123889 w 2106502"/>
                <a:gd name="connsiteY4" fmla="*/ 669962 h 669962"/>
                <a:gd name="connsiteX5" fmla="*/ 0 w 2106502"/>
                <a:gd name="connsiteY5" fmla="*/ 546073 h 669962"/>
                <a:gd name="connsiteX6" fmla="*/ 0 w 2106502"/>
                <a:gd name="connsiteY6" fmla="*/ 0 h 669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06502" h="669962">
                  <a:moveTo>
                    <a:pt x="0" y="0"/>
                  </a:moveTo>
                  <a:lnTo>
                    <a:pt x="2106502" y="0"/>
                  </a:lnTo>
                  <a:lnTo>
                    <a:pt x="2106502" y="546073"/>
                  </a:lnTo>
                  <a:cubicBezTo>
                    <a:pt x="2106502" y="614495"/>
                    <a:pt x="2051035" y="669962"/>
                    <a:pt x="1982613" y="669962"/>
                  </a:cubicBezTo>
                  <a:lnTo>
                    <a:pt x="123889" y="669962"/>
                  </a:lnTo>
                  <a:cubicBezTo>
                    <a:pt x="55467" y="669962"/>
                    <a:pt x="0" y="614495"/>
                    <a:pt x="0" y="54607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FFFF7"/>
            </a:solidFill>
            <a:ln w="19050">
              <a:noFill/>
            </a:ln>
          </p:spPr>
          <p:txBody>
            <a:bodyPr wrap="square" tIns="36000" bIns="0" rtlCol="0">
              <a:noAutofit/>
            </a:bodyPr>
            <a:lstStyle/>
            <a:p>
              <a:pPr algn="ctr"/>
              <a:endPara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330" name="Group 329">
            <a:extLst>
              <a:ext uri="{FF2B5EF4-FFF2-40B4-BE49-F238E27FC236}">
                <a16:creationId xmlns:a16="http://schemas.microsoft.com/office/drawing/2014/main" id="{8580A2E3-63C2-4084-BB33-B26727E62E1F}"/>
              </a:ext>
            </a:extLst>
          </p:cNvPr>
          <p:cNvGrpSpPr/>
          <p:nvPr/>
        </p:nvGrpSpPr>
        <p:grpSpPr>
          <a:xfrm>
            <a:off x="9642475" y="1122106"/>
            <a:ext cx="2069826" cy="1894768"/>
            <a:chOff x="9642475" y="1122106"/>
            <a:chExt cx="2069826" cy="189476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BD2358C-F372-4856-A52D-463C9D0372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20107" y="1311636"/>
              <a:ext cx="1314562" cy="971352"/>
            </a:xfrm>
            <a:prstGeom prst="rect">
              <a:avLst/>
            </a:prstGeom>
          </p:spPr>
        </p:pic>
        <p:sp>
          <p:nvSpPr>
            <p:cNvPr id="304" name="สี่เหลี่ยมผืนผ้า: มุมมน 153">
              <a:extLst>
                <a:ext uri="{FF2B5EF4-FFF2-40B4-BE49-F238E27FC236}">
                  <a16:creationId xmlns:a16="http://schemas.microsoft.com/office/drawing/2014/main" id="{D19632DE-AFD1-465A-B859-2B159CBFAFB5}"/>
                </a:ext>
              </a:extLst>
            </p:cNvPr>
            <p:cNvSpPr/>
            <p:nvPr/>
          </p:nvSpPr>
          <p:spPr>
            <a:xfrm>
              <a:off x="9642475" y="1122106"/>
              <a:ext cx="2069826" cy="1894768"/>
            </a:xfrm>
            <a:prstGeom prst="roundRect">
              <a:avLst>
                <a:gd name="adj" fmla="val 7079"/>
              </a:avLst>
            </a:prstGeom>
            <a:noFill/>
            <a:ln w="19050" cap="rnd">
              <a:solidFill>
                <a:srgbClr val="00B45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305" name="TextBox 304">
              <a:extLst>
                <a:ext uri="{FF2B5EF4-FFF2-40B4-BE49-F238E27FC236}">
                  <a16:creationId xmlns:a16="http://schemas.microsoft.com/office/drawing/2014/main" id="{E7A0C4D4-38AC-4C6B-8A1F-4F5CC2046626}"/>
                </a:ext>
              </a:extLst>
            </p:cNvPr>
            <p:cNvSpPr txBox="1"/>
            <p:nvPr/>
          </p:nvSpPr>
          <p:spPr>
            <a:xfrm>
              <a:off x="9681850" y="2403983"/>
              <a:ext cx="1991076" cy="576000"/>
            </a:xfrm>
            <a:custGeom>
              <a:avLst/>
              <a:gdLst>
                <a:gd name="connsiteX0" fmla="*/ 0 w 2106502"/>
                <a:gd name="connsiteY0" fmla="*/ 0 h 669962"/>
                <a:gd name="connsiteX1" fmla="*/ 2106502 w 2106502"/>
                <a:gd name="connsiteY1" fmla="*/ 0 h 669962"/>
                <a:gd name="connsiteX2" fmla="*/ 2106502 w 2106502"/>
                <a:gd name="connsiteY2" fmla="*/ 546073 h 669962"/>
                <a:gd name="connsiteX3" fmla="*/ 1982613 w 2106502"/>
                <a:gd name="connsiteY3" fmla="*/ 669962 h 669962"/>
                <a:gd name="connsiteX4" fmla="*/ 123889 w 2106502"/>
                <a:gd name="connsiteY4" fmla="*/ 669962 h 669962"/>
                <a:gd name="connsiteX5" fmla="*/ 0 w 2106502"/>
                <a:gd name="connsiteY5" fmla="*/ 546073 h 669962"/>
                <a:gd name="connsiteX6" fmla="*/ 0 w 2106502"/>
                <a:gd name="connsiteY6" fmla="*/ 0 h 669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06502" h="669962">
                  <a:moveTo>
                    <a:pt x="0" y="0"/>
                  </a:moveTo>
                  <a:lnTo>
                    <a:pt x="2106502" y="0"/>
                  </a:lnTo>
                  <a:lnTo>
                    <a:pt x="2106502" y="546073"/>
                  </a:lnTo>
                  <a:cubicBezTo>
                    <a:pt x="2106502" y="614495"/>
                    <a:pt x="2051035" y="669962"/>
                    <a:pt x="1982613" y="669962"/>
                  </a:cubicBezTo>
                  <a:lnTo>
                    <a:pt x="123889" y="669962"/>
                  </a:lnTo>
                  <a:cubicBezTo>
                    <a:pt x="55467" y="669962"/>
                    <a:pt x="0" y="614495"/>
                    <a:pt x="0" y="54607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FFFF7"/>
            </a:solidFill>
            <a:ln w="19050">
              <a:noFill/>
            </a:ln>
          </p:spPr>
          <p:txBody>
            <a:bodyPr wrap="square" tIns="36000" bIns="0" rtlCol="0">
              <a:noAutofit/>
            </a:bodyPr>
            <a:lstStyle/>
            <a:p>
              <a:pPr algn="ctr"/>
              <a:endPara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328" name="Group 327">
            <a:extLst>
              <a:ext uri="{FF2B5EF4-FFF2-40B4-BE49-F238E27FC236}">
                <a16:creationId xmlns:a16="http://schemas.microsoft.com/office/drawing/2014/main" id="{704774E6-C26F-49C7-8701-5B13E25DDFB8}"/>
              </a:ext>
            </a:extLst>
          </p:cNvPr>
          <p:cNvGrpSpPr/>
          <p:nvPr/>
        </p:nvGrpSpPr>
        <p:grpSpPr>
          <a:xfrm>
            <a:off x="7334363" y="1063792"/>
            <a:ext cx="2069826" cy="1953082"/>
            <a:chOff x="7334363" y="1063792"/>
            <a:chExt cx="2069826" cy="195308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A36191A-0AC1-4041-A893-0FDD29C49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81752" y="1063792"/>
              <a:ext cx="1715320" cy="1367913"/>
            </a:xfrm>
            <a:prstGeom prst="rect">
              <a:avLst/>
            </a:prstGeom>
          </p:spPr>
        </p:pic>
        <p:sp>
          <p:nvSpPr>
            <p:cNvPr id="308" name="สี่เหลี่ยมผืนผ้า: มุมมน 153">
              <a:extLst>
                <a:ext uri="{FF2B5EF4-FFF2-40B4-BE49-F238E27FC236}">
                  <a16:creationId xmlns:a16="http://schemas.microsoft.com/office/drawing/2014/main" id="{E84FCD02-5B1D-4D91-B4E6-204D057A39DC}"/>
                </a:ext>
              </a:extLst>
            </p:cNvPr>
            <p:cNvSpPr/>
            <p:nvPr/>
          </p:nvSpPr>
          <p:spPr>
            <a:xfrm>
              <a:off x="7334363" y="1122106"/>
              <a:ext cx="2069826" cy="1894768"/>
            </a:xfrm>
            <a:prstGeom prst="roundRect">
              <a:avLst>
                <a:gd name="adj" fmla="val 7079"/>
              </a:avLst>
            </a:prstGeom>
            <a:noFill/>
            <a:ln w="19050" cap="rnd">
              <a:solidFill>
                <a:srgbClr val="00B45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309" name="TextBox 308">
              <a:extLst>
                <a:ext uri="{FF2B5EF4-FFF2-40B4-BE49-F238E27FC236}">
                  <a16:creationId xmlns:a16="http://schemas.microsoft.com/office/drawing/2014/main" id="{6B9C2B4C-2626-4733-8809-159DE6C182E3}"/>
                </a:ext>
              </a:extLst>
            </p:cNvPr>
            <p:cNvSpPr txBox="1"/>
            <p:nvPr/>
          </p:nvSpPr>
          <p:spPr>
            <a:xfrm>
              <a:off x="7373738" y="2403983"/>
              <a:ext cx="1991076" cy="576000"/>
            </a:xfrm>
            <a:custGeom>
              <a:avLst/>
              <a:gdLst>
                <a:gd name="connsiteX0" fmla="*/ 0 w 2106502"/>
                <a:gd name="connsiteY0" fmla="*/ 0 h 669962"/>
                <a:gd name="connsiteX1" fmla="*/ 2106502 w 2106502"/>
                <a:gd name="connsiteY1" fmla="*/ 0 h 669962"/>
                <a:gd name="connsiteX2" fmla="*/ 2106502 w 2106502"/>
                <a:gd name="connsiteY2" fmla="*/ 546073 h 669962"/>
                <a:gd name="connsiteX3" fmla="*/ 1982613 w 2106502"/>
                <a:gd name="connsiteY3" fmla="*/ 669962 h 669962"/>
                <a:gd name="connsiteX4" fmla="*/ 123889 w 2106502"/>
                <a:gd name="connsiteY4" fmla="*/ 669962 h 669962"/>
                <a:gd name="connsiteX5" fmla="*/ 0 w 2106502"/>
                <a:gd name="connsiteY5" fmla="*/ 546073 h 669962"/>
                <a:gd name="connsiteX6" fmla="*/ 0 w 2106502"/>
                <a:gd name="connsiteY6" fmla="*/ 0 h 669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06502" h="669962">
                  <a:moveTo>
                    <a:pt x="0" y="0"/>
                  </a:moveTo>
                  <a:lnTo>
                    <a:pt x="2106502" y="0"/>
                  </a:lnTo>
                  <a:lnTo>
                    <a:pt x="2106502" y="546073"/>
                  </a:lnTo>
                  <a:cubicBezTo>
                    <a:pt x="2106502" y="614495"/>
                    <a:pt x="2051035" y="669962"/>
                    <a:pt x="1982613" y="669962"/>
                  </a:cubicBezTo>
                  <a:lnTo>
                    <a:pt x="123889" y="669962"/>
                  </a:lnTo>
                  <a:cubicBezTo>
                    <a:pt x="55467" y="669962"/>
                    <a:pt x="0" y="614495"/>
                    <a:pt x="0" y="54607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FFFF7"/>
            </a:solidFill>
            <a:ln w="19050">
              <a:noFill/>
            </a:ln>
          </p:spPr>
          <p:txBody>
            <a:bodyPr wrap="square" tIns="36000" bIns="0" rtlCol="0">
              <a:noAutofit/>
            </a:bodyPr>
            <a:lstStyle/>
            <a:p>
              <a:pPr algn="ctr"/>
              <a:endPara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327" name="Group 326">
            <a:extLst>
              <a:ext uri="{FF2B5EF4-FFF2-40B4-BE49-F238E27FC236}">
                <a16:creationId xmlns:a16="http://schemas.microsoft.com/office/drawing/2014/main" id="{7C36F255-759A-4929-BD66-FE89F12B0D05}"/>
              </a:ext>
            </a:extLst>
          </p:cNvPr>
          <p:cNvGrpSpPr/>
          <p:nvPr/>
        </p:nvGrpSpPr>
        <p:grpSpPr>
          <a:xfrm>
            <a:off x="5026252" y="1122106"/>
            <a:ext cx="2069826" cy="1894768"/>
            <a:chOff x="5026252" y="1122106"/>
            <a:chExt cx="2069826" cy="1894768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3A94C22-D121-4540-9FFF-4ACE2FB39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07129" y="1546562"/>
              <a:ext cx="1988948" cy="614766"/>
            </a:xfrm>
            <a:prstGeom prst="rect">
              <a:avLst/>
            </a:prstGeom>
          </p:spPr>
        </p:pic>
        <p:sp>
          <p:nvSpPr>
            <p:cNvPr id="312" name="สี่เหลี่ยมผืนผ้า: มุมมน 153">
              <a:extLst>
                <a:ext uri="{FF2B5EF4-FFF2-40B4-BE49-F238E27FC236}">
                  <a16:creationId xmlns:a16="http://schemas.microsoft.com/office/drawing/2014/main" id="{EC1D376D-B24C-4292-8CEF-39F7C9C9FF81}"/>
                </a:ext>
              </a:extLst>
            </p:cNvPr>
            <p:cNvSpPr/>
            <p:nvPr/>
          </p:nvSpPr>
          <p:spPr>
            <a:xfrm>
              <a:off x="5026252" y="1122106"/>
              <a:ext cx="2069826" cy="1894768"/>
            </a:xfrm>
            <a:prstGeom prst="roundRect">
              <a:avLst>
                <a:gd name="adj" fmla="val 7079"/>
              </a:avLst>
            </a:prstGeom>
            <a:noFill/>
            <a:ln w="19050" cap="rnd">
              <a:solidFill>
                <a:srgbClr val="00B45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313" name="TextBox 312">
              <a:extLst>
                <a:ext uri="{FF2B5EF4-FFF2-40B4-BE49-F238E27FC236}">
                  <a16:creationId xmlns:a16="http://schemas.microsoft.com/office/drawing/2014/main" id="{B22B6005-991C-4170-91A3-67EC92D8B193}"/>
                </a:ext>
              </a:extLst>
            </p:cNvPr>
            <p:cNvSpPr txBox="1"/>
            <p:nvPr/>
          </p:nvSpPr>
          <p:spPr>
            <a:xfrm>
              <a:off x="5065627" y="2403983"/>
              <a:ext cx="1991076" cy="576000"/>
            </a:xfrm>
            <a:custGeom>
              <a:avLst/>
              <a:gdLst>
                <a:gd name="connsiteX0" fmla="*/ 0 w 2106502"/>
                <a:gd name="connsiteY0" fmla="*/ 0 h 669962"/>
                <a:gd name="connsiteX1" fmla="*/ 2106502 w 2106502"/>
                <a:gd name="connsiteY1" fmla="*/ 0 h 669962"/>
                <a:gd name="connsiteX2" fmla="*/ 2106502 w 2106502"/>
                <a:gd name="connsiteY2" fmla="*/ 546073 h 669962"/>
                <a:gd name="connsiteX3" fmla="*/ 1982613 w 2106502"/>
                <a:gd name="connsiteY3" fmla="*/ 669962 h 669962"/>
                <a:gd name="connsiteX4" fmla="*/ 123889 w 2106502"/>
                <a:gd name="connsiteY4" fmla="*/ 669962 h 669962"/>
                <a:gd name="connsiteX5" fmla="*/ 0 w 2106502"/>
                <a:gd name="connsiteY5" fmla="*/ 546073 h 669962"/>
                <a:gd name="connsiteX6" fmla="*/ 0 w 2106502"/>
                <a:gd name="connsiteY6" fmla="*/ 0 h 669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06502" h="669962">
                  <a:moveTo>
                    <a:pt x="0" y="0"/>
                  </a:moveTo>
                  <a:lnTo>
                    <a:pt x="2106502" y="0"/>
                  </a:lnTo>
                  <a:lnTo>
                    <a:pt x="2106502" y="546073"/>
                  </a:lnTo>
                  <a:cubicBezTo>
                    <a:pt x="2106502" y="614495"/>
                    <a:pt x="2051035" y="669962"/>
                    <a:pt x="1982613" y="669962"/>
                  </a:cubicBezTo>
                  <a:lnTo>
                    <a:pt x="123889" y="669962"/>
                  </a:lnTo>
                  <a:cubicBezTo>
                    <a:pt x="55467" y="669962"/>
                    <a:pt x="0" y="614495"/>
                    <a:pt x="0" y="54607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FFFF7"/>
            </a:solidFill>
            <a:ln w="19050">
              <a:noFill/>
            </a:ln>
          </p:spPr>
          <p:txBody>
            <a:bodyPr wrap="square" tIns="36000" bIns="0" rtlCol="0">
              <a:noAutofit/>
            </a:bodyPr>
            <a:lstStyle/>
            <a:p>
              <a:pPr algn="ctr"/>
              <a:endPara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326" name="Group 325">
            <a:extLst>
              <a:ext uri="{FF2B5EF4-FFF2-40B4-BE49-F238E27FC236}">
                <a16:creationId xmlns:a16="http://schemas.microsoft.com/office/drawing/2014/main" id="{43152C30-878F-4128-B45D-081E5927E317}"/>
              </a:ext>
            </a:extLst>
          </p:cNvPr>
          <p:cNvGrpSpPr/>
          <p:nvPr/>
        </p:nvGrpSpPr>
        <p:grpSpPr>
          <a:xfrm>
            <a:off x="2718141" y="1122106"/>
            <a:ext cx="2069826" cy="1894768"/>
            <a:chOff x="2718141" y="1122106"/>
            <a:chExt cx="2069826" cy="1894768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31987C7-95FE-45CD-845D-234901A8A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7211" y="1286539"/>
              <a:ext cx="1462765" cy="1032892"/>
            </a:xfrm>
            <a:prstGeom prst="rect">
              <a:avLst/>
            </a:prstGeom>
          </p:spPr>
        </p:pic>
        <p:sp>
          <p:nvSpPr>
            <p:cNvPr id="316" name="สี่เหลี่ยมผืนผ้า: มุมมน 153">
              <a:extLst>
                <a:ext uri="{FF2B5EF4-FFF2-40B4-BE49-F238E27FC236}">
                  <a16:creationId xmlns:a16="http://schemas.microsoft.com/office/drawing/2014/main" id="{CB52BE3A-4989-428D-9D1C-64A5515E798C}"/>
                </a:ext>
              </a:extLst>
            </p:cNvPr>
            <p:cNvSpPr/>
            <p:nvPr/>
          </p:nvSpPr>
          <p:spPr>
            <a:xfrm>
              <a:off x="2718141" y="1122106"/>
              <a:ext cx="2069826" cy="1894768"/>
            </a:xfrm>
            <a:prstGeom prst="roundRect">
              <a:avLst>
                <a:gd name="adj" fmla="val 7079"/>
              </a:avLst>
            </a:prstGeom>
            <a:noFill/>
            <a:ln w="19050" cap="rnd">
              <a:solidFill>
                <a:srgbClr val="00B45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317" name="TextBox 316">
              <a:extLst>
                <a:ext uri="{FF2B5EF4-FFF2-40B4-BE49-F238E27FC236}">
                  <a16:creationId xmlns:a16="http://schemas.microsoft.com/office/drawing/2014/main" id="{096AB456-F04F-47F8-BCB4-C081A1DA804B}"/>
                </a:ext>
              </a:extLst>
            </p:cNvPr>
            <p:cNvSpPr txBox="1"/>
            <p:nvPr/>
          </p:nvSpPr>
          <p:spPr>
            <a:xfrm>
              <a:off x="2757516" y="2403983"/>
              <a:ext cx="1991076" cy="576000"/>
            </a:xfrm>
            <a:custGeom>
              <a:avLst/>
              <a:gdLst>
                <a:gd name="connsiteX0" fmla="*/ 0 w 2106502"/>
                <a:gd name="connsiteY0" fmla="*/ 0 h 669962"/>
                <a:gd name="connsiteX1" fmla="*/ 2106502 w 2106502"/>
                <a:gd name="connsiteY1" fmla="*/ 0 h 669962"/>
                <a:gd name="connsiteX2" fmla="*/ 2106502 w 2106502"/>
                <a:gd name="connsiteY2" fmla="*/ 546073 h 669962"/>
                <a:gd name="connsiteX3" fmla="*/ 1982613 w 2106502"/>
                <a:gd name="connsiteY3" fmla="*/ 669962 h 669962"/>
                <a:gd name="connsiteX4" fmla="*/ 123889 w 2106502"/>
                <a:gd name="connsiteY4" fmla="*/ 669962 h 669962"/>
                <a:gd name="connsiteX5" fmla="*/ 0 w 2106502"/>
                <a:gd name="connsiteY5" fmla="*/ 546073 h 669962"/>
                <a:gd name="connsiteX6" fmla="*/ 0 w 2106502"/>
                <a:gd name="connsiteY6" fmla="*/ 0 h 669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06502" h="669962">
                  <a:moveTo>
                    <a:pt x="0" y="0"/>
                  </a:moveTo>
                  <a:lnTo>
                    <a:pt x="2106502" y="0"/>
                  </a:lnTo>
                  <a:lnTo>
                    <a:pt x="2106502" y="546073"/>
                  </a:lnTo>
                  <a:cubicBezTo>
                    <a:pt x="2106502" y="614495"/>
                    <a:pt x="2051035" y="669962"/>
                    <a:pt x="1982613" y="669962"/>
                  </a:cubicBezTo>
                  <a:lnTo>
                    <a:pt x="123889" y="669962"/>
                  </a:lnTo>
                  <a:cubicBezTo>
                    <a:pt x="55467" y="669962"/>
                    <a:pt x="0" y="614495"/>
                    <a:pt x="0" y="54607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FFFF7"/>
            </a:solidFill>
            <a:ln w="19050">
              <a:noFill/>
            </a:ln>
          </p:spPr>
          <p:txBody>
            <a:bodyPr wrap="square" tIns="36000" bIns="0" rtlCol="0">
              <a:noAutofit/>
            </a:bodyPr>
            <a:lstStyle/>
            <a:p>
              <a:pPr algn="ctr"/>
              <a:endPara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323" name="Group 322">
            <a:extLst>
              <a:ext uri="{FF2B5EF4-FFF2-40B4-BE49-F238E27FC236}">
                <a16:creationId xmlns:a16="http://schemas.microsoft.com/office/drawing/2014/main" id="{89F34CBB-0410-4014-863D-A157DE3205CB}"/>
              </a:ext>
            </a:extLst>
          </p:cNvPr>
          <p:cNvGrpSpPr/>
          <p:nvPr/>
        </p:nvGrpSpPr>
        <p:grpSpPr>
          <a:xfrm>
            <a:off x="410030" y="990588"/>
            <a:ext cx="2069826" cy="2026286"/>
            <a:chOff x="410030" y="990588"/>
            <a:chExt cx="2069826" cy="20262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923127A-5997-44C5-BC5B-CF7C20152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5343" y="990588"/>
              <a:ext cx="1219200" cy="1405179"/>
            </a:xfrm>
            <a:prstGeom prst="rect">
              <a:avLst/>
            </a:prstGeom>
          </p:spPr>
        </p:pic>
        <p:sp>
          <p:nvSpPr>
            <p:cNvPr id="320" name="สี่เหลี่ยมผืนผ้า: มุมมน 153">
              <a:extLst>
                <a:ext uri="{FF2B5EF4-FFF2-40B4-BE49-F238E27FC236}">
                  <a16:creationId xmlns:a16="http://schemas.microsoft.com/office/drawing/2014/main" id="{41F8C7E0-D04E-49D2-A027-C45154919068}"/>
                </a:ext>
              </a:extLst>
            </p:cNvPr>
            <p:cNvSpPr/>
            <p:nvPr/>
          </p:nvSpPr>
          <p:spPr>
            <a:xfrm>
              <a:off x="410030" y="1122106"/>
              <a:ext cx="2069826" cy="1894768"/>
            </a:xfrm>
            <a:prstGeom prst="roundRect">
              <a:avLst>
                <a:gd name="adj" fmla="val 7079"/>
              </a:avLst>
            </a:prstGeom>
            <a:noFill/>
            <a:ln w="19050" cap="rnd">
              <a:solidFill>
                <a:srgbClr val="00B45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321" name="TextBox 320">
              <a:extLst>
                <a:ext uri="{FF2B5EF4-FFF2-40B4-BE49-F238E27FC236}">
                  <a16:creationId xmlns:a16="http://schemas.microsoft.com/office/drawing/2014/main" id="{8584D93F-1656-46BD-9345-EF751FB52A75}"/>
                </a:ext>
              </a:extLst>
            </p:cNvPr>
            <p:cNvSpPr txBox="1"/>
            <p:nvPr/>
          </p:nvSpPr>
          <p:spPr>
            <a:xfrm>
              <a:off x="449405" y="2403983"/>
              <a:ext cx="1991076" cy="576000"/>
            </a:xfrm>
            <a:custGeom>
              <a:avLst/>
              <a:gdLst>
                <a:gd name="connsiteX0" fmla="*/ 0 w 2106502"/>
                <a:gd name="connsiteY0" fmla="*/ 0 h 669962"/>
                <a:gd name="connsiteX1" fmla="*/ 2106502 w 2106502"/>
                <a:gd name="connsiteY1" fmla="*/ 0 h 669962"/>
                <a:gd name="connsiteX2" fmla="*/ 2106502 w 2106502"/>
                <a:gd name="connsiteY2" fmla="*/ 546073 h 669962"/>
                <a:gd name="connsiteX3" fmla="*/ 1982613 w 2106502"/>
                <a:gd name="connsiteY3" fmla="*/ 669962 h 669962"/>
                <a:gd name="connsiteX4" fmla="*/ 123889 w 2106502"/>
                <a:gd name="connsiteY4" fmla="*/ 669962 h 669962"/>
                <a:gd name="connsiteX5" fmla="*/ 0 w 2106502"/>
                <a:gd name="connsiteY5" fmla="*/ 546073 h 669962"/>
                <a:gd name="connsiteX6" fmla="*/ 0 w 2106502"/>
                <a:gd name="connsiteY6" fmla="*/ 0 h 669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06502" h="669962">
                  <a:moveTo>
                    <a:pt x="0" y="0"/>
                  </a:moveTo>
                  <a:lnTo>
                    <a:pt x="2106502" y="0"/>
                  </a:lnTo>
                  <a:lnTo>
                    <a:pt x="2106502" y="546073"/>
                  </a:lnTo>
                  <a:cubicBezTo>
                    <a:pt x="2106502" y="614495"/>
                    <a:pt x="2051035" y="669962"/>
                    <a:pt x="1982613" y="669962"/>
                  </a:cubicBezTo>
                  <a:lnTo>
                    <a:pt x="123889" y="669962"/>
                  </a:lnTo>
                  <a:cubicBezTo>
                    <a:pt x="55467" y="669962"/>
                    <a:pt x="0" y="614495"/>
                    <a:pt x="0" y="54607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FFFF7"/>
            </a:solidFill>
            <a:ln w="19050">
              <a:noFill/>
            </a:ln>
          </p:spPr>
          <p:txBody>
            <a:bodyPr wrap="square" tIns="36000" bIns="0" rtlCol="0">
              <a:noAutofit/>
            </a:bodyPr>
            <a:lstStyle/>
            <a:p>
              <a:pPr algn="ctr"/>
              <a:endPara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333" name="Group 332">
            <a:extLst>
              <a:ext uri="{FF2B5EF4-FFF2-40B4-BE49-F238E27FC236}">
                <a16:creationId xmlns:a16="http://schemas.microsoft.com/office/drawing/2014/main" id="{DF898511-4E2B-4CAF-B4B1-7FB03A7CE1A7}"/>
              </a:ext>
            </a:extLst>
          </p:cNvPr>
          <p:cNvGrpSpPr/>
          <p:nvPr/>
        </p:nvGrpSpPr>
        <p:grpSpPr>
          <a:xfrm>
            <a:off x="9642475" y="3259529"/>
            <a:ext cx="2069826" cy="1894768"/>
            <a:chOff x="9642475" y="3259529"/>
            <a:chExt cx="2069826" cy="1894768"/>
          </a:xfrm>
        </p:grpSpPr>
        <p:sp>
          <p:nvSpPr>
            <p:cNvPr id="98" name="สี่เหลี่ยมผืนผ้า: มุมมน 153">
              <a:extLst>
                <a:ext uri="{FF2B5EF4-FFF2-40B4-BE49-F238E27FC236}">
                  <a16:creationId xmlns:a16="http://schemas.microsoft.com/office/drawing/2014/main" id="{806CDABE-082E-435A-B9FD-C4C63E168FB8}"/>
                </a:ext>
              </a:extLst>
            </p:cNvPr>
            <p:cNvSpPr/>
            <p:nvPr/>
          </p:nvSpPr>
          <p:spPr>
            <a:xfrm>
              <a:off x="9642475" y="3259529"/>
              <a:ext cx="2069826" cy="1894768"/>
            </a:xfrm>
            <a:prstGeom prst="roundRect">
              <a:avLst>
                <a:gd name="adj" fmla="val 7079"/>
              </a:avLst>
            </a:prstGeom>
            <a:noFill/>
            <a:ln w="19050" cap="rnd">
              <a:solidFill>
                <a:srgbClr val="00B45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FB4F9AC1-4124-4BA4-9168-EB145C138491}"/>
                </a:ext>
              </a:extLst>
            </p:cNvPr>
            <p:cNvSpPr txBox="1"/>
            <p:nvPr/>
          </p:nvSpPr>
          <p:spPr>
            <a:xfrm>
              <a:off x="9681850" y="4541406"/>
              <a:ext cx="1991076" cy="576000"/>
            </a:xfrm>
            <a:custGeom>
              <a:avLst/>
              <a:gdLst>
                <a:gd name="connsiteX0" fmla="*/ 0 w 2106502"/>
                <a:gd name="connsiteY0" fmla="*/ 0 h 669962"/>
                <a:gd name="connsiteX1" fmla="*/ 2106502 w 2106502"/>
                <a:gd name="connsiteY1" fmla="*/ 0 h 669962"/>
                <a:gd name="connsiteX2" fmla="*/ 2106502 w 2106502"/>
                <a:gd name="connsiteY2" fmla="*/ 546073 h 669962"/>
                <a:gd name="connsiteX3" fmla="*/ 1982613 w 2106502"/>
                <a:gd name="connsiteY3" fmla="*/ 669962 h 669962"/>
                <a:gd name="connsiteX4" fmla="*/ 123889 w 2106502"/>
                <a:gd name="connsiteY4" fmla="*/ 669962 h 669962"/>
                <a:gd name="connsiteX5" fmla="*/ 0 w 2106502"/>
                <a:gd name="connsiteY5" fmla="*/ 546073 h 669962"/>
                <a:gd name="connsiteX6" fmla="*/ 0 w 2106502"/>
                <a:gd name="connsiteY6" fmla="*/ 0 h 669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06502" h="669962">
                  <a:moveTo>
                    <a:pt x="0" y="0"/>
                  </a:moveTo>
                  <a:lnTo>
                    <a:pt x="2106502" y="0"/>
                  </a:lnTo>
                  <a:lnTo>
                    <a:pt x="2106502" y="546073"/>
                  </a:lnTo>
                  <a:cubicBezTo>
                    <a:pt x="2106502" y="614495"/>
                    <a:pt x="2051035" y="669962"/>
                    <a:pt x="1982613" y="669962"/>
                  </a:cubicBezTo>
                  <a:lnTo>
                    <a:pt x="123889" y="669962"/>
                  </a:lnTo>
                  <a:cubicBezTo>
                    <a:pt x="55467" y="669962"/>
                    <a:pt x="0" y="614495"/>
                    <a:pt x="0" y="54607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FFFF7"/>
            </a:solidFill>
            <a:ln w="19050">
              <a:noFill/>
            </a:ln>
          </p:spPr>
          <p:txBody>
            <a:bodyPr wrap="square" tIns="36000" bIns="0" rtlCol="0">
              <a:noAutofit/>
            </a:bodyPr>
            <a:lstStyle/>
            <a:p>
              <a:pPr algn="ctr"/>
              <a:endPara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332" name="Picture 331">
              <a:extLst>
                <a:ext uri="{FF2B5EF4-FFF2-40B4-BE49-F238E27FC236}">
                  <a16:creationId xmlns:a16="http://schemas.microsoft.com/office/drawing/2014/main" id="{A074D598-7B7C-4369-B3C7-272D75E6E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88291" y="3327059"/>
              <a:ext cx="1657109" cy="1174282"/>
            </a:xfrm>
            <a:prstGeom prst="rect">
              <a:avLst/>
            </a:prstGeom>
          </p:spPr>
        </p:pic>
      </p:grpSp>
      <p:grpSp>
        <p:nvGrpSpPr>
          <p:cNvPr id="18" name="B.ร่างแหเอนโดพลาซึม">
            <a:extLst>
              <a:ext uri="{FF2B5EF4-FFF2-40B4-BE49-F238E27FC236}">
                <a16:creationId xmlns:a16="http://schemas.microsoft.com/office/drawing/2014/main" id="{BEF04E7B-3FFB-4D39-8336-81984532FC3C}"/>
              </a:ext>
            </a:extLst>
          </p:cNvPr>
          <p:cNvGrpSpPr/>
          <p:nvPr/>
        </p:nvGrpSpPr>
        <p:grpSpPr>
          <a:xfrm>
            <a:off x="9162628" y="6072524"/>
            <a:ext cx="1836000" cy="496759"/>
            <a:chOff x="9162628" y="6072524"/>
            <a:chExt cx="1836000" cy="496759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15378699-1E3B-49C6-ACC6-333C9725C747}"/>
                </a:ext>
              </a:extLst>
            </p:cNvPr>
            <p:cNvSpPr txBox="1"/>
            <p:nvPr/>
          </p:nvSpPr>
          <p:spPr>
            <a:xfrm>
              <a:off x="9162628" y="6116518"/>
              <a:ext cx="1836000" cy="452765"/>
            </a:xfrm>
            <a:prstGeom prst="roundRect">
              <a:avLst>
                <a:gd name="adj" fmla="val 18784"/>
              </a:avLst>
            </a:prstGeom>
            <a:solidFill>
              <a:srgbClr val="00B456"/>
            </a:solidFill>
            <a:ln w="19050">
              <a:solidFill>
                <a:srgbClr val="00B456"/>
              </a:solidFill>
            </a:ln>
          </p:spPr>
          <p:txBody>
            <a:bodyPr wrap="square" lIns="36000" tIns="36000" rIns="36000" bIns="0" rtlCol="0">
              <a:spAutoFit/>
            </a:bodyPr>
            <a:lstStyle>
              <a:defPPr>
                <a:defRPr lang="en-US"/>
              </a:defPPr>
              <a:lvl1pPr algn="ctr">
                <a:defRPr sz="2400" b="1">
                  <a:latin typeface="TH Sarabun New" panose="020B0500040200020003" pitchFamily="34" charset="-34"/>
                  <a:cs typeface="TH Sarabun New" panose="020B0500040200020003" pitchFamily="34" charset="-34"/>
                </a:defRPr>
              </a:lvl1pPr>
            </a:lstStyle>
            <a:p>
              <a:endParaRPr lang="th-TH" dirty="0"/>
            </a:p>
          </p:txBody>
        </p:sp>
        <p:sp>
          <p:nvSpPr>
            <p:cNvPr id="77" name="B.ร่างแหเอนโดพลาซึม">
              <a:extLst>
                <a:ext uri="{FF2B5EF4-FFF2-40B4-BE49-F238E27FC236}">
                  <a16:creationId xmlns:a16="http://schemas.microsoft.com/office/drawing/2014/main" id="{1A10E99E-8A5D-4A39-804E-590DEE174E5E}"/>
                </a:ext>
              </a:extLst>
            </p:cNvPr>
            <p:cNvSpPr txBox="1"/>
            <p:nvPr/>
          </p:nvSpPr>
          <p:spPr>
            <a:xfrm>
              <a:off x="9162628" y="6072524"/>
              <a:ext cx="1836000" cy="452765"/>
            </a:xfrm>
            <a:prstGeom prst="roundRect">
              <a:avLst>
                <a:gd name="adj" fmla="val 18784"/>
              </a:avLst>
            </a:prstGeom>
            <a:solidFill>
              <a:schemeClr val="bg1"/>
            </a:solidFill>
            <a:ln w="19050">
              <a:solidFill>
                <a:srgbClr val="00B456"/>
              </a:solidFill>
            </a:ln>
          </p:spPr>
          <p:txBody>
            <a:bodyPr wrap="square" lIns="36000" tIns="36000" rIns="36000" bIns="0" rtlCol="0">
              <a:spAutoFit/>
            </a:bodyPr>
            <a:lstStyle>
              <a:defPPr>
                <a:defRPr lang="en-US"/>
              </a:defPPr>
              <a:lvl1pPr algn="ctr">
                <a:defRPr sz="2400" b="1">
                  <a:latin typeface="TH Sarabun New" panose="020B0500040200020003" pitchFamily="34" charset="-34"/>
                  <a:cs typeface="TH Sarabun New" panose="020B0500040200020003" pitchFamily="34" charset="-34"/>
                </a:defRPr>
              </a:lvl1pPr>
            </a:lstStyle>
            <a:p>
              <a:r>
                <a:rPr lang="th-TH" dirty="0"/>
                <a:t>ร่างแหเอนโดพลาซึม</a:t>
              </a:r>
            </a:p>
          </p:txBody>
        </p:sp>
      </p:grpSp>
      <p:grpSp>
        <p:nvGrpSpPr>
          <p:cNvPr id="17" name="B.ไมโทคอนเดรีย">
            <a:extLst>
              <a:ext uri="{FF2B5EF4-FFF2-40B4-BE49-F238E27FC236}">
                <a16:creationId xmlns:a16="http://schemas.microsoft.com/office/drawing/2014/main" id="{DDE0FFC3-9063-4EE5-9E1F-F2B94D63722A}"/>
              </a:ext>
            </a:extLst>
          </p:cNvPr>
          <p:cNvGrpSpPr/>
          <p:nvPr/>
        </p:nvGrpSpPr>
        <p:grpSpPr>
          <a:xfrm>
            <a:off x="7061330" y="6072524"/>
            <a:ext cx="1836000" cy="496759"/>
            <a:chOff x="7061330" y="6072524"/>
            <a:chExt cx="1836000" cy="496759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E4BE9C5-9B56-42B0-9DE7-D25C32E579B4}"/>
                </a:ext>
              </a:extLst>
            </p:cNvPr>
            <p:cNvSpPr txBox="1"/>
            <p:nvPr/>
          </p:nvSpPr>
          <p:spPr>
            <a:xfrm>
              <a:off x="7061330" y="6116518"/>
              <a:ext cx="1836000" cy="452765"/>
            </a:xfrm>
            <a:prstGeom prst="roundRect">
              <a:avLst>
                <a:gd name="adj" fmla="val 18784"/>
              </a:avLst>
            </a:prstGeom>
            <a:solidFill>
              <a:srgbClr val="00B456"/>
            </a:solidFill>
            <a:ln w="19050">
              <a:solidFill>
                <a:srgbClr val="00B456"/>
              </a:solidFill>
            </a:ln>
          </p:spPr>
          <p:txBody>
            <a:bodyPr wrap="square" lIns="36000" tIns="36000" rIns="36000" bIns="0" rtlCol="0">
              <a:spAutoFit/>
            </a:bodyPr>
            <a:lstStyle>
              <a:defPPr>
                <a:defRPr lang="en-US"/>
              </a:defPPr>
              <a:lvl1pPr algn="ctr">
                <a:defRPr sz="2400" b="1">
                  <a:latin typeface="TH Sarabun New" panose="020B0500040200020003" pitchFamily="34" charset="-34"/>
                  <a:cs typeface="TH Sarabun New" panose="020B0500040200020003" pitchFamily="34" charset="-34"/>
                </a:defRPr>
              </a:lvl1pPr>
            </a:lstStyle>
            <a:p>
              <a:endParaRPr lang="th-TH" dirty="0"/>
            </a:p>
          </p:txBody>
        </p:sp>
        <p:sp>
          <p:nvSpPr>
            <p:cNvPr id="155" name="B.ไมโทคอนเดรีย">
              <a:extLst>
                <a:ext uri="{FF2B5EF4-FFF2-40B4-BE49-F238E27FC236}">
                  <a16:creationId xmlns:a16="http://schemas.microsoft.com/office/drawing/2014/main" id="{89CE6A85-90E2-4FFD-BDAE-8CEB7D03F5D0}"/>
                </a:ext>
              </a:extLst>
            </p:cNvPr>
            <p:cNvSpPr txBox="1"/>
            <p:nvPr/>
          </p:nvSpPr>
          <p:spPr>
            <a:xfrm>
              <a:off x="7061330" y="6072524"/>
              <a:ext cx="1836000" cy="452765"/>
            </a:xfrm>
            <a:prstGeom prst="roundRect">
              <a:avLst>
                <a:gd name="adj" fmla="val 18784"/>
              </a:avLst>
            </a:prstGeom>
            <a:solidFill>
              <a:schemeClr val="bg1"/>
            </a:solidFill>
            <a:ln w="19050">
              <a:solidFill>
                <a:srgbClr val="00B456"/>
              </a:solidFill>
            </a:ln>
          </p:spPr>
          <p:txBody>
            <a:bodyPr wrap="square" lIns="36000" tIns="36000" rIns="36000" bIns="0" rtlCol="0">
              <a:spAutoFit/>
            </a:bodyPr>
            <a:lstStyle>
              <a:defPPr>
                <a:defRPr lang="en-US"/>
              </a:defPPr>
              <a:lvl1pPr algn="ctr">
                <a:defRPr sz="2400" b="1">
                  <a:latin typeface="TH Sarabun New" panose="020B0500040200020003" pitchFamily="34" charset="-34"/>
                  <a:cs typeface="TH Sarabun New" panose="020B0500040200020003" pitchFamily="34" charset="-34"/>
                </a:defRPr>
              </a:lvl1pPr>
            </a:lstStyle>
            <a:p>
              <a:r>
                <a:rPr lang="th-TH" dirty="0"/>
                <a:t>ไมโทคอนเดรีย</a:t>
              </a:r>
            </a:p>
          </p:txBody>
        </p:sp>
      </p:grpSp>
      <p:grpSp>
        <p:nvGrpSpPr>
          <p:cNvPr id="11" name="B.ไรโบโซม">
            <a:extLst>
              <a:ext uri="{FF2B5EF4-FFF2-40B4-BE49-F238E27FC236}">
                <a16:creationId xmlns:a16="http://schemas.microsoft.com/office/drawing/2014/main" id="{843078FF-1319-4033-B094-D850C272E325}"/>
              </a:ext>
            </a:extLst>
          </p:cNvPr>
          <p:cNvGrpSpPr/>
          <p:nvPr/>
        </p:nvGrpSpPr>
        <p:grpSpPr>
          <a:xfrm>
            <a:off x="2858732" y="6072524"/>
            <a:ext cx="1836000" cy="496759"/>
            <a:chOff x="2858732" y="6072524"/>
            <a:chExt cx="1836000" cy="496759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813A555-2F55-4238-ADDD-C9DFB21E0521}"/>
                </a:ext>
              </a:extLst>
            </p:cNvPr>
            <p:cNvSpPr txBox="1"/>
            <p:nvPr/>
          </p:nvSpPr>
          <p:spPr>
            <a:xfrm>
              <a:off x="2858732" y="6116518"/>
              <a:ext cx="1836000" cy="452765"/>
            </a:xfrm>
            <a:prstGeom prst="roundRect">
              <a:avLst>
                <a:gd name="adj" fmla="val 18784"/>
              </a:avLst>
            </a:prstGeom>
            <a:solidFill>
              <a:srgbClr val="00B456"/>
            </a:solidFill>
            <a:ln w="19050">
              <a:solidFill>
                <a:srgbClr val="00B456"/>
              </a:solidFill>
            </a:ln>
          </p:spPr>
          <p:txBody>
            <a:bodyPr wrap="square" lIns="36000" tIns="36000" rIns="36000" bIns="0" rtlCol="0">
              <a:spAutoFit/>
            </a:bodyPr>
            <a:lstStyle>
              <a:defPPr>
                <a:defRPr lang="en-US"/>
              </a:defPPr>
              <a:lvl1pPr algn="ctr">
                <a:defRPr sz="2400" b="1">
                  <a:latin typeface="TH Sarabun New" panose="020B0500040200020003" pitchFamily="34" charset="-34"/>
                  <a:cs typeface="TH Sarabun New" panose="020B0500040200020003" pitchFamily="34" charset="-34"/>
                </a:defRPr>
              </a:lvl1pPr>
            </a:lstStyle>
            <a:p>
              <a:endParaRPr lang="th-TH" dirty="0"/>
            </a:p>
          </p:txBody>
        </p:sp>
        <p:sp>
          <p:nvSpPr>
            <p:cNvPr id="161" name="B.ไรโบโซม">
              <a:extLst>
                <a:ext uri="{FF2B5EF4-FFF2-40B4-BE49-F238E27FC236}">
                  <a16:creationId xmlns:a16="http://schemas.microsoft.com/office/drawing/2014/main" id="{73D36DE6-4757-44AF-83F1-212655BE561E}"/>
                </a:ext>
              </a:extLst>
            </p:cNvPr>
            <p:cNvSpPr txBox="1"/>
            <p:nvPr/>
          </p:nvSpPr>
          <p:spPr>
            <a:xfrm>
              <a:off x="2858732" y="6072524"/>
              <a:ext cx="1836000" cy="452765"/>
            </a:xfrm>
            <a:prstGeom prst="roundRect">
              <a:avLst>
                <a:gd name="adj" fmla="val 18784"/>
              </a:avLst>
            </a:prstGeom>
            <a:solidFill>
              <a:schemeClr val="bg1"/>
            </a:solidFill>
            <a:ln w="19050">
              <a:solidFill>
                <a:srgbClr val="00B456"/>
              </a:solidFill>
            </a:ln>
          </p:spPr>
          <p:txBody>
            <a:bodyPr wrap="square" lIns="36000" tIns="36000" rIns="36000" bIns="0" rtlCol="0">
              <a:spAutoFit/>
            </a:bodyPr>
            <a:lstStyle>
              <a:defPPr>
                <a:defRPr lang="en-US"/>
              </a:defPPr>
              <a:lvl1pPr algn="ctr">
                <a:defRPr sz="2400" b="1">
                  <a:latin typeface="TH Sarabun New" panose="020B0500040200020003" pitchFamily="34" charset="-34"/>
                  <a:cs typeface="TH Sarabun New" panose="020B0500040200020003" pitchFamily="34" charset="-34"/>
                </a:defRPr>
              </a:lvl1pPr>
            </a:lstStyle>
            <a:p>
              <a:r>
                <a:rPr lang="th-TH" dirty="0"/>
                <a:t>ไรโบโซม</a:t>
              </a:r>
            </a:p>
          </p:txBody>
        </p:sp>
      </p:grpSp>
      <p:grpSp>
        <p:nvGrpSpPr>
          <p:cNvPr id="7" name="B.เซนทริโอ">
            <a:extLst>
              <a:ext uri="{FF2B5EF4-FFF2-40B4-BE49-F238E27FC236}">
                <a16:creationId xmlns:a16="http://schemas.microsoft.com/office/drawing/2014/main" id="{7ECC47EC-AFA8-41CA-851F-79779255F7A2}"/>
              </a:ext>
            </a:extLst>
          </p:cNvPr>
          <p:cNvGrpSpPr/>
          <p:nvPr/>
        </p:nvGrpSpPr>
        <p:grpSpPr>
          <a:xfrm>
            <a:off x="757433" y="6072524"/>
            <a:ext cx="1836000" cy="496759"/>
            <a:chOff x="757433" y="6072524"/>
            <a:chExt cx="1836000" cy="496759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15731CC1-FA3A-4836-BF9A-0B6C1AC23A44}"/>
                </a:ext>
              </a:extLst>
            </p:cNvPr>
            <p:cNvSpPr txBox="1"/>
            <p:nvPr/>
          </p:nvSpPr>
          <p:spPr>
            <a:xfrm>
              <a:off x="757433" y="6116518"/>
              <a:ext cx="1836000" cy="452765"/>
            </a:xfrm>
            <a:prstGeom prst="roundRect">
              <a:avLst>
                <a:gd name="adj" fmla="val 18784"/>
              </a:avLst>
            </a:prstGeom>
            <a:solidFill>
              <a:srgbClr val="00B456"/>
            </a:solidFill>
            <a:ln w="19050">
              <a:solidFill>
                <a:srgbClr val="00B456"/>
              </a:solidFill>
            </a:ln>
          </p:spPr>
          <p:txBody>
            <a:bodyPr wrap="square" lIns="36000" tIns="36000" rIns="36000" bIns="0" rtlCol="0">
              <a:spAutoFit/>
            </a:bodyPr>
            <a:lstStyle>
              <a:defPPr>
                <a:defRPr lang="en-US"/>
              </a:defPPr>
              <a:lvl1pPr algn="ctr">
                <a:defRPr sz="2400" b="1">
                  <a:latin typeface="TH Sarabun New" panose="020B0500040200020003" pitchFamily="34" charset="-34"/>
                  <a:cs typeface="TH Sarabun New" panose="020B0500040200020003" pitchFamily="34" charset="-34"/>
                </a:defRPr>
              </a:lvl1pPr>
            </a:lstStyle>
            <a:p>
              <a:endParaRPr lang="th-TH" dirty="0"/>
            </a:p>
          </p:txBody>
        </p:sp>
        <p:sp>
          <p:nvSpPr>
            <p:cNvPr id="164" name="B.เซนทริโอ">
              <a:extLst>
                <a:ext uri="{FF2B5EF4-FFF2-40B4-BE49-F238E27FC236}">
                  <a16:creationId xmlns:a16="http://schemas.microsoft.com/office/drawing/2014/main" id="{167D63A5-33D9-4820-A4C3-485B2704D171}"/>
                </a:ext>
              </a:extLst>
            </p:cNvPr>
            <p:cNvSpPr txBox="1"/>
            <p:nvPr/>
          </p:nvSpPr>
          <p:spPr>
            <a:xfrm>
              <a:off x="757433" y="6072524"/>
              <a:ext cx="1836000" cy="452765"/>
            </a:xfrm>
            <a:prstGeom prst="roundRect">
              <a:avLst>
                <a:gd name="adj" fmla="val 18784"/>
              </a:avLst>
            </a:prstGeom>
            <a:solidFill>
              <a:schemeClr val="bg1"/>
            </a:solidFill>
            <a:ln w="19050">
              <a:solidFill>
                <a:srgbClr val="00B456"/>
              </a:solidFill>
            </a:ln>
          </p:spPr>
          <p:txBody>
            <a:bodyPr wrap="square" lIns="36000" tIns="36000" rIns="36000" bIns="0" rtlCol="0">
              <a:spAutoFit/>
            </a:bodyPr>
            <a:lstStyle>
              <a:defPPr>
                <a:defRPr lang="en-US"/>
              </a:defPPr>
              <a:lvl1pPr algn="ctr">
                <a:defRPr sz="2400" b="1">
                  <a:latin typeface="TH Sarabun New" panose="020B0500040200020003" pitchFamily="34" charset="-34"/>
                  <a:cs typeface="TH Sarabun New" panose="020B0500040200020003" pitchFamily="34" charset="-34"/>
                </a:defRPr>
              </a:lvl1pPr>
            </a:lstStyle>
            <a:p>
              <a:r>
                <a:rPr lang="th-TH" dirty="0"/>
                <a:t>เซนทริโอ</a:t>
              </a:r>
            </a:p>
          </p:txBody>
        </p:sp>
      </p:grpSp>
      <p:grpSp>
        <p:nvGrpSpPr>
          <p:cNvPr id="19" name="B.กอลจิบอดี">
            <a:extLst>
              <a:ext uri="{FF2B5EF4-FFF2-40B4-BE49-F238E27FC236}">
                <a16:creationId xmlns:a16="http://schemas.microsoft.com/office/drawing/2014/main" id="{44F2B43B-BB7A-4A84-B48B-A966FAD0E3DE}"/>
              </a:ext>
            </a:extLst>
          </p:cNvPr>
          <p:cNvGrpSpPr/>
          <p:nvPr/>
        </p:nvGrpSpPr>
        <p:grpSpPr>
          <a:xfrm>
            <a:off x="9162628" y="5429927"/>
            <a:ext cx="1836000" cy="496759"/>
            <a:chOff x="9162628" y="5429927"/>
            <a:chExt cx="1836000" cy="496759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23E1CEA-D09D-4386-A3B3-57CA2715AAA8}"/>
                </a:ext>
              </a:extLst>
            </p:cNvPr>
            <p:cNvSpPr txBox="1"/>
            <p:nvPr/>
          </p:nvSpPr>
          <p:spPr>
            <a:xfrm>
              <a:off x="9162628" y="5473921"/>
              <a:ext cx="1836000" cy="452765"/>
            </a:xfrm>
            <a:prstGeom prst="roundRect">
              <a:avLst>
                <a:gd name="adj" fmla="val 18784"/>
              </a:avLst>
            </a:prstGeom>
            <a:solidFill>
              <a:srgbClr val="00B456"/>
            </a:solidFill>
            <a:ln w="19050">
              <a:solidFill>
                <a:srgbClr val="00B456"/>
              </a:solidFill>
            </a:ln>
          </p:spPr>
          <p:txBody>
            <a:bodyPr wrap="square" lIns="36000" tIns="36000" rIns="36000" bIns="0" rtlCol="0">
              <a:spAutoFit/>
            </a:bodyPr>
            <a:lstStyle>
              <a:defPPr>
                <a:defRPr lang="en-US"/>
              </a:defPPr>
              <a:lvl1pPr algn="ctr">
                <a:defRPr sz="2400" b="1">
                  <a:latin typeface="TH Sarabun New" panose="020B0500040200020003" pitchFamily="34" charset="-34"/>
                  <a:cs typeface="TH Sarabun New" panose="020B0500040200020003" pitchFamily="34" charset="-34"/>
                </a:defRPr>
              </a:lvl1pPr>
            </a:lstStyle>
            <a:p>
              <a:endParaRPr lang="th-TH" dirty="0"/>
            </a:p>
          </p:txBody>
        </p:sp>
        <p:sp>
          <p:nvSpPr>
            <p:cNvPr id="183" name="B.กอลจิบอดี">
              <a:extLst>
                <a:ext uri="{FF2B5EF4-FFF2-40B4-BE49-F238E27FC236}">
                  <a16:creationId xmlns:a16="http://schemas.microsoft.com/office/drawing/2014/main" id="{EB2D31E7-2084-4465-A74F-D9459F793D50}"/>
                </a:ext>
              </a:extLst>
            </p:cNvPr>
            <p:cNvSpPr txBox="1"/>
            <p:nvPr/>
          </p:nvSpPr>
          <p:spPr>
            <a:xfrm>
              <a:off x="9162628" y="5429927"/>
              <a:ext cx="1836000" cy="452765"/>
            </a:xfrm>
            <a:prstGeom prst="roundRect">
              <a:avLst>
                <a:gd name="adj" fmla="val 18784"/>
              </a:avLst>
            </a:prstGeom>
            <a:solidFill>
              <a:schemeClr val="bg1"/>
            </a:solidFill>
            <a:ln w="19050">
              <a:solidFill>
                <a:srgbClr val="00B456"/>
              </a:solidFill>
            </a:ln>
          </p:spPr>
          <p:txBody>
            <a:bodyPr wrap="square" lIns="36000" tIns="36000" rIns="36000" bIns="0" rtlCol="0">
              <a:spAutoFit/>
            </a:bodyPr>
            <a:lstStyle>
              <a:defPPr>
                <a:defRPr lang="en-US"/>
              </a:defPPr>
              <a:lvl1pPr algn="ctr">
                <a:defRPr sz="2400" b="1">
                  <a:latin typeface="TH Sarabun New" panose="020B0500040200020003" pitchFamily="34" charset="-34"/>
                  <a:cs typeface="TH Sarabun New" panose="020B0500040200020003" pitchFamily="34" charset="-34"/>
                </a:defRPr>
              </a:lvl1pPr>
            </a:lstStyle>
            <a:p>
              <a:r>
                <a:rPr lang="th-TH" dirty="0"/>
                <a:t>กอลจิบอดี</a:t>
              </a:r>
            </a:p>
          </p:txBody>
        </p:sp>
      </p:grpSp>
      <p:grpSp>
        <p:nvGrpSpPr>
          <p:cNvPr id="15" name="B.ผนังเซลล์">
            <a:extLst>
              <a:ext uri="{FF2B5EF4-FFF2-40B4-BE49-F238E27FC236}">
                <a16:creationId xmlns:a16="http://schemas.microsoft.com/office/drawing/2014/main" id="{80C946C9-DACB-4BE5-AA96-E9F55577E8B3}"/>
              </a:ext>
            </a:extLst>
          </p:cNvPr>
          <p:cNvGrpSpPr/>
          <p:nvPr/>
        </p:nvGrpSpPr>
        <p:grpSpPr>
          <a:xfrm>
            <a:off x="7061330" y="5429927"/>
            <a:ext cx="1836000" cy="496759"/>
            <a:chOff x="7061330" y="5429927"/>
            <a:chExt cx="1836000" cy="496759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B8F74D9-FC09-4899-A4A5-FD22F721A9AA}"/>
                </a:ext>
              </a:extLst>
            </p:cNvPr>
            <p:cNvSpPr txBox="1"/>
            <p:nvPr/>
          </p:nvSpPr>
          <p:spPr>
            <a:xfrm>
              <a:off x="7061330" y="5473921"/>
              <a:ext cx="1836000" cy="452765"/>
            </a:xfrm>
            <a:prstGeom prst="roundRect">
              <a:avLst>
                <a:gd name="adj" fmla="val 18784"/>
              </a:avLst>
            </a:prstGeom>
            <a:solidFill>
              <a:srgbClr val="00B456"/>
            </a:solidFill>
            <a:ln w="19050">
              <a:solidFill>
                <a:srgbClr val="00B456"/>
              </a:solidFill>
            </a:ln>
          </p:spPr>
          <p:txBody>
            <a:bodyPr wrap="square" lIns="36000" tIns="36000" rIns="36000" bIns="0" rtlCol="0">
              <a:spAutoFit/>
            </a:bodyPr>
            <a:lstStyle>
              <a:defPPr>
                <a:defRPr lang="en-US"/>
              </a:defPPr>
              <a:lvl1pPr algn="ctr">
                <a:defRPr sz="2400" b="1">
                  <a:latin typeface="TH Sarabun New" panose="020B0500040200020003" pitchFamily="34" charset="-34"/>
                  <a:cs typeface="TH Sarabun New" panose="020B0500040200020003" pitchFamily="34" charset="-34"/>
                </a:defRPr>
              </a:lvl1pPr>
            </a:lstStyle>
            <a:p>
              <a:endParaRPr lang="th-TH" dirty="0"/>
            </a:p>
          </p:txBody>
        </p:sp>
        <p:sp>
          <p:nvSpPr>
            <p:cNvPr id="186" name="B.ผนังเซลล์">
              <a:extLst>
                <a:ext uri="{FF2B5EF4-FFF2-40B4-BE49-F238E27FC236}">
                  <a16:creationId xmlns:a16="http://schemas.microsoft.com/office/drawing/2014/main" id="{69387166-5114-4B18-94F7-A8AA720C4087}"/>
                </a:ext>
              </a:extLst>
            </p:cNvPr>
            <p:cNvSpPr txBox="1"/>
            <p:nvPr/>
          </p:nvSpPr>
          <p:spPr>
            <a:xfrm>
              <a:off x="7061330" y="5429927"/>
              <a:ext cx="1836000" cy="452765"/>
            </a:xfrm>
            <a:prstGeom prst="roundRect">
              <a:avLst>
                <a:gd name="adj" fmla="val 18784"/>
              </a:avLst>
            </a:prstGeom>
            <a:solidFill>
              <a:schemeClr val="bg1"/>
            </a:solidFill>
            <a:ln w="19050">
              <a:solidFill>
                <a:srgbClr val="00B456"/>
              </a:solidFill>
            </a:ln>
          </p:spPr>
          <p:txBody>
            <a:bodyPr wrap="square" lIns="36000" tIns="36000" rIns="36000" bIns="0" rtlCol="0">
              <a:spAutoFit/>
            </a:bodyPr>
            <a:lstStyle>
              <a:defPPr>
                <a:defRPr lang="en-US"/>
              </a:defPPr>
              <a:lvl1pPr algn="ctr">
                <a:defRPr sz="2400" b="1">
                  <a:latin typeface="TH Sarabun New" panose="020B0500040200020003" pitchFamily="34" charset="-34"/>
                  <a:cs typeface="TH Sarabun New" panose="020B0500040200020003" pitchFamily="34" charset="-34"/>
                </a:defRPr>
              </a:lvl1pPr>
            </a:lstStyle>
            <a:p>
              <a:r>
                <a:rPr lang="th-TH" dirty="0"/>
                <a:t>ผนังเซลล์</a:t>
              </a:r>
            </a:p>
          </p:txBody>
        </p:sp>
      </p:grpSp>
      <p:grpSp>
        <p:nvGrpSpPr>
          <p:cNvPr id="13" name="B.แวคิวโอล">
            <a:extLst>
              <a:ext uri="{FF2B5EF4-FFF2-40B4-BE49-F238E27FC236}">
                <a16:creationId xmlns:a16="http://schemas.microsoft.com/office/drawing/2014/main" id="{22D71481-0B31-40AD-BCDC-7F670F9ED26A}"/>
              </a:ext>
            </a:extLst>
          </p:cNvPr>
          <p:cNvGrpSpPr/>
          <p:nvPr/>
        </p:nvGrpSpPr>
        <p:grpSpPr>
          <a:xfrm>
            <a:off x="4960031" y="5429927"/>
            <a:ext cx="1836000" cy="496759"/>
            <a:chOff x="4960031" y="5429927"/>
            <a:chExt cx="1836000" cy="496759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735DD30A-D12E-495F-AEB3-95D8CDD60953}"/>
                </a:ext>
              </a:extLst>
            </p:cNvPr>
            <p:cNvSpPr txBox="1"/>
            <p:nvPr/>
          </p:nvSpPr>
          <p:spPr>
            <a:xfrm>
              <a:off x="4960031" y="5473921"/>
              <a:ext cx="1836000" cy="452765"/>
            </a:xfrm>
            <a:prstGeom prst="roundRect">
              <a:avLst>
                <a:gd name="adj" fmla="val 18784"/>
              </a:avLst>
            </a:prstGeom>
            <a:solidFill>
              <a:srgbClr val="00B456"/>
            </a:solidFill>
            <a:ln w="19050">
              <a:solidFill>
                <a:srgbClr val="00B456"/>
              </a:solidFill>
            </a:ln>
          </p:spPr>
          <p:txBody>
            <a:bodyPr wrap="square" lIns="36000" tIns="36000" rIns="36000" bIns="0" rtlCol="0">
              <a:spAutoFit/>
            </a:bodyPr>
            <a:lstStyle>
              <a:defPPr>
                <a:defRPr lang="en-US"/>
              </a:defPPr>
              <a:lvl1pPr algn="ctr">
                <a:defRPr sz="2400" b="1">
                  <a:latin typeface="TH Sarabun New" panose="020B0500040200020003" pitchFamily="34" charset="-34"/>
                  <a:cs typeface="TH Sarabun New" panose="020B0500040200020003" pitchFamily="34" charset="-34"/>
                </a:defRPr>
              </a:lvl1pPr>
            </a:lstStyle>
            <a:p>
              <a:endParaRPr lang="th-TH" dirty="0"/>
            </a:p>
          </p:txBody>
        </p:sp>
        <p:sp>
          <p:nvSpPr>
            <p:cNvPr id="189" name="B.แวคิวโอล">
              <a:extLst>
                <a:ext uri="{FF2B5EF4-FFF2-40B4-BE49-F238E27FC236}">
                  <a16:creationId xmlns:a16="http://schemas.microsoft.com/office/drawing/2014/main" id="{765BDE56-0694-4EFE-BE15-844DBE577153}"/>
                </a:ext>
              </a:extLst>
            </p:cNvPr>
            <p:cNvSpPr txBox="1"/>
            <p:nvPr/>
          </p:nvSpPr>
          <p:spPr>
            <a:xfrm>
              <a:off x="4960031" y="5429927"/>
              <a:ext cx="1836000" cy="452765"/>
            </a:xfrm>
            <a:prstGeom prst="roundRect">
              <a:avLst>
                <a:gd name="adj" fmla="val 18784"/>
              </a:avLst>
            </a:prstGeom>
            <a:solidFill>
              <a:schemeClr val="bg1"/>
            </a:solidFill>
            <a:ln w="19050">
              <a:solidFill>
                <a:srgbClr val="00B456"/>
              </a:solidFill>
            </a:ln>
          </p:spPr>
          <p:txBody>
            <a:bodyPr wrap="square" lIns="36000" tIns="36000" rIns="36000" bIns="0" rtlCol="0">
              <a:spAutoFit/>
            </a:bodyPr>
            <a:lstStyle>
              <a:defPPr>
                <a:defRPr lang="en-US"/>
              </a:defPPr>
              <a:lvl1pPr algn="ctr">
                <a:defRPr sz="2400" b="1">
                  <a:latin typeface="TH Sarabun New" panose="020B0500040200020003" pitchFamily="34" charset="-34"/>
                  <a:cs typeface="TH Sarabun New" panose="020B0500040200020003" pitchFamily="34" charset="-34"/>
                </a:defRPr>
              </a:lvl1pPr>
            </a:lstStyle>
            <a:p>
              <a:r>
                <a:rPr lang="th-TH" dirty="0"/>
                <a:t>แวคิวโอล</a:t>
              </a:r>
            </a:p>
          </p:txBody>
        </p:sp>
      </p:grpSp>
      <p:grpSp>
        <p:nvGrpSpPr>
          <p:cNvPr id="10" name="B.เยื่อหุ้มเซลล์">
            <a:extLst>
              <a:ext uri="{FF2B5EF4-FFF2-40B4-BE49-F238E27FC236}">
                <a16:creationId xmlns:a16="http://schemas.microsoft.com/office/drawing/2014/main" id="{249D568C-BA38-414F-90BA-5B31B2B839CA}"/>
              </a:ext>
            </a:extLst>
          </p:cNvPr>
          <p:cNvGrpSpPr/>
          <p:nvPr/>
        </p:nvGrpSpPr>
        <p:grpSpPr>
          <a:xfrm>
            <a:off x="2858732" y="5429927"/>
            <a:ext cx="1836000" cy="496759"/>
            <a:chOff x="2858732" y="5429927"/>
            <a:chExt cx="1836000" cy="496759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CFCAC5B-C181-4A6D-94B3-761A8E897944}"/>
                </a:ext>
              </a:extLst>
            </p:cNvPr>
            <p:cNvSpPr txBox="1"/>
            <p:nvPr/>
          </p:nvSpPr>
          <p:spPr>
            <a:xfrm>
              <a:off x="2858732" y="5473921"/>
              <a:ext cx="1836000" cy="452765"/>
            </a:xfrm>
            <a:prstGeom prst="roundRect">
              <a:avLst>
                <a:gd name="adj" fmla="val 18784"/>
              </a:avLst>
            </a:prstGeom>
            <a:solidFill>
              <a:srgbClr val="00B456"/>
            </a:solidFill>
            <a:ln w="19050">
              <a:solidFill>
                <a:srgbClr val="00B456"/>
              </a:solidFill>
            </a:ln>
          </p:spPr>
          <p:txBody>
            <a:bodyPr wrap="square" lIns="36000" tIns="36000" rIns="36000" bIns="0" rtlCol="0">
              <a:spAutoFit/>
            </a:bodyPr>
            <a:lstStyle>
              <a:defPPr>
                <a:defRPr lang="en-US"/>
              </a:defPPr>
              <a:lvl1pPr algn="ctr">
                <a:defRPr sz="2400" b="1">
                  <a:latin typeface="TH Sarabun New" panose="020B0500040200020003" pitchFamily="34" charset="-34"/>
                  <a:cs typeface="TH Sarabun New" panose="020B0500040200020003" pitchFamily="34" charset="-34"/>
                </a:defRPr>
              </a:lvl1pPr>
            </a:lstStyle>
            <a:p>
              <a:endParaRPr lang="th-TH" dirty="0"/>
            </a:p>
          </p:txBody>
        </p:sp>
        <p:sp>
          <p:nvSpPr>
            <p:cNvPr id="192" name="B.เยื่อหุ้มเซลล์">
              <a:extLst>
                <a:ext uri="{FF2B5EF4-FFF2-40B4-BE49-F238E27FC236}">
                  <a16:creationId xmlns:a16="http://schemas.microsoft.com/office/drawing/2014/main" id="{29733A76-D3A0-4422-94DB-0C2017B6BC6E}"/>
                </a:ext>
              </a:extLst>
            </p:cNvPr>
            <p:cNvSpPr txBox="1"/>
            <p:nvPr/>
          </p:nvSpPr>
          <p:spPr>
            <a:xfrm>
              <a:off x="2858732" y="5429927"/>
              <a:ext cx="1836000" cy="452765"/>
            </a:xfrm>
            <a:prstGeom prst="roundRect">
              <a:avLst>
                <a:gd name="adj" fmla="val 18784"/>
              </a:avLst>
            </a:prstGeom>
            <a:solidFill>
              <a:schemeClr val="bg1"/>
            </a:solidFill>
            <a:ln w="19050">
              <a:solidFill>
                <a:srgbClr val="00B456"/>
              </a:solidFill>
            </a:ln>
          </p:spPr>
          <p:txBody>
            <a:bodyPr wrap="square" lIns="36000" tIns="36000" rIns="36000" bIns="0" rtlCol="0">
              <a:spAutoFit/>
            </a:bodyPr>
            <a:lstStyle>
              <a:defPPr>
                <a:defRPr lang="en-US"/>
              </a:defPPr>
              <a:lvl1pPr algn="ctr">
                <a:defRPr sz="2400" b="1">
                  <a:latin typeface="TH Sarabun New" panose="020B0500040200020003" pitchFamily="34" charset="-34"/>
                  <a:cs typeface="TH Sarabun New" panose="020B0500040200020003" pitchFamily="34" charset="-34"/>
                </a:defRPr>
              </a:lvl1pPr>
            </a:lstStyle>
            <a:p>
              <a:r>
                <a:rPr lang="th-TH" dirty="0"/>
                <a:t>เยื่อหุ้มเซลล์</a:t>
              </a:r>
            </a:p>
          </p:txBody>
        </p:sp>
      </p:grpSp>
      <p:grpSp>
        <p:nvGrpSpPr>
          <p:cNvPr id="9" name="B.คลอโรพลาสต์">
            <a:extLst>
              <a:ext uri="{FF2B5EF4-FFF2-40B4-BE49-F238E27FC236}">
                <a16:creationId xmlns:a16="http://schemas.microsoft.com/office/drawing/2014/main" id="{2ECD5E97-F948-4E0C-A2A1-A8040D5174A7}"/>
              </a:ext>
            </a:extLst>
          </p:cNvPr>
          <p:cNvGrpSpPr/>
          <p:nvPr/>
        </p:nvGrpSpPr>
        <p:grpSpPr>
          <a:xfrm>
            <a:off x="757433" y="5429927"/>
            <a:ext cx="1836000" cy="496759"/>
            <a:chOff x="757433" y="5429927"/>
            <a:chExt cx="1836000" cy="496759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60C2C23-E6A2-4244-BBA9-72D90C9E5474}"/>
                </a:ext>
              </a:extLst>
            </p:cNvPr>
            <p:cNvSpPr txBox="1"/>
            <p:nvPr/>
          </p:nvSpPr>
          <p:spPr>
            <a:xfrm>
              <a:off x="757433" y="5473921"/>
              <a:ext cx="1836000" cy="452765"/>
            </a:xfrm>
            <a:prstGeom prst="roundRect">
              <a:avLst>
                <a:gd name="adj" fmla="val 18784"/>
              </a:avLst>
            </a:prstGeom>
            <a:solidFill>
              <a:srgbClr val="00B456"/>
            </a:solidFill>
            <a:ln w="19050">
              <a:solidFill>
                <a:srgbClr val="00B456"/>
              </a:solidFill>
            </a:ln>
          </p:spPr>
          <p:txBody>
            <a:bodyPr wrap="square" lIns="36000" tIns="36000" rIns="36000" bIns="0" rtlCol="0">
              <a:spAutoFit/>
            </a:bodyPr>
            <a:lstStyle/>
            <a:p>
              <a:pPr algn="ctr"/>
              <a:endPara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95" name="B.คลอโรพลาสต์">
              <a:extLst>
                <a:ext uri="{FF2B5EF4-FFF2-40B4-BE49-F238E27FC236}">
                  <a16:creationId xmlns:a16="http://schemas.microsoft.com/office/drawing/2014/main" id="{CF9BC6AF-B9BA-463C-8908-1E0B18CD49D1}"/>
                </a:ext>
              </a:extLst>
            </p:cNvPr>
            <p:cNvSpPr txBox="1"/>
            <p:nvPr/>
          </p:nvSpPr>
          <p:spPr>
            <a:xfrm>
              <a:off x="757433" y="5429927"/>
              <a:ext cx="1836000" cy="452765"/>
            </a:xfrm>
            <a:prstGeom prst="roundRect">
              <a:avLst>
                <a:gd name="adj" fmla="val 18784"/>
              </a:avLst>
            </a:prstGeom>
            <a:solidFill>
              <a:schemeClr val="bg1"/>
            </a:solidFill>
            <a:ln w="19050">
              <a:solidFill>
                <a:srgbClr val="00B456"/>
              </a:solidFill>
            </a:ln>
          </p:spPr>
          <p:txBody>
            <a:bodyPr wrap="square" lIns="36000" tIns="36000" rIns="36000" bIns="0" rtlCol="0">
              <a:spAutoFit/>
            </a:bodyPr>
            <a:lstStyle/>
            <a:p>
              <a:pPr algn="ctr"/>
              <a:r>
                <a:rPr lang="th-TH" sz="2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คลอโรพลาสต์</a:t>
              </a:r>
            </a:p>
          </p:txBody>
        </p:sp>
      </p:grpSp>
      <p:grpSp>
        <p:nvGrpSpPr>
          <p:cNvPr id="12" name="B.นิวเคลียส">
            <a:extLst>
              <a:ext uri="{FF2B5EF4-FFF2-40B4-BE49-F238E27FC236}">
                <a16:creationId xmlns:a16="http://schemas.microsoft.com/office/drawing/2014/main" id="{A70E6382-3719-49A2-9263-DB9A13C3EA76}"/>
              </a:ext>
            </a:extLst>
          </p:cNvPr>
          <p:cNvGrpSpPr/>
          <p:nvPr/>
        </p:nvGrpSpPr>
        <p:grpSpPr>
          <a:xfrm>
            <a:off x="4960031" y="6072524"/>
            <a:ext cx="1836000" cy="496759"/>
            <a:chOff x="4960031" y="6072524"/>
            <a:chExt cx="1836000" cy="496759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AD7C7C84-3877-4A35-9C2A-390B4A5B2CDB}"/>
                </a:ext>
              </a:extLst>
            </p:cNvPr>
            <p:cNvSpPr txBox="1"/>
            <p:nvPr/>
          </p:nvSpPr>
          <p:spPr>
            <a:xfrm>
              <a:off x="4960031" y="6116518"/>
              <a:ext cx="1836000" cy="452765"/>
            </a:xfrm>
            <a:prstGeom prst="roundRect">
              <a:avLst>
                <a:gd name="adj" fmla="val 18784"/>
              </a:avLst>
            </a:prstGeom>
            <a:solidFill>
              <a:srgbClr val="00B456"/>
            </a:solidFill>
            <a:ln w="19050">
              <a:solidFill>
                <a:srgbClr val="00B456"/>
              </a:solidFill>
            </a:ln>
          </p:spPr>
          <p:txBody>
            <a:bodyPr wrap="square" lIns="36000" tIns="36000" rIns="36000" bIns="0" rtlCol="0">
              <a:spAutoFit/>
            </a:bodyPr>
            <a:lstStyle>
              <a:defPPr>
                <a:defRPr lang="en-US"/>
              </a:defPPr>
              <a:lvl1pPr algn="ctr">
                <a:defRPr sz="2400" b="1">
                  <a:latin typeface="TH Sarabun New" panose="020B0500040200020003" pitchFamily="34" charset="-34"/>
                  <a:cs typeface="TH Sarabun New" panose="020B0500040200020003" pitchFamily="34" charset="-34"/>
                </a:defRPr>
              </a:lvl1pPr>
            </a:lstStyle>
            <a:p>
              <a:endParaRPr lang="th-TH" dirty="0"/>
            </a:p>
          </p:txBody>
        </p:sp>
        <p:sp>
          <p:nvSpPr>
            <p:cNvPr id="344" name="B.นิวเคลียส">
              <a:extLst>
                <a:ext uri="{FF2B5EF4-FFF2-40B4-BE49-F238E27FC236}">
                  <a16:creationId xmlns:a16="http://schemas.microsoft.com/office/drawing/2014/main" id="{65AA196D-94F3-40AB-BB8B-C15EE9B91536}"/>
                </a:ext>
              </a:extLst>
            </p:cNvPr>
            <p:cNvSpPr txBox="1"/>
            <p:nvPr/>
          </p:nvSpPr>
          <p:spPr>
            <a:xfrm>
              <a:off x="4960031" y="6072524"/>
              <a:ext cx="1836000" cy="452765"/>
            </a:xfrm>
            <a:prstGeom prst="roundRect">
              <a:avLst>
                <a:gd name="adj" fmla="val 18784"/>
              </a:avLst>
            </a:prstGeom>
            <a:solidFill>
              <a:schemeClr val="bg1"/>
            </a:solidFill>
            <a:ln w="19050">
              <a:solidFill>
                <a:srgbClr val="00B456"/>
              </a:solidFill>
            </a:ln>
          </p:spPr>
          <p:txBody>
            <a:bodyPr wrap="square" lIns="36000" tIns="36000" rIns="36000" bIns="0" rtlCol="0">
              <a:spAutoFit/>
            </a:bodyPr>
            <a:lstStyle>
              <a:defPPr>
                <a:defRPr lang="en-US"/>
              </a:defPPr>
              <a:lvl1pPr algn="ctr">
                <a:defRPr sz="2400" b="1">
                  <a:latin typeface="TH Sarabun New" panose="020B0500040200020003" pitchFamily="34" charset="-34"/>
                  <a:cs typeface="TH Sarabun New" panose="020B0500040200020003" pitchFamily="34" charset="-34"/>
                </a:defRPr>
              </a:lvl1pPr>
            </a:lstStyle>
            <a:p>
              <a:r>
                <a:rPr lang="th-TH" dirty="0"/>
                <a:t>นิวเคลียส</a:t>
              </a:r>
            </a:p>
          </p:txBody>
        </p:sp>
      </p:grpSp>
      <p:sp>
        <p:nvSpPr>
          <p:cNvPr id="78" name="C.เซนทริโอ">
            <a:extLst>
              <a:ext uri="{FF2B5EF4-FFF2-40B4-BE49-F238E27FC236}">
                <a16:creationId xmlns:a16="http://schemas.microsoft.com/office/drawing/2014/main" id="{5FAE80B2-3AE6-407E-AF1F-8187C1A687EE}"/>
              </a:ext>
            </a:extLst>
          </p:cNvPr>
          <p:cNvSpPr txBox="1"/>
          <p:nvPr/>
        </p:nvSpPr>
        <p:spPr>
          <a:xfrm>
            <a:off x="757433" y="6116518"/>
            <a:ext cx="1836000" cy="452765"/>
          </a:xfrm>
          <a:prstGeom prst="roundRect">
            <a:avLst>
              <a:gd name="adj" fmla="val 18784"/>
            </a:avLst>
          </a:prstGeom>
          <a:solidFill>
            <a:schemeClr val="bg1"/>
          </a:solidFill>
          <a:ln w="19050">
            <a:solidFill>
              <a:srgbClr val="00B456"/>
            </a:solidFill>
          </a:ln>
        </p:spPr>
        <p:txBody>
          <a:bodyPr wrap="square" lIns="36000" tIns="36000" rIns="36000" bIns="0" rtlCol="0">
            <a:spAutoFit/>
          </a:bodyPr>
          <a:lstStyle>
            <a:defPPr>
              <a:defRPr lang="en-US"/>
            </a:defPPr>
            <a:lvl1pPr algn="ctr">
              <a:defRPr sz="2400" b="1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 dirty="0"/>
              <a:t>เซนทริโอ</a:t>
            </a:r>
          </a:p>
        </p:txBody>
      </p:sp>
      <p:sp>
        <p:nvSpPr>
          <p:cNvPr id="88" name="C.ร่างแหเอนโดพลาซึม">
            <a:extLst>
              <a:ext uri="{FF2B5EF4-FFF2-40B4-BE49-F238E27FC236}">
                <a16:creationId xmlns:a16="http://schemas.microsoft.com/office/drawing/2014/main" id="{B20B8B16-2ADE-4AD5-B04C-37BDDD60F1DA}"/>
              </a:ext>
            </a:extLst>
          </p:cNvPr>
          <p:cNvSpPr txBox="1"/>
          <p:nvPr/>
        </p:nvSpPr>
        <p:spPr>
          <a:xfrm>
            <a:off x="9162628" y="6116518"/>
            <a:ext cx="1836000" cy="452765"/>
          </a:xfrm>
          <a:prstGeom prst="roundRect">
            <a:avLst>
              <a:gd name="adj" fmla="val 18784"/>
            </a:avLst>
          </a:prstGeom>
          <a:solidFill>
            <a:schemeClr val="bg1"/>
          </a:solidFill>
          <a:ln w="19050">
            <a:solidFill>
              <a:srgbClr val="00B456"/>
            </a:solidFill>
          </a:ln>
        </p:spPr>
        <p:txBody>
          <a:bodyPr wrap="square" lIns="36000" tIns="36000" rIns="36000" bIns="0" rtlCol="0">
            <a:spAutoFit/>
          </a:bodyPr>
          <a:lstStyle>
            <a:defPPr>
              <a:defRPr lang="en-US"/>
            </a:defPPr>
            <a:lvl1pPr algn="ctr">
              <a:defRPr sz="2400" b="1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 dirty="0"/>
              <a:t>ร่างแหเอนโดพลาซึม</a:t>
            </a:r>
          </a:p>
        </p:txBody>
      </p:sp>
      <p:sp>
        <p:nvSpPr>
          <p:cNvPr id="89" name="C.ไมโทคอนเดรีย">
            <a:extLst>
              <a:ext uri="{FF2B5EF4-FFF2-40B4-BE49-F238E27FC236}">
                <a16:creationId xmlns:a16="http://schemas.microsoft.com/office/drawing/2014/main" id="{5E2AA8F1-870A-42D0-9A86-C4931C2ABA9E}"/>
              </a:ext>
            </a:extLst>
          </p:cNvPr>
          <p:cNvSpPr txBox="1"/>
          <p:nvPr/>
        </p:nvSpPr>
        <p:spPr>
          <a:xfrm>
            <a:off x="7061330" y="6116518"/>
            <a:ext cx="1836000" cy="452765"/>
          </a:xfrm>
          <a:prstGeom prst="roundRect">
            <a:avLst>
              <a:gd name="adj" fmla="val 18784"/>
            </a:avLst>
          </a:prstGeom>
          <a:solidFill>
            <a:schemeClr val="bg1"/>
          </a:solidFill>
          <a:ln w="19050">
            <a:solidFill>
              <a:srgbClr val="00B456"/>
            </a:solidFill>
          </a:ln>
        </p:spPr>
        <p:txBody>
          <a:bodyPr wrap="square" lIns="36000" tIns="36000" rIns="36000" bIns="0" rtlCol="0">
            <a:spAutoFit/>
          </a:bodyPr>
          <a:lstStyle>
            <a:defPPr>
              <a:defRPr lang="en-US"/>
            </a:defPPr>
            <a:lvl1pPr algn="ctr">
              <a:defRPr sz="2400" b="1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 dirty="0"/>
              <a:t>ไมโทคอนเดรีย</a:t>
            </a:r>
          </a:p>
        </p:txBody>
      </p:sp>
      <p:sp>
        <p:nvSpPr>
          <p:cNvPr id="90" name="C.ไรโบโซม">
            <a:extLst>
              <a:ext uri="{FF2B5EF4-FFF2-40B4-BE49-F238E27FC236}">
                <a16:creationId xmlns:a16="http://schemas.microsoft.com/office/drawing/2014/main" id="{D008F291-67ED-442A-9416-2D5DEDEFD8ED}"/>
              </a:ext>
            </a:extLst>
          </p:cNvPr>
          <p:cNvSpPr txBox="1"/>
          <p:nvPr/>
        </p:nvSpPr>
        <p:spPr>
          <a:xfrm>
            <a:off x="2858732" y="6116518"/>
            <a:ext cx="1836000" cy="452765"/>
          </a:xfrm>
          <a:prstGeom prst="roundRect">
            <a:avLst>
              <a:gd name="adj" fmla="val 18784"/>
            </a:avLst>
          </a:prstGeom>
          <a:solidFill>
            <a:schemeClr val="bg1"/>
          </a:solidFill>
          <a:ln w="19050">
            <a:solidFill>
              <a:srgbClr val="00B456"/>
            </a:solidFill>
          </a:ln>
        </p:spPr>
        <p:txBody>
          <a:bodyPr wrap="square" lIns="36000" tIns="36000" rIns="36000" bIns="0" rtlCol="0">
            <a:spAutoFit/>
          </a:bodyPr>
          <a:lstStyle>
            <a:defPPr>
              <a:defRPr lang="en-US"/>
            </a:defPPr>
            <a:lvl1pPr algn="ctr">
              <a:defRPr sz="2400" b="1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 dirty="0"/>
              <a:t>ไรโบโซม</a:t>
            </a:r>
          </a:p>
        </p:txBody>
      </p:sp>
      <p:sp>
        <p:nvSpPr>
          <p:cNvPr id="91" name="C.กอลจิบอดี">
            <a:extLst>
              <a:ext uri="{FF2B5EF4-FFF2-40B4-BE49-F238E27FC236}">
                <a16:creationId xmlns:a16="http://schemas.microsoft.com/office/drawing/2014/main" id="{43DBDD04-79FE-456E-AEB4-59831E137E54}"/>
              </a:ext>
            </a:extLst>
          </p:cNvPr>
          <p:cNvSpPr txBox="1"/>
          <p:nvPr/>
        </p:nvSpPr>
        <p:spPr>
          <a:xfrm>
            <a:off x="9162628" y="5473921"/>
            <a:ext cx="1836000" cy="452765"/>
          </a:xfrm>
          <a:prstGeom prst="roundRect">
            <a:avLst>
              <a:gd name="adj" fmla="val 18784"/>
            </a:avLst>
          </a:prstGeom>
          <a:solidFill>
            <a:schemeClr val="bg1"/>
          </a:solidFill>
          <a:ln w="19050">
            <a:solidFill>
              <a:srgbClr val="00B456"/>
            </a:solidFill>
          </a:ln>
        </p:spPr>
        <p:txBody>
          <a:bodyPr wrap="square" lIns="36000" tIns="36000" rIns="36000" bIns="0" rtlCol="0">
            <a:spAutoFit/>
          </a:bodyPr>
          <a:lstStyle>
            <a:defPPr>
              <a:defRPr lang="en-US"/>
            </a:defPPr>
            <a:lvl1pPr algn="ctr">
              <a:defRPr sz="2400" b="1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 dirty="0"/>
              <a:t>กอลจิบอดี</a:t>
            </a:r>
          </a:p>
        </p:txBody>
      </p:sp>
      <p:sp>
        <p:nvSpPr>
          <p:cNvPr id="92" name="C.ผนังเซลล์">
            <a:extLst>
              <a:ext uri="{FF2B5EF4-FFF2-40B4-BE49-F238E27FC236}">
                <a16:creationId xmlns:a16="http://schemas.microsoft.com/office/drawing/2014/main" id="{79D5E22D-AD37-4268-841B-5EDDBC42A4E0}"/>
              </a:ext>
            </a:extLst>
          </p:cNvPr>
          <p:cNvSpPr txBox="1"/>
          <p:nvPr/>
        </p:nvSpPr>
        <p:spPr>
          <a:xfrm>
            <a:off x="7061330" y="5473921"/>
            <a:ext cx="1836000" cy="452765"/>
          </a:xfrm>
          <a:prstGeom prst="roundRect">
            <a:avLst>
              <a:gd name="adj" fmla="val 18784"/>
            </a:avLst>
          </a:prstGeom>
          <a:solidFill>
            <a:schemeClr val="bg1"/>
          </a:solidFill>
          <a:ln w="19050">
            <a:solidFill>
              <a:srgbClr val="00B456"/>
            </a:solidFill>
          </a:ln>
        </p:spPr>
        <p:txBody>
          <a:bodyPr wrap="square" lIns="36000" tIns="36000" rIns="36000" bIns="0" rtlCol="0">
            <a:spAutoFit/>
          </a:bodyPr>
          <a:lstStyle>
            <a:defPPr>
              <a:defRPr lang="en-US"/>
            </a:defPPr>
            <a:lvl1pPr algn="ctr">
              <a:defRPr sz="2400" b="1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 dirty="0"/>
              <a:t>ผนังเซลล์</a:t>
            </a:r>
          </a:p>
        </p:txBody>
      </p:sp>
      <p:sp>
        <p:nvSpPr>
          <p:cNvPr id="93" name="C.แวคิวโอล">
            <a:extLst>
              <a:ext uri="{FF2B5EF4-FFF2-40B4-BE49-F238E27FC236}">
                <a16:creationId xmlns:a16="http://schemas.microsoft.com/office/drawing/2014/main" id="{F4E98E59-E46B-47A6-B998-C56C9DC4AD71}"/>
              </a:ext>
            </a:extLst>
          </p:cNvPr>
          <p:cNvSpPr txBox="1"/>
          <p:nvPr/>
        </p:nvSpPr>
        <p:spPr>
          <a:xfrm>
            <a:off x="4960031" y="5473921"/>
            <a:ext cx="1836000" cy="452765"/>
          </a:xfrm>
          <a:prstGeom prst="roundRect">
            <a:avLst>
              <a:gd name="adj" fmla="val 18784"/>
            </a:avLst>
          </a:prstGeom>
          <a:solidFill>
            <a:schemeClr val="bg1"/>
          </a:solidFill>
          <a:ln w="19050">
            <a:solidFill>
              <a:srgbClr val="00B456"/>
            </a:solidFill>
          </a:ln>
        </p:spPr>
        <p:txBody>
          <a:bodyPr wrap="square" lIns="36000" tIns="36000" rIns="36000" bIns="0" rtlCol="0">
            <a:spAutoFit/>
          </a:bodyPr>
          <a:lstStyle>
            <a:defPPr>
              <a:defRPr lang="en-US"/>
            </a:defPPr>
            <a:lvl1pPr algn="ctr">
              <a:defRPr sz="2400" b="1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 dirty="0"/>
              <a:t>แวคิวโอล</a:t>
            </a:r>
          </a:p>
        </p:txBody>
      </p:sp>
      <p:sp>
        <p:nvSpPr>
          <p:cNvPr id="94" name="C.เยื่อหุ้มเซลล์">
            <a:extLst>
              <a:ext uri="{FF2B5EF4-FFF2-40B4-BE49-F238E27FC236}">
                <a16:creationId xmlns:a16="http://schemas.microsoft.com/office/drawing/2014/main" id="{24F0A085-B977-4028-98BB-AC8F4A3AE8FB}"/>
              </a:ext>
            </a:extLst>
          </p:cNvPr>
          <p:cNvSpPr txBox="1"/>
          <p:nvPr/>
        </p:nvSpPr>
        <p:spPr>
          <a:xfrm>
            <a:off x="2858732" y="5473921"/>
            <a:ext cx="1836000" cy="452765"/>
          </a:xfrm>
          <a:prstGeom prst="roundRect">
            <a:avLst>
              <a:gd name="adj" fmla="val 18784"/>
            </a:avLst>
          </a:prstGeom>
          <a:solidFill>
            <a:schemeClr val="bg1"/>
          </a:solidFill>
          <a:ln w="19050">
            <a:solidFill>
              <a:srgbClr val="00B456"/>
            </a:solidFill>
          </a:ln>
        </p:spPr>
        <p:txBody>
          <a:bodyPr wrap="square" lIns="36000" tIns="36000" rIns="36000" bIns="0" rtlCol="0">
            <a:spAutoFit/>
          </a:bodyPr>
          <a:lstStyle>
            <a:defPPr>
              <a:defRPr lang="en-US"/>
            </a:defPPr>
            <a:lvl1pPr algn="ctr">
              <a:defRPr sz="2400" b="1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 dirty="0"/>
              <a:t>เยื่อหุ้มเซลล์</a:t>
            </a:r>
          </a:p>
        </p:txBody>
      </p:sp>
      <p:sp>
        <p:nvSpPr>
          <p:cNvPr id="95" name="Cคลอโรพลาสต์">
            <a:extLst>
              <a:ext uri="{FF2B5EF4-FFF2-40B4-BE49-F238E27FC236}">
                <a16:creationId xmlns:a16="http://schemas.microsoft.com/office/drawing/2014/main" id="{2DA15867-2F8D-43D2-AF69-A596B2EB5CDF}"/>
              </a:ext>
            </a:extLst>
          </p:cNvPr>
          <p:cNvSpPr txBox="1"/>
          <p:nvPr/>
        </p:nvSpPr>
        <p:spPr>
          <a:xfrm>
            <a:off x="757433" y="5473921"/>
            <a:ext cx="1836000" cy="452765"/>
          </a:xfrm>
          <a:prstGeom prst="roundRect">
            <a:avLst>
              <a:gd name="adj" fmla="val 18784"/>
            </a:avLst>
          </a:prstGeom>
          <a:solidFill>
            <a:schemeClr val="bg1"/>
          </a:solidFill>
          <a:ln w="19050">
            <a:solidFill>
              <a:srgbClr val="00B456"/>
            </a:solidFill>
          </a:ln>
        </p:spPr>
        <p:txBody>
          <a:bodyPr wrap="square" lIns="36000" tIns="36000" rIns="36000" bIns="0" rtlCol="0">
            <a:spAutoFit/>
          </a:bodyPr>
          <a:lstStyle/>
          <a:p>
            <a:pPr algn="ctr"/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คลอโรพลาสต์</a:t>
            </a:r>
          </a:p>
        </p:txBody>
      </p:sp>
      <p:sp>
        <p:nvSpPr>
          <p:cNvPr id="96" name="C.นิวเคลียส">
            <a:extLst>
              <a:ext uri="{FF2B5EF4-FFF2-40B4-BE49-F238E27FC236}">
                <a16:creationId xmlns:a16="http://schemas.microsoft.com/office/drawing/2014/main" id="{BE18184C-17E7-440B-B816-1D31FCF0ABBB}"/>
              </a:ext>
            </a:extLst>
          </p:cNvPr>
          <p:cNvSpPr txBox="1"/>
          <p:nvPr/>
        </p:nvSpPr>
        <p:spPr>
          <a:xfrm>
            <a:off x="4960031" y="6116518"/>
            <a:ext cx="1836000" cy="452765"/>
          </a:xfrm>
          <a:prstGeom prst="roundRect">
            <a:avLst>
              <a:gd name="adj" fmla="val 18784"/>
            </a:avLst>
          </a:prstGeom>
          <a:solidFill>
            <a:schemeClr val="bg1"/>
          </a:solidFill>
          <a:ln w="19050">
            <a:solidFill>
              <a:srgbClr val="00B456"/>
            </a:solidFill>
          </a:ln>
        </p:spPr>
        <p:txBody>
          <a:bodyPr wrap="square" lIns="36000" tIns="36000" rIns="36000" bIns="0" rtlCol="0">
            <a:spAutoFit/>
          </a:bodyPr>
          <a:lstStyle>
            <a:defPPr>
              <a:defRPr lang="en-US"/>
            </a:defPPr>
            <a:lvl1pPr algn="ctr">
              <a:defRPr sz="2400" b="1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 dirty="0"/>
              <a:t>นิวเคลียส</a:t>
            </a:r>
          </a:p>
        </p:txBody>
      </p:sp>
      <p:pic>
        <p:nvPicPr>
          <p:cNvPr id="99" name="Graphic 98">
            <a:extLst>
              <a:ext uri="{FF2B5EF4-FFF2-40B4-BE49-F238E27FC236}">
                <a16:creationId xmlns:a16="http://schemas.microsoft.com/office/drawing/2014/main" id="{2FDFE412-B17F-4A97-A7B8-39AD9C4F0E68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23655" y="5735894"/>
            <a:ext cx="223376" cy="282943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5404B6DF-0672-4357-AF7B-229F688B1B59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0732" y="92492"/>
            <a:ext cx="6950536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90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08333E-7 1.48148E-6 L 0.16979 -0.53218 " pathEditMode="relative" rAng="0" ptsTypes="AA">
                                      <p:cBhvr>
                                        <p:cTn id="20" dur="1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90" y="-2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08333E-7 1.48148E-6 L 0.54857 -0.12986 " pathEditMode="relative" rAng="0" ptsTypes="AA">
                                      <p:cBhvr>
                                        <p:cTn id="29" dur="1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22" y="-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375E-6 1.48148E-6 L 0.18658 -0.43843 " pathEditMode="relative" rAng="0" ptsTypes="AA">
                                      <p:cBhvr>
                                        <p:cTn id="38" dur="1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23" y="-2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375E-6 1.48148E-6 L -0.19219 -0.2206 " pathEditMode="relative" rAng="0" ptsTypes="AA">
                                      <p:cBhvr>
                                        <p:cTn id="47" dur="1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09" y="-1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1.48148E-6 L -0.36367 -0.5331 " pathEditMode="relative" rAng="0" ptsTypes="AA">
                                      <p:cBhvr>
                                        <p:cTn id="56" dur="1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90" y="-2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1.48148E-6 L 0.39297 -0.44097 " pathEditMode="relative" rAng="0" ptsTypes="AA">
                                      <p:cBhvr>
                                        <p:cTn id="65" dur="1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48" y="-2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91667E-6 1.48148E-6 L 0.22083 -0.12917 " pathEditMode="relative" rAng="0" ptsTypes="AA">
                                      <p:cBhvr>
                                        <p:cTn id="74" dur="1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42" y="-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91667E-6 1.48148E-6 L -0.34714 -0.22199 " pathEditMode="relative" rAng="0" ptsTypes="AA">
                                      <p:cBhvr>
                                        <p:cTn id="83" dur="1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57" y="-1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42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1.48148E-6 L -0.33021 -0.12824 " pathEditMode="relative" rAng="0" ptsTypes="AA">
                                      <p:cBhvr>
                                        <p:cTn id="92" dur="1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10" y="-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42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1.48148E-6 L -0.14127 -0.5338 " pathEditMode="relative" rAng="0" ptsTypes="AA">
                                      <p:cBhvr>
                                        <p:cTn id="101" dur="1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70" y="-2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21D6AD6-0206-4983-B5AA-AA266D48CF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400" y="6215863"/>
            <a:ext cx="493417" cy="48700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030CD54-DDCD-4AF7-8061-7D69877A93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5180" y="0"/>
            <a:ext cx="716820" cy="75522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A0ADB60-1D44-491B-9545-CE334115E593}"/>
              </a:ext>
            </a:extLst>
          </p:cNvPr>
          <p:cNvGrpSpPr/>
          <p:nvPr/>
        </p:nvGrpSpPr>
        <p:grpSpPr>
          <a:xfrm>
            <a:off x="2028000" y="208502"/>
            <a:ext cx="8136000" cy="985487"/>
            <a:chOff x="2028000" y="208502"/>
            <a:chExt cx="8136000" cy="98548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A3A0C78-F77B-49ED-91AA-990B52AE8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78287" y="208502"/>
              <a:ext cx="1435427" cy="67960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A935210-3657-426D-9126-8723FA5BE5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28000" y="795414"/>
              <a:ext cx="8136000" cy="398575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004AB83F-709D-4899-823D-DF5A560832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4000" y="1142027"/>
            <a:ext cx="7884000" cy="5855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361BB5E-AECE-48AD-9361-FC7AF7A78C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602522"/>
            <a:ext cx="4712100" cy="42554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C58A122-843D-4640-955B-1180623B35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1157" y="2176554"/>
            <a:ext cx="3485113" cy="234880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645F2C7-37CE-4F78-9C58-E6AA3D436B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0394" y="4470701"/>
            <a:ext cx="3783475" cy="191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016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270341C-76CB-49F2-8151-AE98616E1BA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21D6AD6-0206-4983-B5AA-AA266D48CF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400" y="6215863"/>
            <a:ext cx="493417" cy="48700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030CD54-DDCD-4AF7-8061-7D69877A93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5180" y="0"/>
            <a:ext cx="716820" cy="7552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103B79-3E33-4BEA-9D10-CF77EECBFE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771" y="857531"/>
            <a:ext cx="9274129" cy="15803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C5FD241-6CF4-41F8-8521-57A0DD231A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771" y="857531"/>
            <a:ext cx="9274129" cy="158039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B43BB5B-9CEF-4CA7-A88F-35C127AC2E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2567" y="3740701"/>
            <a:ext cx="9274129" cy="15804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A68FCC9-E1B9-4954-8485-ECA9F8C0E8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5448" y="3726832"/>
            <a:ext cx="9274129" cy="15804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D7AF28E-FE69-4C08-A3F5-60B50076235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2900" y="1253458"/>
            <a:ext cx="2079234" cy="207923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2007799-E191-4044-A350-4FD64C4DF3E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771" y="4091067"/>
            <a:ext cx="2124796" cy="2124796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E095D0BD-AEFE-4F93-89FC-539E065AD7AC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36352" y="1969015"/>
            <a:ext cx="404162" cy="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52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repeatCount="2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534B9996-4676-4FE7-B422-F4614DF53E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400" y="6215863"/>
            <a:ext cx="493417" cy="48700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37EFC82-D1EA-4F28-9FB3-E22D0636D0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5180" y="0"/>
            <a:ext cx="716820" cy="75522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02A496E-0FB6-4A79-A2FD-F06FC6D424DA}"/>
              </a:ext>
            </a:extLst>
          </p:cNvPr>
          <p:cNvGrpSpPr/>
          <p:nvPr/>
        </p:nvGrpSpPr>
        <p:grpSpPr>
          <a:xfrm>
            <a:off x="1039159" y="993593"/>
            <a:ext cx="4508094" cy="581222"/>
            <a:chOff x="1039159" y="993593"/>
            <a:chExt cx="4508094" cy="581222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6154FB7F-AA26-4CCC-A4C8-CF74918A4F0B}"/>
                </a:ext>
              </a:extLst>
            </p:cNvPr>
            <p:cNvSpPr/>
            <p:nvPr/>
          </p:nvSpPr>
          <p:spPr>
            <a:xfrm>
              <a:off x="1039159" y="993593"/>
              <a:ext cx="1473200" cy="513598"/>
            </a:xfrm>
            <a:prstGeom prst="roundRect">
              <a:avLst>
                <a:gd name="adj" fmla="val 50000"/>
              </a:avLst>
            </a:prstGeom>
            <a:solidFill>
              <a:srgbClr val="0070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1F928DF-D846-4E38-B41B-FB8A55DA8EC9}"/>
                </a:ext>
              </a:extLst>
            </p:cNvPr>
            <p:cNvSpPr txBox="1"/>
            <p:nvPr/>
          </p:nvSpPr>
          <p:spPr>
            <a:xfrm>
              <a:off x="1273025" y="1037044"/>
              <a:ext cx="100219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ตอนที่ 1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C350493-5EE3-4B02-B76B-05D54B01B267}"/>
                </a:ext>
              </a:extLst>
            </p:cNvPr>
            <p:cNvSpPr txBox="1"/>
            <p:nvPr/>
          </p:nvSpPr>
          <p:spPr>
            <a:xfrm>
              <a:off x="2525272" y="1051595"/>
              <a:ext cx="30219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800" b="1" dirty="0">
                  <a:solidFill>
                    <a:srgbClr val="007035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ศึกษาเซลล์พืช : เยื่อหอมแดง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FEB1C7A8-792F-4CBA-9467-D0DFE06768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5526" y="229103"/>
            <a:ext cx="4480948" cy="75597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F3CE749-9E1F-478B-8814-8672CD6D0CEC}"/>
              </a:ext>
            </a:extLst>
          </p:cNvPr>
          <p:cNvGrpSpPr/>
          <p:nvPr/>
        </p:nvGrpSpPr>
        <p:grpSpPr>
          <a:xfrm>
            <a:off x="1080433" y="1757549"/>
            <a:ext cx="4514634" cy="4839166"/>
            <a:chOff x="1080433" y="1757549"/>
            <a:chExt cx="4514634" cy="4839166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31F3631-3CAE-494D-86F8-75CA68CCF8F7}"/>
                </a:ext>
              </a:extLst>
            </p:cNvPr>
            <p:cNvSpPr/>
            <p:nvPr/>
          </p:nvSpPr>
          <p:spPr>
            <a:xfrm>
              <a:off x="1080433" y="1757549"/>
              <a:ext cx="4514634" cy="4839166"/>
            </a:xfrm>
            <a:prstGeom prst="roundRect">
              <a:avLst>
                <a:gd name="adj" fmla="val 6145"/>
              </a:avLst>
            </a:prstGeom>
            <a:noFill/>
            <a:ln w="19050" cap="rnd">
              <a:solidFill>
                <a:srgbClr val="00B45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C47A0173-A197-49F4-8D71-04E2AAE466D1}"/>
                </a:ext>
              </a:extLst>
            </p:cNvPr>
            <p:cNvSpPr/>
            <p:nvPr/>
          </p:nvSpPr>
          <p:spPr>
            <a:xfrm>
              <a:off x="1151523" y="1833749"/>
              <a:ext cx="4372454" cy="4686766"/>
            </a:xfrm>
            <a:prstGeom prst="roundRect">
              <a:avLst>
                <a:gd name="adj" fmla="val 6145"/>
              </a:avLst>
            </a:prstGeom>
            <a:solidFill>
              <a:srgbClr val="EFFFF7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99B2C91-20DC-4802-8B87-22234649A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75223" y="3825515"/>
              <a:ext cx="3086215" cy="2390348"/>
            </a:xfrm>
            <a:prstGeom prst="rect">
              <a:avLst/>
            </a:prstGeom>
          </p:spPr>
        </p:pic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67586A2-EE42-4D3B-85C1-EDE410CE1BD9}"/>
                </a:ext>
              </a:extLst>
            </p:cNvPr>
            <p:cNvSpPr/>
            <p:nvPr/>
          </p:nvSpPr>
          <p:spPr>
            <a:xfrm>
              <a:off x="1396875" y="4785465"/>
              <a:ext cx="2065879" cy="617517"/>
            </a:xfrm>
            <a:custGeom>
              <a:avLst/>
              <a:gdLst>
                <a:gd name="connsiteX0" fmla="*/ 0 w 2375065"/>
                <a:gd name="connsiteY0" fmla="*/ 0 h 617517"/>
                <a:gd name="connsiteX1" fmla="*/ 1864426 w 2375065"/>
                <a:gd name="connsiteY1" fmla="*/ 0 h 617517"/>
                <a:gd name="connsiteX2" fmla="*/ 2375065 w 2375065"/>
                <a:gd name="connsiteY2" fmla="*/ 617517 h 617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5065" h="617517">
                  <a:moveTo>
                    <a:pt x="0" y="0"/>
                  </a:moveTo>
                  <a:lnTo>
                    <a:pt x="1864426" y="0"/>
                  </a:lnTo>
                  <a:lnTo>
                    <a:pt x="2375065" y="617517"/>
                  </a:lnTo>
                </a:path>
              </a:pathLst>
            </a:custGeom>
            <a:noFill/>
            <a:ln w="19050" cap="rnd">
              <a:solidFill>
                <a:srgbClr val="006C39"/>
              </a:solidFill>
              <a:round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5CB90A8-C700-405E-8177-00F281203C3B}"/>
                </a:ext>
              </a:extLst>
            </p:cNvPr>
            <p:cNvSpPr txBox="1"/>
            <p:nvPr/>
          </p:nvSpPr>
          <p:spPr>
            <a:xfrm>
              <a:off x="1202267" y="1954226"/>
              <a:ext cx="386757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800" b="1">
                  <a:latin typeface="TH Sarabun New" panose="020B0500040200020003" pitchFamily="34" charset="-34"/>
                  <a:cs typeface="TH Sarabun New" panose="020B0500040200020003" pitchFamily="34" charset="-34"/>
                </a:defRPr>
              </a:lvl1pPr>
            </a:lstStyle>
            <a:p>
              <a:pPr marL="263525" indent="-263525">
                <a:buFont typeface="+mj-lt"/>
                <a:buAutoNum type="arabicPeriod"/>
              </a:pPr>
              <a:r>
                <a:rPr lang="th-TH" b="0" dirty="0"/>
                <a:t>ผ่าหอมแดง ลอกเยื่อด้านในหอมแดงจากนั้นตัดเยื่อที่ลอกได้เป็นชิ้นเล็ก ๆ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186904B-21F0-4F9F-A04B-FDAFE29CB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44064" y="3773505"/>
              <a:ext cx="2133785" cy="1115665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D030148-7765-4FDC-8C96-77B0163FFCF2}"/>
              </a:ext>
            </a:extLst>
          </p:cNvPr>
          <p:cNvGrpSpPr/>
          <p:nvPr/>
        </p:nvGrpSpPr>
        <p:grpSpPr>
          <a:xfrm>
            <a:off x="6596933" y="1757549"/>
            <a:ext cx="4514634" cy="4839166"/>
            <a:chOff x="6596933" y="1757549"/>
            <a:chExt cx="4514634" cy="4839166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C6755441-A9ED-44AD-8769-1E6197D34939}"/>
                </a:ext>
              </a:extLst>
            </p:cNvPr>
            <p:cNvSpPr/>
            <p:nvPr/>
          </p:nvSpPr>
          <p:spPr>
            <a:xfrm>
              <a:off x="6596933" y="1757549"/>
              <a:ext cx="4514634" cy="4839166"/>
            </a:xfrm>
            <a:prstGeom prst="roundRect">
              <a:avLst>
                <a:gd name="adj" fmla="val 6145"/>
              </a:avLst>
            </a:prstGeom>
            <a:noFill/>
            <a:ln w="19050" cap="rnd">
              <a:solidFill>
                <a:srgbClr val="00B45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5F159736-9BBD-49A0-BB2B-A0EC38524556}"/>
                </a:ext>
              </a:extLst>
            </p:cNvPr>
            <p:cNvSpPr/>
            <p:nvPr/>
          </p:nvSpPr>
          <p:spPr>
            <a:xfrm>
              <a:off x="6668023" y="1833749"/>
              <a:ext cx="4372454" cy="4686766"/>
            </a:xfrm>
            <a:prstGeom prst="roundRect">
              <a:avLst>
                <a:gd name="adj" fmla="val 6145"/>
              </a:avLst>
            </a:prstGeom>
            <a:solidFill>
              <a:srgbClr val="EFFFF7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62453CF-7BAD-4E9C-9F61-5D347E24F3E2}"/>
                </a:ext>
              </a:extLst>
            </p:cNvPr>
            <p:cNvSpPr txBox="1"/>
            <p:nvPr/>
          </p:nvSpPr>
          <p:spPr>
            <a:xfrm>
              <a:off x="6718768" y="1952794"/>
              <a:ext cx="427096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800" b="1">
                  <a:latin typeface="TH Sarabun New" panose="020B0500040200020003" pitchFamily="34" charset="-34"/>
                  <a:cs typeface="TH Sarabun New" panose="020B0500040200020003" pitchFamily="34" charset="-34"/>
                </a:defRPr>
              </a:lvl1pPr>
            </a:lstStyle>
            <a:p>
              <a:pPr marL="263525" indent="-263525">
                <a:buFont typeface="+mj-lt"/>
                <a:buAutoNum type="arabicPeriod" startAt="2"/>
              </a:pPr>
              <a:r>
                <a:rPr lang="th-TH" b="0" dirty="0"/>
                <a:t>วางเนื้อเยื่อหัวหอมแดงลงบนกระจกสไลด์</a:t>
              </a:r>
              <a:br>
                <a:rPr lang="en-US" b="0" dirty="0"/>
              </a:br>
              <a:r>
                <a:rPr lang="th-TH" b="0" dirty="0"/>
                <a:t>ที่มีหยดน้ำแล้วหยดสารละลายไอโอดีน</a:t>
              </a:r>
              <a:br>
                <a:rPr lang="en-US" b="0" dirty="0"/>
              </a:br>
              <a:r>
                <a:rPr lang="th-TH" b="0" dirty="0"/>
                <a:t>1 หยด</a:t>
              </a:r>
              <a:r>
                <a:rPr lang="en-US" b="0" dirty="0"/>
                <a:t> </a:t>
              </a:r>
              <a:r>
                <a:rPr lang="th-TH" b="0" dirty="0"/>
                <a:t>บนเยื่อหัวหอมแดง</a:t>
              </a: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84A3D41-3299-4E51-B666-25C02998930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67849" y="3653537"/>
              <a:ext cx="2896738" cy="2562326"/>
            </a:xfrm>
            <a:prstGeom prst="rect">
              <a:avLst/>
            </a:prstGeom>
          </p:spPr>
        </p:pic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4DE3BD4E-9825-49F3-A50B-3D7E1860D0C2}"/>
                </a:ext>
              </a:extLst>
            </p:cNvPr>
            <p:cNvSpPr/>
            <p:nvPr/>
          </p:nvSpPr>
          <p:spPr>
            <a:xfrm>
              <a:off x="7133802" y="4789416"/>
              <a:ext cx="1995054" cy="415637"/>
            </a:xfrm>
            <a:custGeom>
              <a:avLst/>
              <a:gdLst>
                <a:gd name="connsiteX0" fmla="*/ 0 w 1995054"/>
                <a:gd name="connsiteY0" fmla="*/ 0 h 415637"/>
                <a:gd name="connsiteX1" fmla="*/ 1294410 w 1995054"/>
                <a:gd name="connsiteY1" fmla="*/ 0 h 415637"/>
                <a:gd name="connsiteX2" fmla="*/ 1995054 w 1995054"/>
                <a:gd name="connsiteY2" fmla="*/ 415637 h 415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95054" h="415637">
                  <a:moveTo>
                    <a:pt x="0" y="0"/>
                  </a:moveTo>
                  <a:lnTo>
                    <a:pt x="1294410" y="0"/>
                  </a:lnTo>
                  <a:lnTo>
                    <a:pt x="1995054" y="415637"/>
                  </a:lnTo>
                </a:path>
              </a:pathLst>
            </a:custGeom>
            <a:noFill/>
            <a:ln w="19050" cap="rnd">
              <a:solidFill>
                <a:srgbClr val="006C39"/>
              </a:solidFill>
              <a:round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D90A6EB1-EC4F-4C32-BCDA-E78DA07BC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977613" y="3765834"/>
              <a:ext cx="1658256" cy="11156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122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534B9996-4676-4FE7-B422-F4614DF53E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400" y="6215863"/>
            <a:ext cx="493417" cy="48700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37EFC82-D1EA-4F28-9FB3-E22D0636D0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5180" y="0"/>
            <a:ext cx="716820" cy="75522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36123B2B-D040-4F45-B169-7817989051AC}"/>
              </a:ext>
            </a:extLst>
          </p:cNvPr>
          <p:cNvGrpSpPr/>
          <p:nvPr/>
        </p:nvGrpSpPr>
        <p:grpSpPr>
          <a:xfrm>
            <a:off x="6596933" y="1757549"/>
            <a:ext cx="4514634" cy="4839166"/>
            <a:chOff x="6596933" y="1757549"/>
            <a:chExt cx="4514634" cy="4839166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C6755441-A9ED-44AD-8769-1E6197D34939}"/>
                </a:ext>
              </a:extLst>
            </p:cNvPr>
            <p:cNvSpPr/>
            <p:nvPr/>
          </p:nvSpPr>
          <p:spPr>
            <a:xfrm>
              <a:off x="6596933" y="1757549"/>
              <a:ext cx="4514634" cy="4839166"/>
            </a:xfrm>
            <a:prstGeom prst="roundRect">
              <a:avLst>
                <a:gd name="adj" fmla="val 6145"/>
              </a:avLst>
            </a:prstGeom>
            <a:noFill/>
            <a:ln w="19050" cap="rnd">
              <a:solidFill>
                <a:srgbClr val="00B45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5F159736-9BBD-49A0-BB2B-A0EC38524556}"/>
                </a:ext>
              </a:extLst>
            </p:cNvPr>
            <p:cNvSpPr/>
            <p:nvPr/>
          </p:nvSpPr>
          <p:spPr>
            <a:xfrm>
              <a:off x="6668023" y="1833749"/>
              <a:ext cx="4372454" cy="4686766"/>
            </a:xfrm>
            <a:prstGeom prst="roundRect">
              <a:avLst>
                <a:gd name="adj" fmla="val 6145"/>
              </a:avLst>
            </a:prstGeom>
            <a:solidFill>
              <a:srgbClr val="EFFFF7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62453CF-7BAD-4E9C-9F61-5D347E24F3E2}"/>
                </a:ext>
              </a:extLst>
            </p:cNvPr>
            <p:cNvSpPr txBox="1"/>
            <p:nvPr/>
          </p:nvSpPr>
          <p:spPr>
            <a:xfrm>
              <a:off x="6751511" y="1922748"/>
              <a:ext cx="4288965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800" b="1">
                  <a:latin typeface="TH Sarabun New" panose="020B0500040200020003" pitchFamily="34" charset="-34"/>
                  <a:cs typeface="TH Sarabun New" panose="020B0500040200020003" pitchFamily="34" charset="-34"/>
                </a:defRPr>
              </a:lvl1pPr>
            </a:lstStyle>
            <a:p>
              <a:pPr marL="263525" indent="-263525">
                <a:buFont typeface="+mj-lt"/>
                <a:buAutoNum type="arabicPeriod" startAt="4"/>
              </a:pPr>
              <a:r>
                <a:rPr lang="th-TH" b="0" dirty="0"/>
                <a:t>ใช้กระดาษทิชชูแตะข้าง ๆ กระจกปิดสไลด์เพื่อซับน้ำส่วนเกินออก แล้วนำ</a:t>
              </a:r>
              <a:br>
                <a:rPr lang="th-TH" b="0" dirty="0"/>
              </a:br>
              <a:r>
                <a:rPr lang="th-TH" b="0" dirty="0"/>
                <a:t>สไลด์ไปศึกษาภายใต้กล้องจุลทรรศน์</a:t>
              </a:r>
              <a:br>
                <a:rPr lang="th-TH" b="0" dirty="0"/>
              </a:br>
              <a:r>
                <a:rPr lang="th-TH" b="0" dirty="0"/>
                <a:t>โดยใช้เลนส์ใกล้วัตถุกำลังขยายต่ำและกำลังขยายสูง ตามลำดับ สังเกตและบันทึกภาพที่เห็นภายใต้กล้องจุลทรรศน์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5E6B52A-D61B-4E3B-9DB2-3B02EDA4A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636977" y="4537110"/>
              <a:ext cx="2462062" cy="1950465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FBD0969-9B47-4EE3-8FFD-07658F47854B}"/>
              </a:ext>
            </a:extLst>
          </p:cNvPr>
          <p:cNvGrpSpPr/>
          <p:nvPr/>
        </p:nvGrpSpPr>
        <p:grpSpPr>
          <a:xfrm>
            <a:off x="1039159" y="993593"/>
            <a:ext cx="5053115" cy="581222"/>
            <a:chOff x="1039159" y="993593"/>
            <a:chExt cx="5053115" cy="581222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8DE3806F-0C02-44E1-ADEB-D0603EDCEAA7}"/>
                </a:ext>
              </a:extLst>
            </p:cNvPr>
            <p:cNvSpPr/>
            <p:nvPr/>
          </p:nvSpPr>
          <p:spPr>
            <a:xfrm>
              <a:off x="1039159" y="993593"/>
              <a:ext cx="1473200" cy="513598"/>
            </a:xfrm>
            <a:prstGeom prst="roundRect">
              <a:avLst>
                <a:gd name="adj" fmla="val 50000"/>
              </a:avLst>
            </a:prstGeom>
            <a:solidFill>
              <a:srgbClr val="0070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5009398-334A-492B-841D-BA06A394D6C1}"/>
                </a:ext>
              </a:extLst>
            </p:cNvPr>
            <p:cNvSpPr txBox="1"/>
            <p:nvPr/>
          </p:nvSpPr>
          <p:spPr>
            <a:xfrm>
              <a:off x="1273025" y="1037044"/>
              <a:ext cx="100219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ตอนที่ 1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3C34ABF-B5F6-414A-A492-CF804FA83425}"/>
                </a:ext>
              </a:extLst>
            </p:cNvPr>
            <p:cNvSpPr txBox="1"/>
            <p:nvPr/>
          </p:nvSpPr>
          <p:spPr>
            <a:xfrm>
              <a:off x="2525272" y="1051595"/>
              <a:ext cx="35670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800" b="1" dirty="0">
                  <a:solidFill>
                    <a:srgbClr val="007035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ศึกษาเซลล์พืช : เยื่อหอมแดง</a:t>
              </a:r>
              <a:r>
                <a:rPr lang="en-US" sz="2800" b="1" dirty="0">
                  <a:solidFill>
                    <a:srgbClr val="007035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(</a:t>
              </a:r>
              <a:r>
                <a:rPr lang="th-TH" sz="2800" b="1" dirty="0">
                  <a:solidFill>
                    <a:srgbClr val="007035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ต่อ</a:t>
              </a:r>
              <a:r>
                <a:rPr lang="en-US" sz="2800" b="1" dirty="0">
                  <a:solidFill>
                    <a:srgbClr val="007035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)</a:t>
              </a:r>
              <a:endParaRPr lang="th-TH" sz="2800" b="1" dirty="0">
                <a:solidFill>
                  <a:srgbClr val="007035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88558029-F692-4A9A-867C-CF64FDA6A5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5526" y="229103"/>
            <a:ext cx="4480948" cy="75597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105B51E-A516-44D0-A9A8-803C043DBD9A}"/>
              </a:ext>
            </a:extLst>
          </p:cNvPr>
          <p:cNvGrpSpPr/>
          <p:nvPr/>
        </p:nvGrpSpPr>
        <p:grpSpPr>
          <a:xfrm>
            <a:off x="1080433" y="1757549"/>
            <a:ext cx="4592176" cy="4839166"/>
            <a:chOff x="1080433" y="1757549"/>
            <a:chExt cx="4592176" cy="4839166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31F3631-3CAE-494D-86F8-75CA68CCF8F7}"/>
                </a:ext>
              </a:extLst>
            </p:cNvPr>
            <p:cNvSpPr/>
            <p:nvPr/>
          </p:nvSpPr>
          <p:spPr>
            <a:xfrm>
              <a:off x="1080433" y="1757549"/>
              <a:ext cx="4514634" cy="4839166"/>
            </a:xfrm>
            <a:prstGeom prst="roundRect">
              <a:avLst>
                <a:gd name="adj" fmla="val 6145"/>
              </a:avLst>
            </a:prstGeom>
            <a:noFill/>
            <a:ln w="19050" cap="rnd">
              <a:solidFill>
                <a:srgbClr val="00B45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C47A0173-A197-49F4-8D71-04E2AAE466D1}"/>
                </a:ext>
              </a:extLst>
            </p:cNvPr>
            <p:cNvSpPr/>
            <p:nvPr/>
          </p:nvSpPr>
          <p:spPr>
            <a:xfrm>
              <a:off x="1151523" y="1833749"/>
              <a:ext cx="4372454" cy="4686766"/>
            </a:xfrm>
            <a:prstGeom prst="roundRect">
              <a:avLst>
                <a:gd name="adj" fmla="val 6145"/>
              </a:avLst>
            </a:prstGeom>
            <a:solidFill>
              <a:srgbClr val="EFFFF7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CE61374-BD1B-453D-AD79-E8A62B38F1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61318" y="4248251"/>
              <a:ext cx="3204000" cy="1978278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5CB90A8-C700-405E-8177-00F281203C3B}"/>
                </a:ext>
              </a:extLst>
            </p:cNvPr>
            <p:cNvSpPr txBox="1"/>
            <p:nvPr/>
          </p:nvSpPr>
          <p:spPr>
            <a:xfrm>
              <a:off x="1229065" y="1952794"/>
              <a:ext cx="429491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800" b="1">
                  <a:latin typeface="TH Sarabun New" panose="020B0500040200020003" pitchFamily="34" charset="-34"/>
                  <a:cs typeface="TH Sarabun New" panose="020B0500040200020003" pitchFamily="34" charset="-34"/>
                </a:defRPr>
              </a:lvl1pPr>
            </a:lstStyle>
            <a:p>
              <a:pPr marL="263525" indent="-263525">
                <a:buFont typeface="+mj-lt"/>
                <a:buAutoNum type="arabicPeriod" startAt="3"/>
              </a:pPr>
              <a:r>
                <a:rPr lang="th-TH" b="0" dirty="0"/>
                <a:t>ปิดด้วยกระจกปิดสไลด์ เอียงทำมุม 45 องศากับกระจกสไลด์ แล้วค่อย ๆ ปิด</a:t>
              </a:r>
              <a:br>
                <a:rPr lang="th-TH" b="0" dirty="0"/>
              </a:br>
              <a:r>
                <a:rPr lang="th-TH" b="0" dirty="0"/>
                <a:t>ไปบนแผ่นสไลด์</a:t>
              </a: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4543132-D6EB-4994-9B96-573311BB4727}"/>
                </a:ext>
              </a:extLst>
            </p:cNvPr>
            <p:cNvSpPr/>
            <p:nvPr/>
          </p:nvSpPr>
          <p:spPr>
            <a:xfrm>
              <a:off x="1371600" y="4958080"/>
              <a:ext cx="1747520" cy="680720"/>
            </a:xfrm>
            <a:custGeom>
              <a:avLst/>
              <a:gdLst>
                <a:gd name="connsiteX0" fmla="*/ 1747520 w 1747520"/>
                <a:gd name="connsiteY0" fmla="*/ 680720 h 680720"/>
                <a:gd name="connsiteX1" fmla="*/ 1412240 w 1747520"/>
                <a:gd name="connsiteY1" fmla="*/ 0 h 680720"/>
                <a:gd name="connsiteX2" fmla="*/ 0 w 1747520"/>
                <a:gd name="connsiteY2" fmla="*/ 0 h 680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47520" h="680720">
                  <a:moveTo>
                    <a:pt x="1747520" y="680720"/>
                  </a:moveTo>
                  <a:lnTo>
                    <a:pt x="1412240" y="0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rgbClr val="006C39"/>
              </a:solidFill>
              <a:round/>
              <a:headEnd type="oval"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B58E2AA-E314-4AA6-8F77-40080B3F4E37}"/>
                </a:ext>
              </a:extLst>
            </p:cNvPr>
            <p:cNvSpPr/>
            <p:nvPr/>
          </p:nvSpPr>
          <p:spPr>
            <a:xfrm>
              <a:off x="3921760" y="4318000"/>
              <a:ext cx="1442720" cy="335280"/>
            </a:xfrm>
            <a:custGeom>
              <a:avLst/>
              <a:gdLst>
                <a:gd name="connsiteX0" fmla="*/ 1391920 w 1391920"/>
                <a:gd name="connsiteY0" fmla="*/ 0 h 335280"/>
                <a:gd name="connsiteX1" fmla="*/ 396240 w 1391920"/>
                <a:gd name="connsiteY1" fmla="*/ 0 h 335280"/>
                <a:gd name="connsiteX2" fmla="*/ 0 w 1391920"/>
                <a:gd name="connsiteY2" fmla="*/ 335280 h 335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1920" h="335280">
                  <a:moveTo>
                    <a:pt x="1391920" y="0"/>
                  </a:moveTo>
                  <a:lnTo>
                    <a:pt x="396240" y="0"/>
                  </a:lnTo>
                  <a:lnTo>
                    <a:pt x="0" y="335280"/>
                  </a:lnTo>
                </a:path>
              </a:pathLst>
            </a:custGeom>
            <a:noFill/>
            <a:ln w="19050" cap="rnd">
              <a:solidFill>
                <a:srgbClr val="006C39"/>
              </a:solidFill>
              <a:round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28B8A45-2DFD-4FCE-95C3-43B16844D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66766" y="3336955"/>
              <a:ext cx="1505843" cy="1115665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B642C2F-FA36-4614-94AC-461B73F7C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89505" y="4278131"/>
              <a:ext cx="1774090" cy="8108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657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534B9996-4676-4FE7-B422-F4614DF53E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400" y="6215863"/>
            <a:ext cx="493417" cy="48700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37EFC82-D1EA-4F28-9FB3-E22D0636D0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5180" y="0"/>
            <a:ext cx="716820" cy="75522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A17AB6D-2EDA-4F48-8960-EB3BA8C026FB}"/>
              </a:ext>
            </a:extLst>
          </p:cNvPr>
          <p:cNvGrpSpPr/>
          <p:nvPr/>
        </p:nvGrpSpPr>
        <p:grpSpPr>
          <a:xfrm>
            <a:off x="7977505" y="1757549"/>
            <a:ext cx="3443797" cy="4839166"/>
            <a:chOff x="7977505" y="1757549"/>
            <a:chExt cx="3443797" cy="4839166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A5BDB209-FCC8-4826-B3CE-B8A7667724E1}"/>
                </a:ext>
              </a:extLst>
            </p:cNvPr>
            <p:cNvSpPr/>
            <p:nvPr/>
          </p:nvSpPr>
          <p:spPr>
            <a:xfrm>
              <a:off x="7977505" y="1757549"/>
              <a:ext cx="3443797" cy="4839166"/>
            </a:xfrm>
            <a:prstGeom prst="roundRect">
              <a:avLst>
                <a:gd name="adj" fmla="val 6145"/>
              </a:avLst>
            </a:prstGeom>
            <a:noFill/>
            <a:ln w="19050" cap="rnd">
              <a:solidFill>
                <a:srgbClr val="00B45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7E136CFF-D0D4-47FE-83A0-43F729F36E74}"/>
                </a:ext>
              </a:extLst>
            </p:cNvPr>
            <p:cNvSpPr/>
            <p:nvPr/>
          </p:nvSpPr>
          <p:spPr>
            <a:xfrm>
              <a:off x="8031733" y="1833749"/>
              <a:ext cx="3335341" cy="4686766"/>
            </a:xfrm>
            <a:prstGeom prst="roundRect">
              <a:avLst>
                <a:gd name="adj" fmla="val 6145"/>
              </a:avLst>
            </a:prstGeom>
            <a:solidFill>
              <a:srgbClr val="EFFFF7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CEFA9D3-D0D9-4570-B85B-C093F0623C55}"/>
                </a:ext>
              </a:extLst>
            </p:cNvPr>
            <p:cNvSpPr txBox="1"/>
            <p:nvPr/>
          </p:nvSpPr>
          <p:spPr>
            <a:xfrm>
              <a:off x="8031733" y="1954226"/>
              <a:ext cx="3335341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800" b="1">
                  <a:latin typeface="TH Sarabun New" panose="020B0500040200020003" pitchFamily="34" charset="-34"/>
                  <a:cs typeface="TH Sarabun New" panose="020B0500040200020003" pitchFamily="34" charset="-34"/>
                </a:defRPr>
              </a:lvl1pPr>
            </a:lstStyle>
            <a:p>
              <a:pPr marL="263525" indent="-263525">
                <a:buFont typeface="+mj-lt"/>
                <a:buAutoNum type="arabicPeriod" startAt="3"/>
              </a:pPr>
              <a:r>
                <a:rPr lang="th-TH" b="0" dirty="0"/>
                <a:t>นำสไลด์ไปศึกษาภายใต้กล้องจุลทรรศน์โดยใช้เลนส์ใกล้วัตถุกำลังขยายต่ำและกำลังขยายสูง ตามลำดับ สังเกตและบันทึกภาพที่เห็นภายใต้กล้องจุลทรรศน์</a:t>
              </a: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65123FC9-E9A2-48D5-860D-85276C153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468372" y="4470527"/>
              <a:ext cx="2462062" cy="1950465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45C550-B49F-4A3B-A0CB-5C24E27BD2EC}"/>
              </a:ext>
            </a:extLst>
          </p:cNvPr>
          <p:cNvGrpSpPr/>
          <p:nvPr/>
        </p:nvGrpSpPr>
        <p:grpSpPr>
          <a:xfrm>
            <a:off x="1039159" y="993593"/>
            <a:ext cx="5543572" cy="571630"/>
            <a:chOff x="1039159" y="993593"/>
            <a:chExt cx="5543572" cy="57163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1F928DF-D846-4E38-B41B-FB8A55DA8EC9}"/>
                </a:ext>
              </a:extLst>
            </p:cNvPr>
            <p:cNvSpPr txBox="1"/>
            <p:nvPr/>
          </p:nvSpPr>
          <p:spPr>
            <a:xfrm>
              <a:off x="2536430" y="1042003"/>
              <a:ext cx="40463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800" b="1" dirty="0">
                  <a:solidFill>
                    <a:srgbClr val="007035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ศึกษาเซลล์พืช : ใบสาหร่ายหางกระรอก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BF9F5A54-2132-4961-8122-12E71AAE6D8C}"/>
                </a:ext>
              </a:extLst>
            </p:cNvPr>
            <p:cNvSpPr/>
            <p:nvPr/>
          </p:nvSpPr>
          <p:spPr>
            <a:xfrm>
              <a:off x="1039159" y="993593"/>
              <a:ext cx="1473200" cy="513598"/>
            </a:xfrm>
            <a:prstGeom prst="roundRect">
              <a:avLst>
                <a:gd name="adj" fmla="val 50000"/>
              </a:avLst>
            </a:prstGeom>
            <a:solidFill>
              <a:srgbClr val="0070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7929595-490A-48A5-9640-CE2D22304C42}"/>
                </a:ext>
              </a:extLst>
            </p:cNvPr>
            <p:cNvSpPr txBox="1"/>
            <p:nvPr/>
          </p:nvSpPr>
          <p:spPr>
            <a:xfrm>
              <a:off x="1273025" y="1037044"/>
              <a:ext cx="100219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ตอนที่ 1</a:t>
              </a: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D383EADC-AB34-4ED7-83AB-B5FE27066A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5526" y="229103"/>
            <a:ext cx="4480948" cy="75597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88E1E5C-22F9-4B62-BD01-ED8AEBA7B674}"/>
              </a:ext>
            </a:extLst>
          </p:cNvPr>
          <p:cNvGrpSpPr/>
          <p:nvPr/>
        </p:nvGrpSpPr>
        <p:grpSpPr>
          <a:xfrm>
            <a:off x="507225" y="1757549"/>
            <a:ext cx="3443797" cy="4839166"/>
            <a:chOff x="507225" y="1757549"/>
            <a:chExt cx="3443797" cy="4839166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31F3631-3CAE-494D-86F8-75CA68CCF8F7}"/>
                </a:ext>
              </a:extLst>
            </p:cNvPr>
            <p:cNvSpPr/>
            <p:nvPr/>
          </p:nvSpPr>
          <p:spPr>
            <a:xfrm>
              <a:off x="507225" y="1757549"/>
              <a:ext cx="3443797" cy="4839166"/>
            </a:xfrm>
            <a:prstGeom prst="roundRect">
              <a:avLst>
                <a:gd name="adj" fmla="val 6145"/>
              </a:avLst>
            </a:prstGeom>
            <a:noFill/>
            <a:ln w="19050" cap="rnd">
              <a:solidFill>
                <a:srgbClr val="00B45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C47A0173-A197-49F4-8D71-04E2AAE466D1}"/>
                </a:ext>
              </a:extLst>
            </p:cNvPr>
            <p:cNvSpPr/>
            <p:nvPr/>
          </p:nvSpPr>
          <p:spPr>
            <a:xfrm>
              <a:off x="561453" y="1833749"/>
              <a:ext cx="3335341" cy="4686766"/>
            </a:xfrm>
            <a:prstGeom prst="roundRect">
              <a:avLst>
                <a:gd name="adj" fmla="val 6145"/>
              </a:avLst>
            </a:prstGeom>
            <a:solidFill>
              <a:srgbClr val="EFFFF7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5CB90A8-C700-405E-8177-00F281203C3B}"/>
                </a:ext>
              </a:extLst>
            </p:cNvPr>
            <p:cNvSpPr txBox="1"/>
            <p:nvPr/>
          </p:nvSpPr>
          <p:spPr>
            <a:xfrm>
              <a:off x="770698" y="1954226"/>
              <a:ext cx="280936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800" b="1">
                  <a:latin typeface="TH Sarabun New" panose="020B0500040200020003" pitchFamily="34" charset="-34"/>
                  <a:cs typeface="TH Sarabun New" panose="020B0500040200020003" pitchFamily="34" charset="-34"/>
                </a:defRPr>
              </a:lvl1pPr>
            </a:lstStyle>
            <a:p>
              <a:pPr marL="263525" indent="-263525">
                <a:buFont typeface="+mj-lt"/>
                <a:buAutoNum type="arabicPeriod"/>
              </a:pPr>
              <a:r>
                <a:rPr lang="th-TH" b="0" dirty="0"/>
                <a:t>ใช้ปากคีบปลายแหลมเด็ด</a:t>
              </a:r>
              <a:br>
                <a:rPr lang="th-TH" b="0" dirty="0"/>
              </a:br>
              <a:r>
                <a:rPr lang="th-TH" b="0" dirty="0"/>
                <a:t>ใบสาหร่ายหางกระรอก</a:t>
              </a:r>
              <a:br>
                <a:rPr lang="th-TH" b="0" dirty="0"/>
              </a:br>
              <a:r>
                <a:rPr lang="th-TH" b="0" dirty="0"/>
                <a:t>บริเวณใกล้ส่วนยอด 1 ใบ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19E2AD9-DF7E-4626-A706-55509D6BDDC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4820" y="4521200"/>
              <a:ext cx="2204412" cy="1694663"/>
            </a:xfrm>
            <a:prstGeom prst="rect">
              <a:avLst/>
            </a:prstGeom>
          </p:spPr>
        </p:pic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D2541A4-590A-4AB4-A508-94AD30681A4A}"/>
                </a:ext>
              </a:extLst>
            </p:cNvPr>
            <p:cNvSpPr/>
            <p:nvPr/>
          </p:nvSpPr>
          <p:spPr>
            <a:xfrm>
              <a:off x="915548" y="5212080"/>
              <a:ext cx="1717040" cy="467360"/>
            </a:xfrm>
            <a:custGeom>
              <a:avLst/>
              <a:gdLst>
                <a:gd name="connsiteX0" fmla="*/ 0 w 1717040"/>
                <a:gd name="connsiteY0" fmla="*/ 0 h 467360"/>
                <a:gd name="connsiteX1" fmla="*/ 1412240 w 1717040"/>
                <a:gd name="connsiteY1" fmla="*/ 0 h 467360"/>
                <a:gd name="connsiteX2" fmla="*/ 1717040 w 1717040"/>
                <a:gd name="connsiteY2" fmla="*/ 467360 h 467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17040" h="467360">
                  <a:moveTo>
                    <a:pt x="0" y="0"/>
                  </a:moveTo>
                  <a:lnTo>
                    <a:pt x="1412240" y="0"/>
                  </a:lnTo>
                  <a:lnTo>
                    <a:pt x="1717040" y="467360"/>
                  </a:lnTo>
                </a:path>
              </a:pathLst>
            </a:custGeom>
            <a:noFill/>
            <a:ln w="19050" cap="rnd">
              <a:solidFill>
                <a:srgbClr val="006C39"/>
              </a:solidFill>
              <a:round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2F86FF0-3311-401F-9E5D-5E503C5051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15227" y="4252866"/>
              <a:ext cx="1761897" cy="1115665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AD6B888-AB88-4D18-A39B-72D44C90A455}"/>
              </a:ext>
            </a:extLst>
          </p:cNvPr>
          <p:cNvGrpSpPr/>
          <p:nvPr/>
        </p:nvGrpSpPr>
        <p:grpSpPr>
          <a:xfrm>
            <a:off x="4242365" y="1757549"/>
            <a:ext cx="3443797" cy="4839166"/>
            <a:chOff x="4242365" y="1757549"/>
            <a:chExt cx="3443797" cy="4839166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89ADB064-D3FA-4F99-B82F-E99E5C05291C}"/>
                </a:ext>
              </a:extLst>
            </p:cNvPr>
            <p:cNvSpPr/>
            <p:nvPr/>
          </p:nvSpPr>
          <p:spPr>
            <a:xfrm>
              <a:off x="4242365" y="1757549"/>
              <a:ext cx="3443797" cy="4839166"/>
            </a:xfrm>
            <a:prstGeom prst="roundRect">
              <a:avLst>
                <a:gd name="adj" fmla="val 6145"/>
              </a:avLst>
            </a:prstGeom>
            <a:noFill/>
            <a:ln w="19050" cap="rnd">
              <a:solidFill>
                <a:srgbClr val="00B45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E7085D2D-2880-46E2-A4E5-EDDBD5156153}"/>
                </a:ext>
              </a:extLst>
            </p:cNvPr>
            <p:cNvSpPr/>
            <p:nvPr/>
          </p:nvSpPr>
          <p:spPr>
            <a:xfrm>
              <a:off x="4296593" y="1833749"/>
              <a:ext cx="3335341" cy="4686766"/>
            </a:xfrm>
            <a:prstGeom prst="roundRect">
              <a:avLst>
                <a:gd name="adj" fmla="val 6145"/>
              </a:avLst>
            </a:prstGeom>
            <a:solidFill>
              <a:srgbClr val="EFFFF7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78A35F2-5BEF-4A4F-86AB-38E5DD810013}"/>
                </a:ext>
              </a:extLst>
            </p:cNvPr>
            <p:cNvSpPr txBox="1"/>
            <p:nvPr/>
          </p:nvSpPr>
          <p:spPr>
            <a:xfrm>
              <a:off x="4559581" y="1954226"/>
              <a:ext cx="280936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800" b="1">
                  <a:latin typeface="TH Sarabun New" panose="020B0500040200020003" pitchFamily="34" charset="-34"/>
                  <a:cs typeface="TH Sarabun New" panose="020B0500040200020003" pitchFamily="34" charset="-34"/>
                </a:defRPr>
              </a:lvl1pPr>
            </a:lstStyle>
            <a:p>
              <a:pPr marL="263525" indent="-263525">
                <a:buFont typeface="+mj-lt"/>
                <a:buAutoNum type="arabicPeriod" startAt="2"/>
              </a:pPr>
              <a:r>
                <a:rPr lang="th-TH" b="0" dirty="0"/>
                <a:t>วางบนหยดน้ำบนกระจก</a:t>
              </a:r>
              <a:br>
                <a:rPr lang="th-TH" b="0" dirty="0"/>
              </a:br>
              <a:r>
                <a:rPr lang="th-TH" b="0" dirty="0"/>
                <a:t>สไลด์และปิดด้วยกระจกปิดสไลด์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F52AE40-E9B7-4399-9FF9-FEA4FCB2B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60853" y="5541706"/>
              <a:ext cx="2143587" cy="675514"/>
            </a:xfrm>
            <a:prstGeom prst="rect">
              <a:avLst/>
            </a:prstGeom>
          </p:spPr>
        </p:pic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F53BEB6-F830-4A11-ADD1-8E17148BA9E7}"/>
                </a:ext>
              </a:extLst>
            </p:cNvPr>
            <p:cNvSpPr/>
            <p:nvPr/>
          </p:nvSpPr>
          <p:spPr>
            <a:xfrm>
              <a:off x="4613012" y="5273040"/>
              <a:ext cx="1692000" cy="468000"/>
            </a:xfrm>
            <a:custGeom>
              <a:avLst/>
              <a:gdLst>
                <a:gd name="connsiteX0" fmla="*/ 0 w 1676400"/>
                <a:gd name="connsiteY0" fmla="*/ 0 h 518160"/>
                <a:gd name="connsiteX1" fmla="*/ 1432560 w 1676400"/>
                <a:gd name="connsiteY1" fmla="*/ 0 h 518160"/>
                <a:gd name="connsiteX2" fmla="*/ 1676400 w 1676400"/>
                <a:gd name="connsiteY2" fmla="*/ 518160 h 518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76400" h="518160">
                  <a:moveTo>
                    <a:pt x="0" y="0"/>
                  </a:moveTo>
                  <a:lnTo>
                    <a:pt x="1432560" y="0"/>
                  </a:lnTo>
                  <a:lnTo>
                    <a:pt x="1676400" y="518160"/>
                  </a:lnTo>
                </a:path>
              </a:pathLst>
            </a:custGeom>
            <a:noFill/>
            <a:ln w="19050" cap="rnd">
              <a:solidFill>
                <a:srgbClr val="006C39"/>
              </a:solidFill>
              <a:round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272A8F38-F70F-45AF-8F0B-1DAA0AC47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460028" y="4283390"/>
              <a:ext cx="1761897" cy="11156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448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2F0AF87-86F3-44B5-9DBD-CA0EBAC34C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36AF30-8B5A-4B8F-BE95-CA3E15B96A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4453" y="482600"/>
            <a:ext cx="7023095" cy="1206499"/>
          </a:xfrm>
          <a:prstGeom prst="rect">
            <a:avLst/>
          </a:prstGeom>
        </p:spPr>
      </p:pic>
      <p:pic>
        <p:nvPicPr>
          <p:cNvPr id="12" name="Picture 1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49053964-9E9F-4049-8404-8C02890B67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400" y="6215863"/>
            <a:ext cx="493417" cy="4870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6FC7168-7D13-402F-BF07-40971C610DD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5180" y="0"/>
            <a:ext cx="716820" cy="75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039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534B9996-4676-4FE7-B422-F4614DF53E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400" y="6215863"/>
            <a:ext cx="493417" cy="48700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37EFC82-D1EA-4F28-9FB3-E22D0636D0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5180" y="0"/>
            <a:ext cx="716820" cy="75522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C5BED9E-64C9-43E6-BBC9-77A8063A3255}"/>
              </a:ext>
            </a:extLst>
          </p:cNvPr>
          <p:cNvGrpSpPr/>
          <p:nvPr/>
        </p:nvGrpSpPr>
        <p:grpSpPr>
          <a:xfrm>
            <a:off x="1039159" y="993593"/>
            <a:ext cx="3202880" cy="566671"/>
            <a:chOff x="1039159" y="993593"/>
            <a:chExt cx="3202880" cy="56667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1F928DF-D846-4E38-B41B-FB8A55DA8EC9}"/>
                </a:ext>
              </a:extLst>
            </p:cNvPr>
            <p:cNvSpPr txBox="1"/>
            <p:nvPr/>
          </p:nvSpPr>
          <p:spPr>
            <a:xfrm>
              <a:off x="2545741" y="1034367"/>
              <a:ext cx="169629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800" b="1" dirty="0">
                  <a:solidFill>
                    <a:schemeClr val="accent2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ศึกษาเซลล์สัตว์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7B82B94C-A8DD-454B-871D-422EF5998E0E}"/>
                </a:ext>
              </a:extLst>
            </p:cNvPr>
            <p:cNvSpPr/>
            <p:nvPr/>
          </p:nvSpPr>
          <p:spPr>
            <a:xfrm>
              <a:off x="1039159" y="993593"/>
              <a:ext cx="1473200" cy="513598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D5130B0-6C34-4845-825D-85A061761827}"/>
                </a:ext>
              </a:extLst>
            </p:cNvPr>
            <p:cNvSpPr txBox="1"/>
            <p:nvPr/>
          </p:nvSpPr>
          <p:spPr>
            <a:xfrm>
              <a:off x="1273025" y="1037044"/>
              <a:ext cx="100219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ตอนที่ 2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51B85C1-5949-47E2-B510-A7EE752E6A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5526" y="229103"/>
            <a:ext cx="4480948" cy="75597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EF2978F-4FDD-49E6-83A9-920C0B5487D6}"/>
              </a:ext>
            </a:extLst>
          </p:cNvPr>
          <p:cNvGrpSpPr/>
          <p:nvPr/>
        </p:nvGrpSpPr>
        <p:grpSpPr>
          <a:xfrm>
            <a:off x="1080433" y="1757549"/>
            <a:ext cx="4514634" cy="4839166"/>
            <a:chOff x="1080433" y="1757549"/>
            <a:chExt cx="4514634" cy="4839166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31F3631-3CAE-494D-86F8-75CA68CCF8F7}"/>
                </a:ext>
              </a:extLst>
            </p:cNvPr>
            <p:cNvSpPr/>
            <p:nvPr/>
          </p:nvSpPr>
          <p:spPr>
            <a:xfrm>
              <a:off x="1080433" y="1757549"/>
              <a:ext cx="4514634" cy="4839166"/>
            </a:xfrm>
            <a:prstGeom prst="roundRect">
              <a:avLst>
                <a:gd name="adj" fmla="val 6145"/>
              </a:avLst>
            </a:prstGeom>
            <a:noFill/>
            <a:ln w="19050" cap="rnd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C47A0173-A197-49F4-8D71-04E2AAE466D1}"/>
                </a:ext>
              </a:extLst>
            </p:cNvPr>
            <p:cNvSpPr/>
            <p:nvPr/>
          </p:nvSpPr>
          <p:spPr>
            <a:xfrm>
              <a:off x="1151523" y="1833749"/>
              <a:ext cx="4372454" cy="4686766"/>
            </a:xfrm>
            <a:prstGeom prst="roundRect">
              <a:avLst>
                <a:gd name="adj" fmla="val 6145"/>
              </a:avLst>
            </a:prstGeom>
            <a:solidFill>
              <a:srgbClr val="FFF9E7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5CB90A8-C700-405E-8177-00F281203C3B}"/>
                </a:ext>
              </a:extLst>
            </p:cNvPr>
            <p:cNvSpPr txBox="1"/>
            <p:nvPr/>
          </p:nvSpPr>
          <p:spPr>
            <a:xfrm>
              <a:off x="1407034" y="1954226"/>
              <a:ext cx="402856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800" b="1">
                  <a:latin typeface="TH Sarabun New" panose="020B0500040200020003" pitchFamily="34" charset="-34"/>
                  <a:cs typeface="TH Sarabun New" panose="020B0500040200020003" pitchFamily="34" charset="-34"/>
                </a:defRPr>
              </a:lvl1pPr>
            </a:lstStyle>
            <a:p>
              <a:pPr marL="263525" indent="-263525">
                <a:buFont typeface="+mj-lt"/>
                <a:buAutoNum type="arabicPeriod"/>
              </a:pPr>
              <a:r>
                <a:rPr lang="th-TH" b="0" dirty="0"/>
                <a:t>ใช้ก้านสำลีที่สะอาดขูดเบา ๆ ที่ด้านในของกระพุ้งแก้ม แล้วนำไปแตะลงบนกระจกสไลด์ที่มีหยดน้ำเกลือเข้มขัน 0.85% </a:t>
              </a:r>
              <a:r>
                <a:rPr lang="en-US" b="0" dirty="0"/>
                <a:t>w/v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309FD28-84BC-4365-87E7-7E4E3828A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02612" y="4475833"/>
              <a:ext cx="2695083" cy="1740030"/>
            </a:xfrm>
            <a:prstGeom prst="rect">
              <a:avLst/>
            </a:prstGeom>
          </p:spPr>
        </p:pic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66D5DE-BC23-455F-AAE8-0D9BC9100921}"/>
                </a:ext>
              </a:extLst>
            </p:cNvPr>
            <p:cNvSpPr/>
            <p:nvPr/>
          </p:nvSpPr>
          <p:spPr>
            <a:xfrm>
              <a:off x="1868276" y="4868328"/>
              <a:ext cx="2011093" cy="477520"/>
            </a:xfrm>
            <a:custGeom>
              <a:avLst/>
              <a:gdLst>
                <a:gd name="connsiteX0" fmla="*/ 0 w 2092960"/>
                <a:gd name="connsiteY0" fmla="*/ 0 h 477520"/>
                <a:gd name="connsiteX1" fmla="*/ 1574800 w 2092960"/>
                <a:gd name="connsiteY1" fmla="*/ 0 h 477520"/>
                <a:gd name="connsiteX2" fmla="*/ 2092960 w 2092960"/>
                <a:gd name="connsiteY2" fmla="*/ 477520 h 477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92960" h="477520">
                  <a:moveTo>
                    <a:pt x="0" y="0"/>
                  </a:moveTo>
                  <a:lnTo>
                    <a:pt x="1574800" y="0"/>
                  </a:lnTo>
                  <a:lnTo>
                    <a:pt x="2092960" y="477520"/>
                  </a:lnTo>
                </a:path>
              </a:pathLst>
            </a:custGeom>
            <a:noFill/>
            <a:ln w="19050" cap="rnd">
              <a:solidFill>
                <a:schemeClr val="accent2">
                  <a:lumMod val="50000"/>
                </a:schemeClr>
              </a:solidFill>
              <a:round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E5777A68-2CDC-4845-8156-FCEAFB9F7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15802" y="4212928"/>
              <a:ext cx="1329043" cy="810838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B53CAB8-120A-4978-912B-F3187AC26748}"/>
              </a:ext>
            </a:extLst>
          </p:cNvPr>
          <p:cNvGrpSpPr/>
          <p:nvPr/>
        </p:nvGrpSpPr>
        <p:grpSpPr>
          <a:xfrm>
            <a:off x="6596933" y="1757549"/>
            <a:ext cx="4514634" cy="4839166"/>
            <a:chOff x="6596933" y="1757549"/>
            <a:chExt cx="4514634" cy="4839166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C6755441-A9ED-44AD-8769-1E6197D34939}"/>
                </a:ext>
              </a:extLst>
            </p:cNvPr>
            <p:cNvSpPr/>
            <p:nvPr/>
          </p:nvSpPr>
          <p:spPr>
            <a:xfrm>
              <a:off x="6596933" y="1757549"/>
              <a:ext cx="4514634" cy="4839166"/>
            </a:xfrm>
            <a:prstGeom prst="roundRect">
              <a:avLst>
                <a:gd name="adj" fmla="val 6145"/>
              </a:avLst>
            </a:prstGeom>
            <a:noFill/>
            <a:ln w="19050" cap="rnd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5F159736-9BBD-49A0-BB2B-A0EC38524556}"/>
                </a:ext>
              </a:extLst>
            </p:cNvPr>
            <p:cNvSpPr/>
            <p:nvPr/>
          </p:nvSpPr>
          <p:spPr>
            <a:xfrm>
              <a:off x="6668023" y="1833749"/>
              <a:ext cx="4372454" cy="4686766"/>
            </a:xfrm>
            <a:prstGeom prst="roundRect">
              <a:avLst>
                <a:gd name="adj" fmla="val 6145"/>
              </a:avLst>
            </a:prstGeom>
            <a:solidFill>
              <a:srgbClr val="FFF9E7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62453CF-7BAD-4E9C-9F61-5D347E24F3E2}"/>
                </a:ext>
              </a:extLst>
            </p:cNvPr>
            <p:cNvSpPr txBox="1"/>
            <p:nvPr/>
          </p:nvSpPr>
          <p:spPr>
            <a:xfrm>
              <a:off x="6801172" y="1952794"/>
              <a:ext cx="41040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800" b="1">
                  <a:latin typeface="TH Sarabun New" panose="020B0500040200020003" pitchFamily="34" charset="-34"/>
                  <a:cs typeface="TH Sarabun New" panose="020B0500040200020003" pitchFamily="34" charset="-34"/>
                </a:defRPr>
              </a:lvl1pPr>
            </a:lstStyle>
            <a:p>
              <a:pPr marL="263525" indent="-263525">
                <a:buFont typeface="+mj-lt"/>
                <a:buAutoNum type="arabicPeriod" startAt="2"/>
              </a:pPr>
              <a:r>
                <a:rPr lang="th-TH" b="0" dirty="0"/>
                <a:t>หยดสารละลายไอโอดีน 1 หยด ลงบนเซลล์เยื่อบุข้างแก้มบนกระจกสไลด์ </a:t>
              </a:r>
              <a:br>
                <a:rPr lang="th-TH" b="0" dirty="0"/>
              </a:br>
              <a:r>
                <a:rPr lang="th-TH" b="0" dirty="0"/>
                <a:t>แล้วปิดด้วยกระจกปิดสไลด์</a:t>
              </a: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84A3D41-3299-4E51-B666-25C02998930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23795" y="3653537"/>
              <a:ext cx="2896738" cy="2562326"/>
            </a:xfrm>
            <a:prstGeom prst="rect">
              <a:avLst/>
            </a:prstGeom>
          </p:spPr>
        </p:pic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E34569D-A449-4028-8F8B-EA573A4F8818}"/>
                </a:ext>
              </a:extLst>
            </p:cNvPr>
            <p:cNvSpPr/>
            <p:nvPr/>
          </p:nvSpPr>
          <p:spPr>
            <a:xfrm>
              <a:off x="8754052" y="5054885"/>
              <a:ext cx="1952090" cy="575353"/>
            </a:xfrm>
            <a:custGeom>
              <a:avLst/>
              <a:gdLst>
                <a:gd name="connsiteX0" fmla="*/ 1952090 w 1952090"/>
                <a:gd name="connsiteY0" fmla="*/ 0 h 575353"/>
                <a:gd name="connsiteX1" fmla="*/ 719191 w 1952090"/>
                <a:gd name="connsiteY1" fmla="*/ 0 h 575353"/>
                <a:gd name="connsiteX2" fmla="*/ 0 w 1952090"/>
                <a:gd name="connsiteY2" fmla="*/ 575353 h 575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52090" h="575353">
                  <a:moveTo>
                    <a:pt x="1952090" y="0"/>
                  </a:moveTo>
                  <a:lnTo>
                    <a:pt x="719191" y="0"/>
                  </a:lnTo>
                  <a:lnTo>
                    <a:pt x="0" y="575353"/>
                  </a:lnTo>
                </a:path>
              </a:pathLst>
            </a:custGeom>
            <a:noFill/>
            <a:ln w="19050" cap="rnd">
              <a:solidFill>
                <a:schemeClr val="accent2">
                  <a:lumMod val="75000"/>
                </a:schemeClr>
              </a:solidFill>
              <a:round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5561AC0-017A-4D38-B808-98B34B7B65BC}"/>
                </a:ext>
              </a:extLst>
            </p:cNvPr>
            <p:cNvSpPr/>
            <p:nvPr/>
          </p:nvSpPr>
          <p:spPr>
            <a:xfrm>
              <a:off x="7048542" y="4777483"/>
              <a:ext cx="1582220" cy="349321"/>
            </a:xfrm>
            <a:custGeom>
              <a:avLst/>
              <a:gdLst>
                <a:gd name="connsiteX0" fmla="*/ 0 w 1582220"/>
                <a:gd name="connsiteY0" fmla="*/ 0 h 349321"/>
                <a:gd name="connsiteX1" fmla="*/ 1243173 w 1582220"/>
                <a:gd name="connsiteY1" fmla="*/ 0 h 349321"/>
                <a:gd name="connsiteX2" fmla="*/ 1582220 w 1582220"/>
                <a:gd name="connsiteY2" fmla="*/ 349321 h 349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2220" h="349321">
                  <a:moveTo>
                    <a:pt x="0" y="0"/>
                  </a:moveTo>
                  <a:lnTo>
                    <a:pt x="1243173" y="0"/>
                  </a:lnTo>
                  <a:lnTo>
                    <a:pt x="1582220" y="349321"/>
                  </a:lnTo>
                </a:path>
              </a:pathLst>
            </a:custGeom>
            <a:noFill/>
            <a:ln w="19050" cap="rnd">
              <a:solidFill>
                <a:schemeClr val="accent2">
                  <a:lumMod val="75000"/>
                </a:schemeClr>
              </a:solidFill>
              <a:round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5D21D964-4DA8-4C3C-BBF4-C45DF514E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316639" y="4054453"/>
              <a:ext cx="1639966" cy="1115665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4FEF8174-E977-4DC3-9933-CBD3B8FCD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90697" y="3803232"/>
              <a:ext cx="1658256" cy="11156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295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534B9996-4676-4FE7-B422-F4614DF53E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400" y="6215863"/>
            <a:ext cx="493417" cy="48700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37EFC82-D1EA-4F28-9FB3-E22D0636D0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5180" y="0"/>
            <a:ext cx="716820" cy="75522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36123B2B-D040-4F45-B169-7817989051AC}"/>
              </a:ext>
            </a:extLst>
          </p:cNvPr>
          <p:cNvGrpSpPr/>
          <p:nvPr/>
        </p:nvGrpSpPr>
        <p:grpSpPr>
          <a:xfrm>
            <a:off x="6596933" y="1757549"/>
            <a:ext cx="4514634" cy="4839166"/>
            <a:chOff x="6596933" y="1757549"/>
            <a:chExt cx="4514634" cy="4839166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C6755441-A9ED-44AD-8769-1E6197D34939}"/>
                </a:ext>
              </a:extLst>
            </p:cNvPr>
            <p:cNvSpPr/>
            <p:nvPr/>
          </p:nvSpPr>
          <p:spPr>
            <a:xfrm>
              <a:off x="6596933" y="1757549"/>
              <a:ext cx="4514634" cy="4839166"/>
            </a:xfrm>
            <a:prstGeom prst="roundRect">
              <a:avLst>
                <a:gd name="adj" fmla="val 6145"/>
              </a:avLst>
            </a:prstGeom>
            <a:noFill/>
            <a:ln w="19050" cap="rnd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5F159736-9BBD-49A0-BB2B-A0EC38524556}"/>
                </a:ext>
              </a:extLst>
            </p:cNvPr>
            <p:cNvSpPr/>
            <p:nvPr/>
          </p:nvSpPr>
          <p:spPr>
            <a:xfrm>
              <a:off x="6668023" y="1833749"/>
              <a:ext cx="4372454" cy="4686766"/>
            </a:xfrm>
            <a:prstGeom prst="roundRect">
              <a:avLst>
                <a:gd name="adj" fmla="val 6145"/>
              </a:avLst>
            </a:prstGeom>
            <a:solidFill>
              <a:srgbClr val="FFF9E7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62453CF-7BAD-4E9C-9F61-5D347E24F3E2}"/>
                </a:ext>
              </a:extLst>
            </p:cNvPr>
            <p:cNvSpPr txBox="1"/>
            <p:nvPr/>
          </p:nvSpPr>
          <p:spPr>
            <a:xfrm>
              <a:off x="6880775" y="1960918"/>
              <a:ext cx="415970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800" b="1">
                  <a:latin typeface="TH Sarabun New" panose="020B0500040200020003" pitchFamily="34" charset="-34"/>
                  <a:cs typeface="TH Sarabun New" panose="020B0500040200020003" pitchFamily="34" charset="-34"/>
                </a:defRPr>
              </a:lvl1pPr>
            </a:lstStyle>
            <a:p>
              <a:pPr marL="263525" indent="-263525">
                <a:buFont typeface="+mj-lt"/>
                <a:buAutoNum type="arabicPeriod" startAt="4"/>
              </a:pPr>
              <a:r>
                <a:rPr lang="th-TH" b="0" dirty="0"/>
                <a:t>เปรียบเทียบเซลล์ที่สังเกตเห็นภายใต้กล้องจุลทรรศน์กับภาพต่อไปนี้ </a:t>
              </a:r>
              <a:br>
                <a:rPr lang="th-TH" b="0" dirty="0"/>
              </a:br>
              <a:r>
                <a:rPr lang="th-TH" b="0" dirty="0"/>
                <a:t>แล้วชี้ส่วนประกอบในภาพที่นักเรียนวาด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5E6B52A-D61B-4E3B-9DB2-3B02EDA4A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256169" y="3828067"/>
              <a:ext cx="3196161" cy="2532024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CFA27949-A084-43D5-82FA-9B03CD25FB28}"/>
              </a:ext>
            </a:extLst>
          </p:cNvPr>
          <p:cNvSpPr txBox="1"/>
          <p:nvPr/>
        </p:nvSpPr>
        <p:spPr>
          <a:xfrm>
            <a:off x="2545741" y="1034367"/>
            <a:ext cx="2241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b="1" dirty="0">
                <a:solidFill>
                  <a:schemeClr val="accent2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ศึกษาเซลล์สัตว์ (ต่อ)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5C19858-54B5-4F6C-9EF9-1F786C00FFF5}"/>
              </a:ext>
            </a:extLst>
          </p:cNvPr>
          <p:cNvSpPr/>
          <p:nvPr/>
        </p:nvSpPr>
        <p:spPr>
          <a:xfrm>
            <a:off x="1039159" y="993593"/>
            <a:ext cx="1473200" cy="513598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43CE3E4-D6BA-4ECF-8A66-F27D7DBFAE52}"/>
              </a:ext>
            </a:extLst>
          </p:cNvPr>
          <p:cNvSpPr txBox="1"/>
          <p:nvPr/>
        </p:nvSpPr>
        <p:spPr>
          <a:xfrm>
            <a:off x="1273025" y="1037044"/>
            <a:ext cx="10021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ตอนที่ 2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A4CD4DF-8ECA-41E1-BE71-4E0BD13BA6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5526" y="229103"/>
            <a:ext cx="4480948" cy="75597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34604EC-2C62-47A1-8D87-FEF0F41B0AFC}"/>
              </a:ext>
            </a:extLst>
          </p:cNvPr>
          <p:cNvGrpSpPr/>
          <p:nvPr/>
        </p:nvGrpSpPr>
        <p:grpSpPr>
          <a:xfrm>
            <a:off x="1080433" y="1757549"/>
            <a:ext cx="4514634" cy="4839166"/>
            <a:chOff x="1080433" y="1757549"/>
            <a:chExt cx="4514634" cy="4839166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31F3631-3CAE-494D-86F8-75CA68CCF8F7}"/>
                </a:ext>
              </a:extLst>
            </p:cNvPr>
            <p:cNvSpPr/>
            <p:nvPr/>
          </p:nvSpPr>
          <p:spPr>
            <a:xfrm>
              <a:off x="1080433" y="1757549"/>
              <a:ext cx="4514634" cy="4839166"/>
            </a:xfrm>
            <a:prstGeom prst="roundRect">
              <a:avLst>
                <a:gd name="adj" fmla="val 6145"/>
              </a:avLst>
            </a:prstGeom>
            <a:noFill/>
            <a:ln w="19050" cap="rnd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C47A0173-A197-49F4-8D71-04E2AAE466D1}"/>
                </a:ext>
              </a:extLst>
            </p:cNvPr>
            <p:cNvSpPr/>
            <p:nvPr/>
          </p:nvSpPr>
          <p:spPr>
            <a:xfrm>
              <a:off x="1151523" y="1833749"/>
              <a:ext cx="4372454" cy="4686766"/>
            </a:xfrm>
            <a:prstGeom prst="roundRect">
              <a:avLst>
                <a:gd name="adj" fmla="val 6145"/>
              </a:avLst>
            </a:prstGeom>
            <a:solidFill>
              <a:srgbClr val="FFF9E7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5CB90A8-C700-405E-8177-00F281203C3B}"/>
                </a:ext>
              </a:extLst>
            </p:cNvPr>
            <p:cNvSpPr txBox="1"/>
            <p:nvPr/>
          </p:nvSpPr>
          <p:spPr>
            <a:xfrm>
              <a:off x="1262049" y="1960918"/>
              <a:ext cx="416055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800" b="1">
                  <a:latin typeface="TH Sarabun New" panose="020B0500040200020003" pitchFamily="34" charset="-34"/>
                  <a:cs typeface="TH Sarabun New" panose="020B0500040200020003" pitchFamily="34" charset="-34"/>
                </a:defRPr>
              </a:lvl1pPr>
            </a:lstStyle>
            <a:p>
              <a:pPr marL="263525" indent="-263525">
                <a:buFont typeface="+mj-lt"/>
                <a:buAutoNum type="arabicPeriod" startAt="3"/>
              </a:pPr>
              <a:r>
                <a:rPr lang="th-TH" b="0" dirty="0"/>
                <a:t>นำสไลด์ไปศึกษาภายใต้กล้องจุลทรรศน์ โดยใช้เลนส์ใกล้วัตถุกำลังขยายต่ำและกำลังขยายสูง ตามลำดับ สังเกตและบันทึกภาพที่เห็นภายใต้กล้องจุลทรรศน์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CE61374-BD1B-453D-AD79-E8A62B38F1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7100" y="4381813"/>
              <a:ext cx="3204000" cy="1978278"/>
            </a:xfrm>
            <a:prstGeom prst="rect">
              <a:avLst/>
            </a:prstGeom>
          </p:spPr>
        </p:pic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73DBEB10-C77B-48AC-A5B8-1CB6FF76071B}"/>
                </a:ext>
              </a:extLst>
            </p:cNvPr>
            <p:cNvSpPr/>
            <p:nvPr/>
          </p:nvSpPr>
          <p:spPr>
            <a:xfrm flipV="1">
              <a:off x="1474223" y="5000076"/>
              <a:ext cx="2435703" cy="75920"/>
            </a:xfrm>
            <a:custGeom>
              <a:avLst/>
              <a:gdLst>
                <a:gd name="connsiteX0" fmla="*/ 0 w 1941816"/>
                <a:gd name="connsiteY0" fmla="*/ 0 h 0"/>
                <a:gd name="connsiteX1" fmla="*/ 1941816 w 1941816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41816">
                  <a:moveTo>
                    <a:pt x="0" y="0"/>
                  </a:moveTo>
                  <a:lnTo>
                    <a:pt x="1941816" y="0"/>
                  </a:lnTo>
                </a:path>
              </a:pathLst>
            </a:custGeom>
            <a:noFill/>
            <a:ln w="19050" cap="rnd">
              <a:solidFill>
                <a:schemeClr val="accent2">
                  <a:lumMod val="75000"/>
                </a:schemeClr>
              </a:solidFill>
              <a:round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757C679-9181-4492-8AED-A3EDE1361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08953" y="4381813"/>
              <a:ext cx="2261812" cy="8108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722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534B9996-4676-4FE7-B422-F4614DF53E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400" y="6215863"/>
            <a:ext cx="493417" cy="48700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37EFC82-D1EA-4F28-9FB3-E22D0636D0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5180" y="0"/>
            <a:ext cx="716820" cy="755222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FB02CBB8-61CC-4675-8F85-02E8E36DD4F8}"/>
              </a:ext>
            </a:extLst>
          </p:cNvPr>
          <p:cNvGrpSpPr/>
          <p:nvPr/>
        </p:nvGrpSpPr>
        <p:grpSpPr>
          <a:xfrm>
            <a:off x="8249613" y="2043774"/>
            <a:ext cx="3343664" cy="3988530"/>
            <a:chOff x="8201736" y="2488943"/>
            <a:chExt cx="3343664" cy="3988530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73FE7992-DE15-4B06-B484-5D996666EB80}"/>
                </a:ext>
              </a:extLst>
            </p:cNvPr>
            <p:cNvGrpSpPr/>
            <p:nvPr/>
          </p:nvGrpSpPr>
          <p:grpSpPr>
            <a:xfrm>
              <a:off x="8201736" y="2488943"/>
              <a:ext cx="3343664" cy="3958391"/>
              <a:chOff x="8320178" y="2488943"/>
              <a:chExt cx="3343664" cy="3958391"/>
            </a:xfrm>
          </p:grpSpPr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A44500CE-D328-4829-AC56-8B651D2921D8}"/>
                  </a:ext>
                </a:extLst>
              </p:cNvPr>
              <p:cNvSpPr/>
              <p:nvPr/>
            </p:nvSpPr>
            <p:spPr>
              <a:xfrm>
                <a:off x="8320178" y="2488943"/>
                <a:ext cx="3342582" cy="3958391"/>
              </a:xfrm>
              <a:prstGeom prst="roundRect">
                <a:avLst>
                  <a:gd name="adj" fmla="val 8556"/>
                </a:avLst>
              </a:prstGeom>
              <a:solidFill>
                <a:schemeClr val="bg1"/>
              </a:solidFill>
              <a:ln w="19050" cap="rnd">
                <a:solidFill>
                  <a:schemeClr val="accent2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9AE1E920-56E3-4858-AD2F-5694BFFEE471}"/>
                  </a:ext>
                </a:extLst>
              </p:cNvPr>
              <p:cNvSpPr/>
              <p:nvPr/>
            </p:nvSpPr>
            <p:spPr>
              <a:xfrm>
                <a:off x="8321260" y="2488943"/>
                <a:ext cx="3342582" cy="1013593"/>
              </a:xfrm>
              <a:custGeom>
                <a:avLst/>
                <a:gdLst>
                  <a:gd name="connsiteX0" fmla="*/ 285991 w 3342582"/>
                  <a:gd name="connsiteY0" fmla="*/ 0 h 1013593"/>
                  <a:gd name="connsiteX1" fmla="*/ 3056591 w 3342582"/>
                  <a:gd name="connsiteY1" fmla="*/ 0 h 1013593"/>
                  <a:gd name="connsiteX2" fmla="*/ 3342582 w 3342582"/>
                  <a:gd name="connsiteY2" fmla="*/ 285991 h 1013593"/>
                  <a:gd name="connsiteX3" fmla="*/ 3342582 w 3342582"/>
                  <a:gd name="connsiteY3" fmla="*/ 1013593 h 1013593"/>
                  <a:gd name="connsiteX4" fmla="*/ 0 w 3342582"/>
                  <a:gd name="connsiteY4" fmla="*/ 1013593 h 1013593"/>
                  <a:gd name="connsiteX5" fmla="*/ 0 w 3342582"/>
                  <a:gd name="connsiteY5" fmla="*/ 285991 h 1013593"/>
                  <a:gd name="connsiteX6" fmla="*/ 285991 w 3342582"/>
                  <a:gd name="connsiteY6" fmla="*/ 0 h 1013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42582" h="1013593">
                    <a:moveTo>
                      <a:pt x="285991" y="0"/>
                    </a:moveTo>
                    <a:lnTo>
                      <a:pt x="3056591" y="0"/>
                    </a:lnTo>
                    <a:cubicBezTo>
                      <a:pt x="3214539" y="0"/>
                      <a:pt x="3342582" y="128043"/>
                      <a:pt x="3342582" y="285991"/>
                    </a:cubicBezTo>
                    <a:lnTo>
                      <a:pt x="3342582" y="1013593"/>
                    </a:lnTo>
                    <a:lnTo>
                      <a:pt x="0" y="1013593"/>
                    </a:lnTo>
                    <a:lnTo>
                      <a:pt x="0" y="285991"/>
                    </a:lnTo>
                    <a:cubicBezTo>
                      <a:pt x="0" y="128043"/>
                      <a:pt x="128043" y="0"/>
                      <a:pt x="285991" y="0"/>
                    </a:cubicBezTo>
                    <a:close/>
                  </a:path>
                </a:pathLst>
              </a:custGeom>
              <a:solidFill>
                <a:srgbClr val="FFF9E7"/>
              </a:solidFill>
              <a:ln w="19050" cap="rnd">
                <a:solidFill>
                  <a:schemeClr val="accent2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14400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th-TH" sz="2800" b="1" dirty="0">
                    <a:solidFill>
                      <a:schemeClr val="accent2">
                        <a:lumMod val="75000"/>
                      </a:schemeClr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ภาพที่เห็นภายใต้กล้องจุลทรรศน์</a:t>
                </a:r>
              </a:p>
              <a:p>
                <a:pPr algn="ctr"/>
                <a:r>
                  <a:rPr lang="th-TH" sz="2800" b="1" dirty="0">
                    <a:solidFill>
                      <a:schemeClr val="accent2">
                        <a:lumMod val="75000"/>
                      </a:schemeClr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(ตอนที่ 2)</a:t>
                </a:r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1248689-89C5-4BA3-AC06-0AF0EEA35915}"/>
                </a:ext>
              </a:extLst>
            </p:cNvPr>
            <p:cNvSpPr txBox="1"/>
            <p:nvPr/>
          </p:nvSpPr>
          <p:spPr>
            <a:xfrm>
              <a:off x="9022033" y="5954253"/>
              <a:ext cx="193995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เซลล์เยื่อบุข้างแก้ม</a:t>
              </a:r>
              <a:endPara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71AA0B2-5E84-473D-A40F-7B2DD2852D64}"/>
              </a:ext>
            </a:extLst>
          </p:cNvPr>
          <p:cNvGrpSpPr/>
          <p:nvPr/>
        </p:nvGrpSpPr>
        <p:grpSpPr>
          <a:xfrm>
            <a:off x="208678" y="5055341"/>
            <a:ext cx="1944770" cy="1459825"/>
            <a:chOff x="208678" y="5055341"/>
            <a:chExt cx="1944770" cy="1459825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3FC685B4-AD85-4AB1-93DE-9D75743BA59C}"/>
                </a:ext>
              </a:extLst>
            </p:cNvPr>
            <p:cNvSpPr/>
            <p:nvPr/>
          </p:nvSpPr>
          <p:spPr>
            <a:xfrm>
              <a:off x="208678" y="5121966"/>
              <a:ext cx="1944770" cy="1393200"/>
            </a:xfrm>
            <a:prstGeom prst="roundRect">
              <a:avLst>
                <a:gd name="adj" fmla="val 8220"/>
              </a:avLst>
            </a:prstGeom>
            <a:solidFill>
              <a:srgbClr val="3B89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C6433E0-A518-4563-8D33-5F17EC9A21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678" y="5055341"/>
              <a:ext cx="1944769" cy="1391993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E7C217C-05F4-451D-8747-401A96A4DC0A}"/>
              </a:ext>
            </a:extLst>
          </p:cNvPr>
          <p:cNvGrpSpPr/>
          <p:nvPr/>
        </p:nvGrpSpPr>
        <p:grpSpPr>
          <a:xfrm>
            <a:off x="208678" y="3360358"/>
            <a:ext cx="1944770" cy="1461021"/>
            <a:chOff x="208678" y="3360358"/>
            <a:chExt cx="1944770" cy="1461021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061F19FF-1C07-4804-8F94-4112822EE21A}"/>
                </a:ext>
              </a:extLst>
            </p:cNvPr>
            <p:cNvSpPr/>
            <p:nvPr/>
          </p:nvSpPr>
          <p:spPr>
            <a:xfrm>
              <a:off x="208678" y="3428179"/>
              <a:ext cx="1944770" cy="1393200"/>
            </a:xfrm>
            <a:prstGeom prst="roundRect">
              <a:avLst>
                <a:gd name="adj" fmla="val 8220"/>
              </a:avLst>
            </a:prstGeom>
            <a:solidFill>
              <a:srgbClr val="3B89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6FD97A8-6239-4DF6-B62E-FFAAECFDA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678" y="3360358"/>
              <a:ext cx="1944769" cy="1391993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3458440-DF85-4DB1-B202-98DB34284C15}"/>
              </a:ext>
            </a:extLst>
          </p:cNvPr>
          <p:cNvGrpSpPr/>
          <p:nvPr/>
        </p:nvGrpSpPr>
        <p:grpSpPr>
          <a:xfrm>
            <a:off x="208678" y="1665374"/>
            <a:ext cx="1944770" cy="1459815"/>
            <a:chOff x="208678" y="1665374"/>
            <a:chExt cx="1944770" cy="1459815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D4DC38F2-A82F-4B17-9B00-7A0298CD74B6}"/>
                </a:ext>
              </a:extLst>
            </p:cNvPr>
            <p:cNvSpPr/>
            <p:nvPr/>
          </p:nvSpPr>
          <p:spPr>
            <a:xfrm>
              <a:off x="208678" y="1731989"/>
              <a:ext cx="1944770" cy="1393200"/>
            </a:xfrm>
            <a:prstGeom prst="roundRect">
              <a:avLst>
                <a:gd name="adj" fmla="val 8220"/>
              </a:avLst>
            </a:prstGeom>
            <a:solidFill>
              <a:srgbClr val="3B89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866949F-C23F-4C31-93F9-932C24F18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678" y="1665374"/>
              <a:ext cx="1944769" cy="1391993"/>
            </a:xfrm>
            <a:prstGeom prst="rect">
              <a:avLst/>
            </a:prstGeom>
          </p:spPr>
        </p:pic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8C4D25FC-9F63-4E82-BEA7-3FB0496994F1}"/>
              </a:ext>
            </a:extLst>
          </p:cNvPr>
          <p:cNvGrpSpPr/>
          <p:nvPr/>
        </p:nvGrpSpPr>
        <p:grpSpPr>
          <a:xfrm>
            <a:off x="2400022" y="2055807"/>
            <a:ext cx="5603016" cy="3976497"/>
            <a:chOff x="2439209" y="2500976"/>
            <a:chExt cx="5603016" cy="3976497"/>
          </a:xfrm>
        </p:grpSpPr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EE525745-2BA9-4430-96F9-CA77AEBE82C1}"/>
                </a:ext>
              </a:extLst>
            </p:cNvPr>
            <p:cNvSpPr/>
            <p:nvPr/>
          </p:nvSpPr>
          <p:spPr>
            <a:xfrm>
              <a:off x="2440291" y="2610852"/>
              <a:ext cx="5587099" cy="3836481"/>
            </a:xfrm>
            <a:prstGeom prst="roundRect">
              <a:avLst>
                <a:gd name="adj" fmla="val 6637"/>
              </a:avLst>
            </a:prstGeom>
            <a:solidFill>
              <a:schemeClr val="bg1"/>
            </a:solidFill>
            <a:ln w="19050" cap="rnd">
              <a:solidFill>
                <a:srgbClr val="00B45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FC86310-AE64-4BEE-BAC9-4CA8DEBAEA48}"/>
                </a:ext>
              </a:extLst>
            </p:cNvPr>
            <p:cNvSpPr/>
            <p:nvPr/>
          </p:nvSpPr>
          <p:spPr>
            <a:xfrm>
              <a:off x="2439209" y="2500976"/>
              <a:ext cx="5587211" cy="1001560"/>
            </a:xfrm>
            <a:custGeom>
              <a:avLst/>
              <a:gdLst>
                <a:gd name="connsiteX0" fmla="*/ 262718 w 5587099"/>
                <a:gd name="connsiteY0" fmla="*/ 0 h 1001560"/>
                <a:gd name="connsiteX1" fmla="*/ 5324381 w 5587099"/>
                <a:gd name="connsiteY1" fmla="*/ 0 h 1001560"/>
                <a:gd name="connsiteX2" fmla="*/ 5587099 w 5587099"/>
                <a:gd name="connsiteY2" fmla="*/ 262718 h 1001560"/>
                <a:gd name="connsiteX3" fmla="*/ 5587099 w 5587099"/>
                <a:gd name="connsiteY3" fmla="*/ 1001560 h 1001560"/>
                <a:gd name="connsiteX4" fmla="*/ 0 w 5587099"/>
                <a:gd name="connsiteY4" fmla="*/ 1001560 h 1001560"/>
                <a:gd name="connsiteX5" fmla="*/ 0 w 5587099"/>
                <a:gd name="connsiteY5" fmla="*/ 262718 h 1001560"/>
                <a:gd name="connsiteX6" fmla="*/ 262718 w 5587099"/>
                <a:gd name="connsiteY6" fmla="*/ 0 h 1001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87099" h="1001560">
                  <a:moveTo>
                    <a:pt x="262718" y="0"/>
                  </a:moveTo>
                  <a:lnTo>
                    <a:pt x="5324381" y="0"/>
                  </a:lnTo>
                  <a:cubicBezTo>
                    <a:pt x="5469476" y="0"/>
                    <a:pt x="5587099" y="117623"/>
                    <a:pt x="5587099" y="262718"/>
                  </a:cubicBezTo>
                  <a:lnTo>
                    <a:pt x="5587099" y="1001560"/>
                  </a:lnTo>
                  <a:lnTo>
                    <a:pt x="0" y="1001560"/>
                  </a:lnTo>
                  <a:lnTo>
                    <a:pt x="0" y="262718"/>
                  </a:lnTo>
                  <a:cubicBezTo>
                    <a:pt x="0" y="117623"/>
                    <a:pt x="117623" y="0"/>
                    <a:pt x="262718" y="0"/>
                  </a:cubicBezTo>
                  <a:close/>
                </a:path>
              </a:pathLst>
            </a:custGeom>
            <a:solidFill>
              <a:srgbClr val="EFFFF7"/>
            </a:solidFill>
            <a:ln w="19050" cap="rnd">
              <a:solidFill>
                <a:srgbClr val="00B45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14400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th-TH" sz="2800" b="1" dirty="0">
                  <a:solidFill>
                    <a:srgbClr val="006C3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ภาพที่เห็นภายใต้กล้องจุลทรรศน์</a:t>
              </a:r>
            </a:p>
            <a:p>
              <a:pPr algn="ctr"/>
              <a:r>
                <a:rPr lang="th-TH" sz="2800" b="1" dirty="0">
                  <a:solidFill>
                    <a:srgbClr val="006C3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(ตอนที่ 1)</a:t>
              </a:r>
            </a:p>
          </p:txBody>
        </p: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8BF85E8-360E-45F4-915A-57C17E9184DA}"/>
                </a:ext>
              </a:extLst>
            </p:cNvPr>
            <p:cNvCxnSpPr>
              <a:cxnSpLocks/>
            </p:cNvCxnSpPr>
            <p:nvPr/>
          </p:nvCxnSpPr>
          <p:spPr>
            <a:xfrm>
              <a:off x="5233841" y="3552252"/>
              <a:ext cx="0" cy="2834921"/>
            </a:xfrm>
            <a:prstGeom prst="line">
              <a:avLst/>
            </a:prstGeom>
            <a:solidFill>
              <a:schemeClr val="bg1"/>
            </a:solidFill>
            <a:ln w="19050" cap="rnd">
              <a:solidFill>
                <a:srgbClr val="00B45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5B0E995C-5142-4059-991E-6A60BD7E6251}"/>
                </a:ext>
              </a:extLst>
            </p:cNvPr>
            <p:cNvSpPr txBox="1"/>
            <p:nvPr/>
          </p:nvSpPr>
          <p:spPr>
            <a:xfrm>
              <a:off x="5219015" y="5954253"/>
              <a:ext cx="282321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เซลล์ใบสาหร่ายหางกระรอก</a:t>
              </a:r>
              <a:endPara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F7796CAE-15A5-45BF-A69A-FDA2B5BCE404}"/>
                </a:ext>
              </a:extLst>
            </p:cNvPr>
            <p:cNvSpPr txBox="1"/>
            <p:nvPr/>
          </p:nvSpPr>
          <p:spPr>
            <a:xfrm>
              <a:off x="2783734" y="5954253"/>
              <a:ext cx="21066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เซลล์เยื่อหัวหอมแดง</a:t>
              </a:r>
              <a:endPara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42C167AC-60B7-454F-A09C-C681652AD9C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678" y="1733196"/>
            <a:ext cx="1944769" cy="139199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9078CCC-A303-4101-83E5-8B9FDAB7080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678" y="3429386"/>
            <a:ext cx="1944769" cy="139199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092328D-6324-42B7-9907-DE9344DBD55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678" y="5123173"/>
            <a:ext cx="1944769" cy="1391992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DF990124-5569-4535-BA56-D1E30889437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1929714" y="2915895"/>
            <a:ext cx="293978" cy="37237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36441D7-1D49-4CDE-B1EB-6F3F9F98AA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89819" y="230675"/>
            <a:ext cx="6212362" cy="75597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B305943-FA8E-4070-9841-9EDD06B2EC32}"/>
              </a:ext>
            </a:extLst>
          </p:cNvPr>
          <p:cNvGrpSpPr/>
          <p:nvPr/>
        </p:nvGrpSpPr>
        <p:grpSpPr>
          <a:xfrm>
            <a:off x="-19456" y="906232"/>
            <a:ext cx="2436209" cy="600316"/>
            <a:chOff x="-19456" y="906232"/>
            <a:chExt cx="2436209" cy="600316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A416BD5-C4D9-4D76-B3D3-F5EADB325F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825"/>
            <a:stretch/>
          </p:blipFill>
          <p:spPr>
            <a:xfrm>
              <a:off x="1" y="906232"/>
              <a:ext cx="2416752" cy="528242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2B8703B4-3AC8-4447-A85A-58009A5B2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19456" y="909088"/>
              <a:ext cx="2310584" cy="5974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614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5E-6 3.33333E-6 L 0.21485 0.28889 " pathEditMode="relative" rAng="0" ptsTypes="AA">
                                      <p:cBhvr>
                                        <p:cTn id="20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42" y="1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5E-6 1.11111E-6 L 0.71719 0.04167 " pathEditMode="relative" rAng="0" ptsTypes="AA">
                                      <p:cBhvr>
                                        <p:cTn id="29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859" y="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5E-6 3.7037E-7 L 0.44376 -0.20532 " pathEditMode="relative" rAng="0" ptsTypes="AA">
                                      <p:cBhvr>
                                        <p:cTn id="38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87" y="-1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22DE133-2C5E-4287-B832-A48AC90993A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21D6AD6-0206-4983-B5AA-AA266D48CF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400" y="6215863"/>
            <a:ext cx="493417" cy="48700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030CD54-DDCD-4AF7-8061-7D69877A93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5180" y="0"/>
            <a:ext cx="716820" cy="7552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5C92EE-73EA-4A57-B2B9-B9F7B9F0C1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8368" y="439725"/>
            <a:ext cx="9525600" cy="54151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A881DF-E523-4E52-864F-C60D07A911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8368" y="439725"/>
            <a:ext cx="9534983" cy="54144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CC81D10-FA87-45F9-A432-BBCECC74CD3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737012" y="3275064"/>
            <a:ext cx="404162" cy="5119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DDEDF3-DFB1-4DB0-9467-062D058E7F4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79" y="4484958"/>
            <a:ext cx="1616539" cy="10894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97901E-9541-4221-9F91-3FFF9967D54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648" y="5671766"/>
            <a:ext cx="1877888" cy="94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82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repeatCount="2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7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37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21D6AD6-0206-4983-B5AA-AA266D48CF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400" y="6215863"/>
            <a:ext cx="493417" cy="48700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030CD54-DDCD-4AF7-8061-7D69877A93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5180" y="0"/>
            <a:ext cx="716820" cy="7552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573FA90-B1A8-4354-B302-B78981767B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2378" y="138099"/>
            <a:ext cx="6327244" cy="756000"/>
          </a:xfrm>
          <a:prstGeom prst="rect">
            <a:avLst/>
          </a:prstGeom>
        </p:spPr>
      </p:pic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B50133F3-CD18-4B44-B795-846BD6F96433}"/>
              </a:ext>
            </a:extLst>
          </p:cNvPr>
          <p:cNvSpPr/>
          <p:nvPr/>
        </p:nvSpPr>
        <p:spPr>
          <a:xfrm>
            <a:off x="4386000" y="2203272"/>
            <a:ext cx="3420000" cy="432000"/>
          </a:xfrm>
          <a:prstGeom prst="roundRect">
            <a:avLst>
              <a:gd name="adj" fmla="val 50000"/>
            </a:avLst>
          </a:prstGeom>
          <a:solidFill>
            <a:srgbClr val="EAF6F5"/>
          </a:solidFill>
          <a:ln w="19050">
            <a:solidFill>
              <a:srgbClr val="2D68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18000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2800" b="1" dirty="0">
                <a:solidFill>
                  <a:srgbClr val="2D6866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การแพร่ของสีผสมอาหารในน้ำ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2788A78-9816-4D8C-A06C-9472CB16D101}"/>
              </a:ext>
            </a:extLst>
          </p:cNvPr>
          <p:cNvGrpSpPr/>
          <p:nvPr/>
        </p:nvGrpSpPr>
        <p:grpSpPr>
          <a:xfrm>
            <a:off x="3311941" y="6079875"/>
            <a:ext cx="1426018" cy="461665"/>
            <a:chOff x="6022809" y="2690531"/>
            <a:chExt cx="1426018" cy="461665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430F6D2B-C8F6-46AA-9A6D-F371CE46B1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22809" y="2714879"/>
              <a:ext cx="412969" cy="412969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D0CB89A-6233-4109-A0CC-272640CD77BC}"/>
                </a:ext>
              </a:extLst>
            </p:cNvPr>
            <p:cNvSpPr txBox="1"/>
            <p:nvPr/>
          </p:nvSpPr>
          <p:spPr>
            <a:xfrm>
              <a:off x="6435778" y="2690531"/>
              <a:ext cx="10130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อนุภาคน้ำ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42360C1-F6F6-4F4F-97E0-AF838CB20CA2}"/>
              </a:ext>
            </a:extLst>
          </p:cNvPr>
          <p:cNvGrpSpPr/>
          <p:nvPr/>
        </p:nvGrpSpPr>
        <p:grpSpPr>
          <a:xfrm>
            <a:off x="6204138" y="6079875"/>
            <a:ext cx="2675922" cy="461665"/>
            <a:chOff x="6022809" y="3397173"/>
            <a:chExt cx="2675922" cy="461665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A4ED62FF-239F-4F8A-866F-E0CBFBC6B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22809" y="3421521"/>
              <a:ext cx="412969" cy="412969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8858C92-460D-4741-9FCC-96253E214804}"/>
                </a:ext>
              </a:extLst>
            </p:cNvPr>
            <p:cNvSpPr txBox="1"/>
            <p:nvPr/>
          </p:nvSpPr>
          <p:spPr>
            <a:xfrm>
              <a:off x="6435778" y="3397173"/>
              <a:ext cx="22629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อนุภาคสีผสมอาหาร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434C360-473B-48F2-90BF-631897AB34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4091" y="3065607"/>
            <a:ext cx="2127088" cy="26542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EF0661-46C6-4F6F-A328-292D0F2046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2457" y="3065607"/>
            <a:ext cx="2127088" cy="26542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AB16E3-939B-44C8-8777-9430101FE0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22" y="3065607"/>
            <a:ext cx="2127088" cy="2654261"/>
          </a:xfrm>
          <a:prstGeom prst="rect">
            <a:avLst/>
          </a:prstGeom>
        </p:spPr>
      </p:pic>
      <p:sp>
        <p:nvSpPr>
          <p:cNvPr id="63" name="Arrow: Right 62">
            <a:extLst>
              <a:ext uri="{FF2B5EF4-FFF2-40B4-BE49-F238E27FC236}">
                <a16:creationId xmlns:a16="http://schemas.microsoft.com/office/drawing/2014/main" id="{C1A0DE20-A09C-429E-8A03-7107BD19C589}"/>
              </a:ext>
            </a:extLst>
          </p:cNvPr>
          <p:cNvSpPr/>
          <p:nvPr/>
        </p:nvSpPr>
        <p:spPr>
          <a:xfrm>
            <a:off x="3575479" y="4123767"/>
            <a:ext cx="799409" cy="537941"/>
          </a:xfrm>
          <a:prstGeom prst="rightArrow">
            <a:avLst>
              <a:gd name="adj1" fmla="val 50000"/>
              <a:gd name="adj2" fmla="val 56043"/>
            </a:avLst>
          </a:prstGeom>
          <a:solidFill>
            <a:srgbClr val="2D68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Arrow: Right 63">
            <a:extLst>
              <a:ext uri="{FF2B5EF4-FFF2-40B4-BE49-F238E27FC236}">
                <a16:creationId xmlns:a16="http://schemas.microsoft.com/office/drawing/2014/main" id="{439BB141-86F8-4204-9B2D-4F98233094AA}"/>
              </a:ext>
            </a:extLst>
          </p:cNvPr>
          <p:cNvSpPr/>
          <p:nvPr/>
        </p:nvSpPr>
        <p:spPr>
          <a:xfrm>
            <a:off x="7817114" y="4123767"/>
            <a:ext cx="799409" cy="537941"/>
          </a:xfrm>
          <a:prstGeom prst="rightArrow">
            <a:avLst>
              <a:gd name="adj1" fmla="val 50000"/>
              <a:gd name="adj2" fmla="val 56043"/>
            </a:avLst>
          </a:prstGeom>
          <a:solidFill>
            <a:srgbClr val="2D68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Graphic 37">
            <a:hlinkClick r:id="rId11" action="ppaction://hlinksldjump"/>
            <a:extLst>
              <a:ext uri="{FF2B5EF4-FFF2-40B4-BE49-F238E27FC236}">
                <a16:creationId xmlns:a16="http://schemas.microsoft.com/office/drawing/2014/main" id="{C59F5717-0D43-4866-9442-4F2686B072F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47836" y="6216872"/>
            <a:ext cx="1112684" cy="486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510CE95-ACF8-4D7B-B302-8913232E9026}"/>
              </a:ext>
            </a:extLst>
          </p:cNvPr>
          <p:cNvGrpSpPr/>
          <p:nvPr/>
        </p:nvGrpSpPr>
        <p:grpSpPr>
          <a:xfrm>
            <a:off x="430342" y="916730"/>
            <a:ext cx="11115058" cy="900001"/>
            <a:chOff x="430342" y="916730"/>
            <a:chExt cx="11115058" cy="900001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273AB7AE-66B1-4E59-839D-09B3785ABF02}"/>
                </a:ext>
              </a:extLst>
            </p:cNvPr>
            <p:cNvSpPr/>
            <p:nvPr/>
          </p:nvSpPr>
          <p:spPr>
            <a:xfrm>
              <a:off x="3002614" y="916730"/>
              <a:ext cx="8542786" cy="900000"/>
            </a:xfrm>
            <a:prstGeom prst="roundRect">
              <a:avLst>
                <a:gd name="adj" fmla="val 19620"/>
              </a:avLst>
            </a:prstGeom>
            <a:solidFill>
              <a:srgbClr val="BFE3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24000" tIns="144000" rtlCol="0" anchor="ctr"/>
            <a:lstStyle/>
            <a:p>
              <a:pPr lvl="0"/>
              <a:r>
                <a:rPr lang="th-TH" sz="2800" dirty="0">
                  <a:solidFill>
                    <a:prstClr val="black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กระบวนการเคลื่อนที่ของอนุภาคสารจากบริเวณที่มีความเข้มข้นสูงไปสู่บริเวณ</a:t>
              </a:r>
              <a:br>
                <a:rPr lang="th-TH" sz="2800" dirty="0">
                  <a:solidFill>
                    <a:prstClr val="black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2800" dirty="0">
                  <a:solidFill>
                    <a:prstClr val="black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ที่มีความเข้มข้นต่ำ</a:t>
              </a:r>
              <a:r>
                <a:rPr lang="en-US" sz="2800" dirty="0">
                  <a:solidFill>
                    <a:prstClr val="black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sz="2800" dirty="0">
                  <a:solidFill>
                    <a:prstClr val="black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จนกระทั่งความเข้มข้นของสารทั้งสองบริเวณสมดุลกัน</a:t>
              </a:r>
              <a:endParaRPr lang="en-US" sz="2800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2" name="Rectangle: Top Corners Rounded 41">
              <a:extLst>
                <a:ext uri="{FF2B5EF4-FFF2-40B4-BE49-F238E27FC236}">
                  <a16:creationId xmlns:a16="http://schemas.microsoft.com/office/drawing/2014/main" id="{CD7F0D61-EF58-4569-A1A7-304BA61BAE47}"/>
                </a:ext>
              </a:extLst>
            </p:cNvPr>
            <p:cNvSpPr/>
            <p:nvPr/>
          </p:nvSpPr>
          <p:spPr>
            <a:xfrm rot="16200000">
              <a:off x="1911136" y="-433915"/>
              <a:ext cx="900000" cy="3601291"/>
            </a:xfrm>
            <a:prstGeom prst="round2SameRect">
              <a:avLst>
                <a:gd name="adj1" fmla="val 18988"/>
                <a:gd name="adj2" fmla="val 0"/>
              </a:avLst>
            </a:prstGeom>
            <a:solidFill>
              <a:srgbClr val="2D68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B61B77A1-61E5-4049-A9AD-1BADB44EF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30342" y="1025894"/>
              <a:ext cx="3816427" cy="749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962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63" grpId="0" animBg="1"/>
      <p:bldP spid="6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21D6AD6-0206-4983-B5AA-AA266D48CF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400" y="6215863"/>
            <a:ext cx="493417" cy="48700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030CD54-DDCD-4AF7-8061-7D69877A93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5180" y="0"/>
            <a:ext cx="716820" cy="7552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573FA90-B1A8-4354-B302-B78981767B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2378" y="138099"/>
            <a:ext cx="6327244" cy="756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153B700-1B8F-45ED-ADA6-0AA8268B78F1}"/>
              </a:ext>
            </a:extLst>
          </p:cNvPr>
          <p:cNvGrpSpPr/>
          <p:nvPr/>
        </p:nvGrpSpPr>
        <p:grpSpPr>
          <a:xfrm>
            <a:off x="5934483" y="2619000"/>
            <a:ext cx="2643205" cy="3237024"/>
            <a:chOff x="6210863" y="2619000"/>
            <a:chExt cx="2643205" cy="3237024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F48A107-0B68-4A78-B590-A5BD31B79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24285" y="2619000"/>
              <a:ext cx="2216360" cy="2216360"/>
            </a:xfrm>
            <a:prstGeom prst="rect">
              <a:avLst/>
            </a:prstGeom>
            <a:ln>
              <a:noFill/>
            </a:ln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776E044-53E8-4F16-9A29-E64CD9F40C68}"/>
                </a:ext>
              </a:extLst>
            </p:cNvPr>
            <p:cNvSpPr txBox="1"/>
            <p:nvPr/>
          </p:nvSpPr>
          <p:spPr>
            <a:xfrm>
              <a:off x="6210863" y="4963472"/>
              <a:ext cx="264320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6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การแพร่ของแร่ธาตุในดิน</a:t>
              </a:r>
            </a:p>
            <a:p>
              <a:pPr algn="ctr"/>
              <a:r>
                <a:rPr lang="th-TH" sz="26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เข้าสู่เซลล์ขนรากของพืช</a:t>
              </a:r>
            </a:p>
          </p:txBody>
        </p:sp>
      </p:grp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CECFA5C-90E9-4105-957D-28A2531DE0B3}"/>
              </a:ext>
            </a:extLst>
          </p:cNvPr>
          <p:cNvCxnSpPr>
            <a:cxnSpLocks/>
          </p:cNvCxnSpPr>
          <p:nvPr/>
        </p:nvCxnSpPr>
        <p:spPr>
          <a:xfrm>
            <a:off x="5700247" y="2188723"/>
            <a:ext cx="0" cy="4570277"/>
          </a:xfrm>
          <a:prstGeom prst="line">
            <a:avLst/>
          </a:prstGeom>
          <a:solidFill>
            <a:schemeClr val="bg1"/>
          </a:solidFill>
          <a:ln w="38100" cap="rnd">
            <a:solidFill>
              <a:srgbClr val="006C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188DF0B-7FB0-4998-8DE8-CB5255D06AEB}"/>
              </a:ext>
            </a:extLst>
          </p:cNvPr>
          <p:cNvGrpSpPr/>
          <p:nvPr/>
        </p:nvGrpSpPr>
        <p:grpSpPr>
          <a:xfrm>
            <a:off x="8730827" y="2619000"/>
            <a:ext cx="2849521" cy="4037243"/>
            <a:chOff x="8756374" y="2619000"/>
            <a:chExt cx="2849521" cy="403724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746704A-A23D-4D3A-8B1E-AFFC23F78D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32646" y="2619000"/>
              <a:ext cx="2216360" cy="221636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32C3704-4852-431E-BA45-756652D51C17}"/>
                </a:ext>
              </a:extLst>
            </p:cNvPr>
            <p:cNvSpPr txBox="1"/>
            <p:nvPr/>
          </p:nvSpPr>
          <p:spPr>
            <a:xfrm>
              <a:off x="8756374" y="4963472"/>
              <a:ext cx="2849521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6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การแพร่ของแก๊สคาร์บอนไดออกไซด์</a:t>
              </a:r>
            </a:p>
            <a:p>
              <a:pPr algn="ctr"/>
              <a:r>
                <a:rPr lang="th-TH" sz="26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เข้าสู่ใบพืช เพื่อใช้ใน</a:t>
              </a:r>
            </a:p>
            <a:p>
              <a:pPr algn="ctr"/>
              <a:r>
                <a:rPr lang="th-TH" sz="26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การสังเคราะห์ด้วยแสง</a:t>
              </a:r>
            </a:p>
          </p:txBody>
        </p:sp>
      </p:grp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1BEF4C3-C6A5-4EBB-A1CD-1F498575B8CA}"/>
              </a:ext>
            </a:extLst>
          </p:cNvPr>
          <p:cNvSpPr/>
          <p:nvPr/>
        </p:nvSpPr>
        <p:spPr>
          <a:xfrm>
            <a:off x="7726490" y="2020083"/>
            <a:ext cx="2255155" cy="432000"/>
          </a:xfrm>
          <a:prstGeom prst="roundRect">
            <a:avLst>
              <a:gd name="adj" fmla="val 50000"/>
            </a:avLst>
          </a:prstGeom>
          <a:solidFill>
            <a:srgbClr val="EAF6F5"/>
          </a:solidFill>
          <a:ln w="19050">
            <a:solidFill>
              <a:srgbClr val="2D68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14400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2800" b="1" dirty="0">
                <a:solidFill>
                  <a:srgbClr val="2D6866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การแพร่ในสิ่งมีชีวิต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873424E-9270-4A50-A125-29A370170A82}"/>
              </a:ext>
            </a:extLst>
          </p:cNvPr>
          <p:cNvGrpSpPr/>
          <p:nvPr/>
        </p:nvGrpSpPr>
        <p:grpSpPr>
          <a:xfrm>
            <a:off x="632894" y="2702862"/>
            <a:ext cx="2094454" cy="1812224"/>
            <a:chOff x="249912" y="2820814"/>
            <a:chExt cx="2094454" cy="1812224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5B010B0-615F-4BC1-A38A-ED10698C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110" y="2820814"/>
              <a:ext cx="1034058" cy="1338686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74836CAA-BEF0-4403-848B-BDF8F039FC8F}"/>
                </a:ext>
              </a:extLst>
            </p:cNvPr>
            <p:cNvSpPr txBox="1"/>
            <p:nvPr/>
          </p:nvSpPr>
          <p:spPr>
            <a:xfrm>
              <a:off x="249912" y="4140595"/>
              <a:ext cx="209445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6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ความเข้มข้นของสาร</a:t>
              </a:r>
            </a:p>
          </p:txBody>
        </p:sp>
      </p:grp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DA053DD5-72C2-47DE-B988-E2FEA386699E}"/>
              </a:ext>
            </a:extLst>
          </p:cNvPr>
          <p:cNvSpPr/>
          <p:nvPr/>
        </p:nvSpPr>
        <p:spPr>
          <a:xfrm>
            <a:off x="1647314" y="2020083"/>
            <a:ext cx="2448000" cy="432000"/>
          </a:xfrm>
          <a:prstGeom prst="roundRect">
            <a:avLst>
              <a:gd name="adj" fmla="val 50000"/>
            </a:avLst>
          </a:prstGeom>
          <a:solidFill>
            <a:srgbClr val="EAF6F5"/>
          </a:solidFill>
          <a:ln w="19050">
            <a:solidFill>
              <a:srgbClr val="2D68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14400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2800" b="1" dirty="0">
                <a:solidFill>
                  <a:srgbClr val="2D6866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ปัจจัยควบคุมการแพร่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BC2492E-6F0D-4CAC-9982-84299466FE03}"/>
              </a:ext>
            </a:extLst>
          </p:cNvPr>
          <p:cNvGrpSpPr/>
          <p:nvPr/>
        </p:nvGrpSpPr>
        <p:grpSpPr>
          <a:xfrm>
            <a:off x="3618901" y="2702864"/>
            <a:ext cx="1062391" cy="1812222"/>
            <a:chOff x="3403110" y="3574814"/>
            <a:chExt cx="1062391" cy="181222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6709599-251E-41C0-A95B-F102430FFA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50891" y="3574814"/>
              <a:ext cx="366828" cy="1338684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F1C7EB32-DA2E-4AAD-A12B-99F04EE623A1}"/>
                </a:ext>
              </a:extLst>
            </p:cNvPr>
            <p:cNvSpPr txBox="1"/>
            <p:nvPr/>
          </p:nvSpPr>
          <p:spPr>
            <a:xfrm>
              <a:off x="3403110" y="4894593"/>
              <a:ext cx="106239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6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อุณหภูมิ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ED22BBD-0F94-4A42-A6FC-63A244D0AD9F}"/>
              </a:ext>
            </a:extLst>
          </p:cNvPr>
          <p:cNvGrpSpPr/>
          <p:nvPr/>
        </p:nvGrpSpPr>
        <p:grpSpPr>
          <a:xfrm>
            <a:off x="593509" y="4796746"/>
            <a:ext cx="2173224" cy="1812224"/>
            <a:chOff x="64133" y="5076554"/>
            <a:chExt cx="2173224" cy="181222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D4C1E9C-0F76-41BA-BCBD-92BD3CBAF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4166" y="5076554"/>
              <a:ext cx="1233159" cy="1338686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158DD4F4-E45E-4EF4-A0C4-655B444BADDB}"/>
                </a:ext>
              </a:extLst>
            </p:cNvPr>
            <p:cNvSpPr txBox="1"/>
            <p:nvPr/>
          </p:nvSpPr>
          <p:spPr>
            <a:xfrm>
              <a:off x="64133" y="6396335"/>
              <a:ext cx="217322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6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ขนาดอนุภาคของสาร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950A6EE-74CE-4E7D-BE93-31EA32399190}"/>
              </a:ext>
            </a:extLst>
          </p:cNvPr>
          <p:cNvGrpSpPr/>
          <p:nvPr/>
        </p:nvGrpSpPr>
        <p:grpSpPr>
          <a:xfrm>
            <a:off x="3193802" y="4745167"/>
            <a:ext cx="1912589" cy="1863803"/>
            <a:chOff x="2840240" y="5326767"/>
            <a:chExt cx="1912589" cy="186380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6A48EA5-9E54-4AF6-92A8-6767130B9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64179" y="5326767"/>
              <a:ext cx="664711" cy="1025765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FCAF41F-6FD4-4490-B3D4-7B107733BAFD}"/>
                </a:ext>
              </a:extLst>
            </p:cNvPr>
            <p:cNvSpPr txBox="1"/>
            <p:nvPr/>
          </p:nvSpPr>
          <p:spPr>
            <a:xfrm>
              <a:off x="2840240" y="6494038"/>
              <a:ext cx="1912589" cy="696532"/>
            </a:xfrm>
            <a:prstGeom prst="rect">
              <a:avLst/>
            </a:prstGeom>
            <a:noFill/>
          </p:spPr>
          <p:txBody>
            <a:bodyPr wrap="square" tIns="36000" bIns="0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th-TH" sz="26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ความสามารถใน</a:t>
              </a:r>
              <a:br>
                <a:rPr lang="th-TH" sz="26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26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การละลายของสาร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BE1736B-DE8B-42EC-8561-74F0B3EF97C3}"/>
              </a:ext>
            </a:extLst>
          </p:cNvPr>
          <p:cNvGrpSpPr/>
          <p:nvPr/>
        </p:nvGrpSpPr>
        <p:grpSpPr>
          <a:xfrm>
            <a:off x="4167690" y="916733"/>
            <a:ext cx="3816427" cy="900000"/>
            <a:chOff x="4167690" y="916733"/>
            <a:chExt cx="3816427" cy="900000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1CCFFFBA-5A76-4612-874C-344255616EF1}"/>
                </a:ext>
              </a:extLst>
            </p:cNvPr>
            <p:cNvSpPr/>
            <p:nvPr/>
          </p:nvSpPr>
          <p:spPr>
            <a:xfrm rot="16200000">
              <a:off x="5646000" y="-433913"/>
              <a:ext cx="900000" cy="3601291"/>
            </a:xfrm>
            <a:prstGeom prst="roundRect">
              <a:avLst>
                <a:gd name="adj" fmla="val 18829"/>
              </a:avLst>
            </a:prstGeom>
            <a:solidFill>
              <a:srgbClr val="2D68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E43ABA75-B5B9-43A0-A91C-8290A3B8B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167690" y="1048608"/>
              <a:ext cx="3816427" cy="749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1929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6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21D6AD6-0206-4983-B5AA-AA266D48CF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400" y="6215863"/>
            <a:ext cx="493417" cy="48700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030CD54-DDCD-4AF7-8061-7D69877A93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5180" y="0"/>
            <a:ext cx="716820" cy="7552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573FA90-B1A8-4354-B302-B78981767B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2378" y="138099"/>
            <a:ext cx="6327244" cy="756000"/>
          </a:xfrm>
          <a:prstGeom prst="rect">
            <a:avLst/>
          </a:prstGeom>
        </p:spPr>
      </p:pic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B50133F3-CD18-4B44-B795-846BD6F96433}"/>
              </a:ext>
            </a:extLst>
          </p:cNvPr>
          <p:cNvSpPr/>
          <p:nvPr/>
        </p:nvSpPr>
        <p:spPr>
          <a:xfrm>
            <a:off x="2137278" y="1792407"/>
            <a:ext cx="3276000" cy="432000"/>
          </a:xfrm>
          <a:prstGeom prst="roundRect">
            <a:avLst>
              <a:gd name="adj" fmla="val 50000"/>
            </a:avLst>
          </a:prstGeom>
          <a:solidFill>
            <a:srgbClr val="EAF6F5"/>
          </a:solidFill>
          <a:ln w="19050">
            <a:solidFill>
              <a:srgbClr val="2D68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14400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2800" b="1" dirty="0">
                <a:solidFill>
                  <a:srgbClr val="2D6866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การแพร่ของสีผสมอาหารในน้ำ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8F1224C-6D34-401F-8B10-C2EB27AB0657}"/>
              </a:ext>
            </a:extLst>
          </p:cNvPr>
          <p:cNvGrpSpPr/>
          <p:nvPr/>
        </p:nvGrpSpPr>
        <p:grpSpPr>
          <a:xfrm>
            <a:off x="8439051" y="2698608"/>
            <a:ext cx="3353057" cy="1403457"/>
            <a:chOff x="8439051" y="2698608"/>
            <a:chExt cx="3353057" cy="1403457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5B010B0-615F-4BC1-A38A-ED10698C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39051" y="2698608"/>
              <a:ext cx="1084090" cy="1403457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74836CAA-BEF0-4403-848B-BDF8F039FC8F}"/>
                </a:ext>
              </a:extLst>
            </p:cNvPr>
            <p:cNvSpPr txBox="1"/>
            <p:nvPr/>
          </p:nvSpPr>
          <p:spPr>
            <a:xfrm>
              <a:off x="9653951" y="3299403"/>
              <a:ext cx="21381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ความเข้มข้นของสาร</a:t>
              </a:r>
            </a:p>
          </p:txBody>
        </p:sp>
      </p:grp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DA053DD5-72C2-47DE-B988-E2FEA386699E}"/>
              </a:ext>
            </a:extLst>
          </p:cNvPr>
          <p:cNvSpPr/>
          <p:nvPr/>
        </p:nvSpPr>
        <p:spPr>
          <a:xfrm>
            <a:off x="8647080" y="1792407"/>
            <a:ext cx="2987455" cy="432000"/>
          </a:xfrm>
          <a:prstGeom prst="roundRect">
            <a:avLst>
              <a:gd name="adj" fmla="val 50000"/>
            </a:avLst>
          </a:prstGeom>
          <a:solidFill>
            <a:srgbClr val="EAF6F5"/>
          </a:solidFill>
          <a:ln w="19050">
            <a:solidFill>
              <a:srgbClr val="2D68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14400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2800" b="1" dirty="0">
                <a:solidFill>
                  <a:srgbClr val="2D6866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ปัจจัยควบคุมการออสโมซิส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D1559FA-2FBE-47C0-B819-68AA40C67F24}"/>
              </a:ext>
            </a:extLst>
          </p:cNvPr>
          <p:cNvGrpSpPr/>
          <p:nvPr/>
        </p:nvGrpSpPr>
        <p:grpSpPr>
          <a:xfrm>
            <a:off x="8799309" y="4516276"/>
            <a:ext cx="1923720" cy="1805892"/>
            <a:chOff x="8799309" y="4516276"/>
            <a:chExt cx="1923720" cy="180589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6709599-251E-41C0-A95B-F102430FFA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99309" y="4516276"/>
              <a:ext cx="494853" cy="1805892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F1C7EB32-DA2E-4AAD-A12B-99F04EE623A1}"/>
                </a:ext>
              </a:extLst>
            </p:cNvPr>
            <p:cNvSpPr txBox="1"/>
            <p:nvPr/>
          </p:nvSpPr>
          <p:spPr>
            <a:xfrm>
              <a:off x="9666178" y="5260885"/>
              <a:ext cx="10568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อุณหภูมิ</a:t>
              </a:r>
            </a:p>
          </p:txBody>
        </p:sp>
      </p:grp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1C8DBE7-75D3-44E5-99DD-6026AEF1028D}"/>
              </a:ext>
            </a:extLst>
          </p:cNvPr>
          <p:cNvCxnSpPr>
            <a:cxnSpLocks/>
          </p:cNvCxnSpPr>
          <p:nvPr/>
        </p:nvCxnSpPr>
        <p:spPr>
          <a:xfrm>
            <a:off x="8025061" y="1792407"/>
            <a:ext cx="0" cy="4969299"/>
          </a:xfrm>
          <a:prstGeom prst="line">
            <a:avLst/>
          </a:prstGeom>
          <a:solidFill>
            <a:schemeClr val="bg1"/>
          </a:solidFill>
          <a:ln w="38100" cap="rnd">
            <a:solidFill>
              <a:srgbClr val="2D68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8128F45E-736E-47AF-8546-1EB575E1A8B4}"/>
              </a:ext>
            </a:extLst>
          </p:cNvPr>
          <p:cNvGrpSpPr/>
          <p:nvPr/>
        </p:nvGrpSpPr>
        <p:grpSpPr>
          <a:xfrm>
            <a:off x="449242" y="2002264"/>
            <a:ext cx="7425367" cy="4706042"/>
            <a:chOff x="449242" y="2002264"/>
            <a:chExt cx="7425367" cy="4706042"/>
          </a:xfrm>
        </p:grpSpPr>
        <p:sp>
          <p:nvSpPr>
            <p:cNvPr id="63" name="Arrow: Right 62">
              <a:extLst>
                <a:ext uri="{FF2B5EF4-FFF2-40B4-BE49-F238E27FC236}">
                  <a16:creationId xmlns:a16="http://schemas.microsoft.com/office/drawing/2014/main" id="{C1A0DE20-A09C-429E-8A03-7107BD19C589}"/>
                </a:ext>
              </a:extLst>
            </p:cNvPr>
            <p:cNvSpPr/>
            <p:nvPr/>
          </p:nvSpPr>
          <p:spPr>
            <a:xfrm>
              <a:off x="3548816" y="4414433"/>
              <a:ext cx="739579" cy="497680"/>
            </a:xfrm>
            <a:prstGeom prst="rightArrow">
              <a:avLst>
                <a:gd name="adj1" fmla="val 50000"/>
                <a:gd name="adj2" fmla="val 56043"/>
              </a:avLst>
            </a:prstGeom>
            <a:solidFill>
              <a:srgbClr val="2D68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0906A5F-E927-42F6-9DF4-38320704F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84837" y="3414472"/>
              <a:ext cx="3008048" cy="264195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6F27E6D-C1BB-4119-9AA1-0BB19C367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9242" y="3386722"/>
              <a:ext cx="3008048" cy="2641956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E65B774E-441A-4D68-B3D7-CB356C955D4D}"/>
                </a:ext>
              </a:extLst>
            </p:cNvPr>
            <p:cNvSpPr txBox="1"/>
            <p:nvPr/>
          </p:nvSpPr>
          <p:spPr>
            <a:xfrm>
              <a:off x="449242" y="2883529"/>
              <a:ext cx="157040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6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โมเลกุลโปรตีน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3C6B0CC-358A-4595-9E06-8CD0F8AD2141}"/>
                </a:ext>
              </a:extLst>
            </p:cNvPr>
            <p:cNvSpPr txBox="1"/>
            <p:nvPr/>
          </p:nvSpPr>
          <p:spPr>
            <a:xfrm>
              <a:off x="1497707" y="6215863"/>
              <a:ext cx="45310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6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น้ำ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E439D79D-1610-4E1C-9BEB-135464318ED7}"/>
                </a:ext>
              </a:extLst>
            </p:cNvPr>
            <p:cNvSpPr txBox="1"/>
            <p:nvPr/>
          </p:nvSpPr>
          <p:spPr>
            <a:xfrm>
              <a:off x="3153744" y="6075947"/>
              <a:ext cx="140876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6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เยื่อเลือกผ่าน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452ADC17-5979-42C4-A0C0-5A2A51753162}"/>
                </a:ext>
              </a:extLst>
            </p:cNvPr>
            <p:cNvSpPr txBox="1"/>
            <p:nvPr/>
          </p:nvSpPr>
          <p:spPr>
            <a:xfrm>
              <a:off x="5912276" y="2002264"/>
              <a:ext cx="1962333" cy="13926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th-TH" sz="26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โมเลกุลโปรตีน</a:t>
              </a:r>
            </a:p>
            <a:p>
              <a:pPr>
                <a:lnSpc>
                  <a:spcPct val="80000"/>
                </a:lnSpc>
              </a:pPr>
              <a:r>
                <a:rPr lang="th-TH" sz="26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มีขนาดใหญ่</a:t>
              </a:r>
              <a:br>
                <a:rPr lang="th-TH" sz="26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26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ไม่สามารถเคลื่อนที่</a:t>
              </a:r>
              <a:br>
                <a:rPr lang="th-TH" sz="26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26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ผ่านเยื่อเลือกผ่านได้</a:t>
              </a: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5F6A781-BCDE-45CD-93C1-9A94D87D20C4}"/>
                </a:ext>
              </a:extLst>
            </p:cNvPr>
            <p:cNvSpPr/>
            <p:nvPr/>
          </p:nvSpPr>
          <p:spPr>
            <a:xfrm>
              <a:off x="830179" y="5787189"/>
              <a:ext cx="733926" cy="673769"/>
            </a:xfrm>
            <a:custGeom>
              <a:avLst/>
              <a:gdLst>
                <a:gd name="connsiteX0" fmla="*/ 733926 w 733926"/>
                <a:gd name="connsiteY0" fmla="*/ 673769 h 673769"/>
                <a:gd name="connsiteX1" fmla="*/ 252663 w 733926"/>
                <a:gd name="connsiteY1" fmla="*/ 673769 h 673769"/>
                <a:gd name="connsiteX2" fmla="*/ 0 w 733926"/>
                <a:gd name="connsiteY2" fmla="*/ 0 h 673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3926" h="673769">
                  <a:moveTo>
                    <a:pt x="733926" y="673769"/>
                  </a:moveTo>
                  <a:lnTo>
                    <a:pt x="252663" y="673769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rgbClr val="2D6866"/>
              </a:solidFill>
              <a:round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CCDE2F1-320A-4251-87E2-3BC41D6C674B}"/>
                </a:ext>
              </a:extLst>
            </p:cNvPr>
            <p:cNvSpPr/>
            <p:nvPr/>
          </p:nvSpPr>
          <p:spPr>
            <a:xfrm>
              <a:off x="1985211" y="5811255"/>
              <a:ext cx="3874168" cy="649705"/>
            </a:xfrm>
            <a:custGeom>
              <a:avLst/>
              <a:gdLst>
                <a:gd name="connsiteX0" fmla="*/ 0 w 3874168"/>
                <a:gd name="connsiteY0" fmla="*/ 0 h 649705"/>
                <a:gd name="connsiteX1" fmla="*/ 914400 w 3874168"/>
                <a:gd name="connsiteY1" fmla="*/ 649705 h 649705"/>
                <a:gd name="connsiteX2" fmla="*/ 2851484 w 3874168"/>
                <a:gd name="connsiteY2" fmla="*/ 649705 h 649705"/>
                <a:gd name="connsiteX3" fmla="*/ 3874168 w 3874168"/>
                <a:gd name="connsiteY3" fmla="*/ 24063 h 649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74168" h="649705">
                  <a:moveTo>
                    <a:pt x="0" y="0"/>
                  </a:moveTo>
                  <a:lnTo>
                    <a:pt x="914400" y="649705"/>
                  </a:lnTo>
                  <a:lnTo>
                    <a:pt x="2851484" y="649705"/>
                  </a:lnTo>
                  <a:lnTo>
                    <a:pt x="3874168" y="24063"/>
                  </a:lnTo>
                </a:path>
              </a:pathLst>
            </a:custGeom>
            <a:noFill/>
            <a:ln w="19050" cap="rnd">
              <a:solidFill>
                <a:srgbClr val="2D6866"/>
              </a:solidFill>
              <a:round/>
              <a:headEnd type="oval"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65E0516-B48B-4236-B0E6-D765228A0AB3}"/>
                </a:ext>
              </a:extLst>
            </p:cNvPr>
            <p:cNvSpPr/>
            <p:nvPr/>
          </p:nvSpPr>
          <p:spPr>
            <a:xfrm>
              <a:off x="4714079" y="2634916"/>
              <a:ext cx="1181395" cy="2887579"/>
            </a:xfrm>
            <a:custGeom>
              <a:avLst/>
              <a:gdLst>
                <a:gd name="connsiteX0" fmla="*/ 1034716 w 1034716"/>
                <a:gd name="connsiteY0" fmla="*/ 0 h 2719137"/>
                <a:gd name="connsiteX1" fmla="*/ 481263 w 1034716"/>
                <a:gd name="connsiteY1" fmla="*/ 0 h 2719137"/>
                <a:gd name="connsiteX2" fmla="*/ 0 w 1034716"/>
                <a:gd name="connsiteY2" fmla="*/ 2719137 h 2719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34716" h="2719137">
                  <a:moveTo>
                    <a:pt x="1034716" y="0"/>
                  </a:moveTo>
                  <a:lnTo>
                    <a:pt x="481263" y="0"/>
                  </a:lnTo>
                  <a:lnTo>
                    <a:pt x="0" y="2719137"/>
                  </a:lnTo>
                </a:path>
              </a:pathLst>
            </a:custGeom>
            <a:noFill/>
            <a:ln w="19050" cap="rnd">
              <a:solidFill>
                <a:srgbClr val="2D6866"/>
              </a:solidFill>
              <a:round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60C81C1-FC63-4091-A87F-A316984C7A0B}"/>
                </a:ext>
              </a:extLst>
            </p:cNvPr>
            <p:cNvSpPr/>
            <p:nvPr/>
          </p:nvSpPr>
          <p:spPr>
            <a:xfrm>
              <a:off x="1804737" y="3116179"/>
              <a:ext cx="1323474" cy="1913021"/>
            </a:xfrm>
            <a:custGeom>
              <a:avLst/>
              <a:gdLst>
                <a:gd name="connsiteX0" fmla="*/ 0 w 1323474"/>
                <a:gd name="connsiteY0" fmla="*/ 0 h 1913021"/>
                <a:gd name="connsiteX1" fmla="*/ 397042 w 1323474"/>
                <a:gd name="connsiteY1" fmla="*/ 0 h 1913021"/>
                <a:gd name="connsiteX2" fmla="*/ 1323474 w 1323474"/>
                <a:gd name="connsiteY2" fmla="*/ 1913021 h 1913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474" h="1913021">
                  <a:moveTo>
                    <a:pt x="0" y="0"/>
                  </a:moveTo>
                  <a:lnTo>
                    <a:pt x="397042" y="0"/>
                  </a:lnTo>
                  <a:lnTo>
                    <a:pt x="1323474" y="1913021"/>
                  </a:lnTo>
                </a:path>
              </a:pathLst>
            </a:custGeom>
            <a:noFill/>
            <a:ln w="19050" cap="rnd">
              <a:solidFill>
                <a:srgbClr val="2D6866"/>
              </a:solidFill>
              <a:round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57B1131-A352-4ACE-AFCA-751A2E750750}"/>
              </a:ext>
            </a:extLst>
          </p:cNvPr>
          <p:cNvGrpSpPr/>
          <p:nvPr/>
        </p:nvGrpSpPr>
        <p:grpSpPr>
          <a:xfrm>
            <a:off x="279737" y="790724"/>
            <a:ext cx="11504863" cy="857303"/>
            <a:chOff x="279737" y="745574"/>
            <a:chExt cx="11504863" cy="857303"/>
          </a:xfrm>
        </p:grpSpPr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830EB61A-8C2E-4F6F-A6C2-3E0FE87F0842}"/>
                </a:ext>
              </a:extLst>
            </p:cNvPr>
            <p:cNvSpPr/>
            <p:nvPr/>
          </p:nvSpPr>
          <p:spPr>
            <a:xfrm>
              <a:off x="2855314" y="745574"/>
              <a:ext cx="8929286" cy="819711"/>
            </a:xfrm>
            <a:prstGeom prst="roundRect">
              <a:avLst>
                <a:gd name="adj" fmla="val 19620"/>
              </a:avLst>
            </a:prstGeom>
            <a:solidFill>
              <a:srgbClr val="BFE3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8000" tIns="144000" rtlCol="0" anchor="ctr"/>
            <a:lstStyle/>
            <a:p>
              <a:pPr lvl="0">
                <a:lnSpc>
                  <a:spcPct val="80000"/>
                </a:lnSpc>
              </a:pPr>
              <a:r>
                <a:rPr lang="th-TH" sz="2800" dirty="0">
                  <a:solidFill>
                    <a:prstClr val="black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กระบวนการเคลื่อนที่ของน้ำผ่านเยื่อเลือกผ่าน จากบริเวณที่มีความเข้มข้น</a:t>
              </a:r>
              <a:br>
                <a:rPr lang="th-TH" sz="2800" dirty="0">
                  <a:solidFill>
                    <a:prstClr val="black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2800" dirty="0">
                  <a:solidFill>
                    <a:prstClr val="black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ของสารละลายต่ำไปสู่บริเวณที่มีความเข้มข้นของสารละลายสูง</a:t>
              </a:r>
            </a:p>
          </p:txBody>
        </p:sp>
        <p:sp>
          <p:nvSpPr>
            <p:cNvPr id="79" name="Rectangle: Top Corners Rounded 78">
              <a:extLst>
                <a:ext uri="{FF2B5EF4-FFF2-40B4-BE49-F238E27FC236}">
                  <a16:creationId xmlns:a16="http://schemas.microsoft.com/office/drawing/2014/main" id="{F8D2B706-3A06-4713-80C0-1C9008EA2A9B}"/>
                </a:ext>
              </a:extLst>
            </p:cNvPr>
            <p:cNvSpPr/>
            <p:nvPr/>
          </p:nvSpPr>
          <p:spPr>
            <a:xfrm rot="16200000">
              <a:off x="2150887" y="-997911"/>
              <a:ext cx="819711" cy="4306681"/>
            </a:xfrm>
            <a:prstGeom prst="round2SameRect">
              <a:avLst>
                <a:gd name="adj1" fmla="val 18988"/>
                <a:gd name="adj2" fmla="val 0"/>
              </a:avLst>
            </a:prstGeom>
            <a:solidFill>
              <a:srgbClr val="2D68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DF60D4E-9F0D-4D16-AD56-544745BECA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79737" y="853004"/>
              <a:ext cx="4541914" cy="749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892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6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2F0AF87-86F3-44B5-9DBD-CA0EBAC34C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2" name="Picture 1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49053964-9E9F-4049-8404-8C02890B67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400" y="6215863"/>
            <a:ext cx="493417" cy="4870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6FC7168-7D13-402F-BF07-40971C610D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5180" y="0"/>
            <a:ext cx="716820" cy="7552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0E381A-6786-49B1-98AE-EEA9FCB6EE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0250" y="378595"/>
            <a:ext cx="6771500" cy="15796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A2DE7F-C3CF-453A-8FD7-CF3504DF55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0250" y="378595"/>
            <a:ext cx="6771500" cy="157960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7C02803E-CCF7-4F58-80B5-1CFBDEDB9CF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710249" y="1446264"/>
            <a:ext cx="404162" cy="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530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repeatCount="2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7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37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2485C33-C747-42F5-94D9-C13F64EF6BCB}"/>
              </a:ext>
            </a:extLst>
          </p:cNvPr>
          <p:cNvGrpSpPr/>
          <p:nvPr/>
        </p:nvGrpSpPr>
        <p:grpSpPr>
          <a:xfrm>
            <a:off x="0" y="-10633"/>
            <a:ext cx="12192000" cy="901314"/>
            <a:chOff x="0" y="-10633"/>
            <a:chExt cx="12192000" cy="90131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9C54BB2-0A4E-4454-92D6-F69D43D67F86}"/>
                </a:ext>
              </a:extLst>
            </p:cNvPr>
            <p:cNvSpPr/>
            <p:nvPr/>
          </p:nvSpPr>
          <p:spPr>
            <a:xfrm>
              <a:off x="2445726" y="-10633"/>
              <a:ext cx="9746274" cy="755222"/>
            </a:xfrm>
            <a:prstGeom prst="rect">
              <a:avLst/>
            </a:prstGeom>
            <a:solidFill>
              <a:srgbClr val="A7D9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606458E-3D89-47B5-80C1-63FFA06C4E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-10633"/>
              <a:ext cx="3478155" cy="755222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688020ED-AE95-492F-99F6-A837618C08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9611" y="-5509"/>
              <a:ext cx="3779848" cy="896190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144232C4-7F08-48B9-A9C1-3A8BB3A786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3598" y="34118"/>
              <a:ext cx="2383743" cy="816935"/>
            </a:xfrm>
            <a:prstGeom prst="rect">
              <a:avLst/>
            </a:prstGeom>
          </p:spPr>
        </p:pic>
      </p:grpSp>
      <p:pic>
        <p:nvPicPr>
          <p:cNvPr id="12" name="Picture 1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49053964-9E9F-4049-8404-8C02890B67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400" y="6215863"/>
            <a:ext cx="493417" cy="4870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6FC7168-7D13-402F-BF07-40971C610DD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5180" y="0"/>
            <a:ext cx="716820" cy="75522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CCC0F26-7402-4D52-8C03-CD7C1A691892}"/>
              </a:ext>
            </a:extLst>
          </p:cNvPr>
          <p:cNvSpPr/>
          <p:nvPr/>
        </p:nvSpPr>
        <p:spPr>
          <a:xfrm>
            <a:off x="4240364" y="1353460"/>
            <a:ext cx="3711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หน่วยพื้นฐานที่เล็กที่สุดของสิ่งมีชีวิต</a:t>
            </a:r>
            <a:endParaRPr lang="en-US" sz="28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6FB2DBC-F4EA-4FB3-9511-C6E8539B100F}"/>
              </a:ext>
            </a:extLst>
          </p:cNvPr>
          <p:cNvGrpSpPr/>
          <p:nvPr/>
        </p:nvGrpSpPr>
        <p:grpSpPr>
          <a:xfrm>
            <a:off x="307903" y="2629021"/>
            <a:ext cx="5768266" cy="2254044"/>
            <a:chOff x="307903" y="2629021"/>
            <a:chExt cx="5768266" cy="225404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52D24FA-0F5D-4042-9A89-82DC69AA07CA}"/>
                </a:ext>
              </a:extLst>
            </p:cNvPr>
            <p:cNvSpPr/>
            <p:nvPr/>
          </p:nvSpPr>
          <p:spPr>
            <a:xfrm>
              <a:off x="307903" y="2629021"/>
              <a:ext cx="47212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สิ่งมีชีวิตเซลล์เดียว </a:t>
              </a:r>
              <a:r>
                <a:rPr lang="en-US" sz="2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(Unicellular organism)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0898517-60E5-48A2-89FF-A74EE21A2AE1}"/>
                </a:ext>
              </a:extLst>
            </p:cNvPr>
            <p:cNvSpPr/>
            <p:nvPr/>
          </p:nvSpPr>
          <p:spPr>
            <a:xfrm>
              <a:off x="592760" y="3067183"/>
              <a:ext cx="5483409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65113" indent="-265113">
                <a:buFont typeface="Arial" panose="020B0604020202020204" pitchFamily="34" charset="0"/>
                <a:buChar char="•"/>
              </a:pP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ร่างกายประกอบด้วยเซลล์เพียงเซลล์เดียว</a:t>
              </a:r>
            </a:p>
            <a:p>
              <a:pPr marL="265113" indent="-265113">
                <a:buFont typeface="Arial" panose="020B0604020202020204" pitchFamily="34" charset="0"/>
                <a:buChar char="•"/>
              </a:pP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กิจกรรมที่เกี่ยวข้องกับการดำรงชีวิต เช่น </a:t>
              </a:r>
              <a:b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กินอาหาร ขับถ่าย สืบพันธุ์ จะเกิดขึ้นในเซลล์เดียว</a:t>
              </a:r>
            </a:p>
            <a:p>
              <a:pPr marL="265113" indent="-265113">
                <a:buFont typeface="Arial" panose="020B0604020202020204" pitchFamily="34" charset="0"/>
                <a:buChar char="•"/>
              </a:pP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ส่วนใหญ่ดำรงชีวิตอยู่เป็นอิสระ</a:t>
              </a:r>
              <a:endPara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23F0B5B-0C12-43D9-A3EB-029C8F5EBF0C}"/>
              </a:ext>
            </a:extLst>
          </p:cNvPr>
          <p:cNvCxnSpPr>
            <a:cxnSpLocks/>
          </p:cNvCxnSpPr>
          <p:nvPr/>
        </p:nvCxnSpPr>
        <p:spPr>
          <a:xfrm>
            <a:off x="156000" y="1924780"/>
            <a:ext cx="11880000" cy="0"/>
          </a:xfrm>
          <a:prstGeom prst="line">
            <a:avLst/>
          </a:prstGeom>
          <a:solidFill>
            <a:schemeClr val="bg1"/>
          </a:solidFill>
          <a:ln w="38100" cap="rnd">
            <a:solidFill>
              <a:srgbClr val="2D68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F2E88F-802A-4EB7-84BF-667DA2FF6E73}"/>
              </a:ext>
            </a:extLst>
          </p:cNvPr>
          <p:cNvGrpSpPr/>
          <p:nvPr/>
        </p:nvGrpSpPr>
        <p:grpSpPr>
          <a:xfrm>
            <a:off x="307903" y="4881185"/>
            <a:ext cx="4721297" cy="1880603"/>
            <a:chOff x="307903" y="4881185"/>
            <a:chExt cx="4721297" cy="1880603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A716FE41-F48C-453C-B7A7-124F33E39AB1}"/>
                </a:ext>
              </a:extLst>
            </p:cNvPr>
            <p:cNvGrpSpPr/>
            <p:nvPr/>
          </p:nvGrpSpPr>
          <p:grpSpPr>
            <a:xfrm>
              <a:off x="654999" y="5358681"/>
              <a:ext cx="921353" cy="1403107"/>
              <a:chOff x="654999" y="5358681"/>
              <a:chExt cx="921353" cy="1403107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92B85A2A-3493-4744-843E-3C4F078CD5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17952" y="5358681"/>
                <a:ext cx="795446" cy="824798"/>
              </a:xfrm>
              <a:prstGeom prst="rect">
                <a:avLst/>
              </a:prstGeom>
            </p:spPr>
          </p:pic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2B62EF66-C504-4E90-8181-92FA9F7EABB3}"/>
                  </a:ext>
                </a:extLst>
              </p:cNvPr>
              <p:cNvSpPr/>
              <p:nvPr/>
            </p:nvSpPr>
            <p:spPr>
              <a:xfrm>
                <a:off x="654999" y="6238568"/>
                <a:ext cx="92135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800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อะมีบา</a:t>
                </a:r>
                <a:endParaRPr lang="en-US" sz="2800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A98E7AD-9DE3-4C33-82C1-728CD7705E50}"/>
                </a:ext>
              </a:extLst>
            </p:cNvPr>
            <p:cNvGrpSpPr/>
            <p:nvPr/>
          </p:nvGrpSpPr>
          <p:grpSpPr>
            <a:xfrm>
              <a:off x="1973338" y="5358681"/>
              <a:ext cx="921353" cy="1403107"/>
              <a:chOff x="2012278" y="5358681"/>
              <a:chExt cx="921353" cy="1403107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5CFCB02A-66D3-45DD-9492-1988A57FA2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081102" y="5358681"/>
                <a:ext cx="783705" cy="821863"/>
              </a:xfrm>
              <a:prstGeom prst="rect">
                <a:avLst/>
              </a:prstGeom>
            </p:spPr>
          </p:pic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83B17D7-4D4E-45A9-B465-80BF0F1BA9EF}"/>
                  </a:ext>
                </a:extLst>
              </p:cNvPr>
              <p:cNvSpPr/>
              <p:nvPr/>
            </p:nvSpPr>
            <p:spPr>
              <a:xfrm>
                <a:off x="2012278" y="6238568"/>
                <a:ext cx="92135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800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ยูกลีนา</a:t>
                </a:r>
                <a:endParaRPr lang="en-US" sz="2800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C70879F4-566C-4970-A72A-3205E2F76FFC}"/>
                </a:ext>
              </a:extLst>
            </p:cNvPr>
            <p:cNvGrpSpPr/>
            <p:nvPr/>
          </p:nvGrpSpPr>
          <p:grpSpPr>
            <a:xfrm>
              <a:off x="3291678" y="5402524"/>
              <a:ext cx="1326345" cy="1359264"/>
              <a:chOff x="3702855" y="5402524"/>
              <a:chExt cx="1326345" cy="1359264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76A45EA5-11F9-4C3E-81DF-ACBCEA4F38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78578" y="5402524"/>
                <a:ext cx="774899" cy="789575"/>
              </a:xfrm>
              <a:prstGeom prst="rect">
                <a:avLst/>
              </a:prstGeom>
            </p:spPr>
          </p:pic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67E5151C-C427-49BD-97CD-89279EADB2F5}"/>
                  </a:ext>
                </a:extLst>
              </p:cNvPr>
              <p:cNvSpPr/>
              <p:nvPr/>
            </p:nvSpPr>
            <p:spPr>
              <a:xfrm>
                <a:off x="3702855" y="6238568"/>
                <a:ext cx="132634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800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พารามีเซียม</a:t>
                </a:r>
                <a:endParaRPr lang="en-US" sz="2800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305561F-D446-40C0-AE25-CD042BF84DF1}"/>
                </a:ext>
              </a:extLst>
            </p:cNvPr>
            <p:cNvSpPr/>
            <p:nvPr/>
          </p:nvSpPr>
          <p:spPr>
            <a:xfrm>
              <a:off x="307903" y="4881185"/>
              <a:ext cx="47212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ตัวอย่างสิ่งมีชีวิตเซลล์เดียว</a:t>
              </a:r>
              <a:endParaRPr lang="en-US" sz="2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5D1A902-9653-4064-9E08-64CFAAA5F833}"/>
              </a:ext>
            </a:extLst>
          </p:cNvPr>
          <p:cNvGrpSpPr/>
          <p:nvPr/>
        </p:nvGrpSpPr>
        <p:grpSpPr>
          <a:xfrm>
            <a:off x="6090021" y="2629021"/>
            <a:ext cx="5882181" cy="2254044"/>
            <a:chOff x="6090021" y="2629021"/>
            <a:chExt cx="5882181" cy="2254044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551277BD-951D-45A7-B902-F5FA9CE85327}"/>
                </a:ext>
              </a:extLst>
            </p:cNvPr>
            <p:cNvSpPr/>
            <p:nvPr/>
          </p:nvSpPr>
          <p:spPr>
            <a:xfrm>
              <a:off x="6090021" y="2629021"/>
              <a:ext cx="50356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สิ่งมีชีวิตหลายเซลล์ </a:t>
              </a:r>
              <a:r>
                <a:rPr lang="en-US" sz="2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(Multicellular organism)</a:t>
              </a:r>
            </a:p>
          </p:txBody>
        </p: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3624D116-798A-428F-8190-C2D08768BFED}"/>
                </a:ext>
              </a:extLst>
            </p:cNvPr>
            <p:cNvGrpSpPr/>
            <p:nvPr/>
          </p:nvGrpSpPr>
          <p:grpSpPr>
            <a:xfrm>
              <a:off x="6374878" y="3067183"/>
              <a:ext cx="5597324" cy="1815882"/>
              <a:chOff x="6374878" y="3067183"/>
              <a:chExt cx="5597324" cy="1815882"/>
            </a:xfrm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4AA418F4-083A-4413-91DE-3F9F964C832D}"/>
                  </a:ext>
                </a:extLst>
              </p:cNvPr>
              <p:cNvSpPr/>
              <p:nvPr/>
            </p:nvSpPr>
            <p:spPr>
              <a:xfrm>
                <a:off x="6374878" y="3067183"/>
                <a:ext cx="5597324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65113" indent="-265113">
                  <a:buFont typeface="Arial" panose="020B0604020202020204" pitchFamily="34" charset="0"/>
                  <a:buChar char="•"/>
                </a:pPr>
                <a:r>
                  <a:rPr lang="th-TH" sz="2800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ร่างกายประกอบด้วยเซลลำนวนหลายล้านเซลล์</a:t>
                </a:r>
              </a:p>
              <a:p>
                <a:pPr marL="265113" indent="-265113">
                  <a:buFont typeface="Arial" panose="020B0604020202020204" pitchFamily="34" charset="0"/>
                  <a:buChar char="•"/>
                </a:pPr>
                <a:r>
                  <a:rPr lang="th-TH" sz="2800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เซลล์แต่ละชนิดมีรูปร่าง ลักษณะ และหน้าที่แตกต่างกัน</a:t>
                </a:r>
              </a:p>
              <a:p>
                <a:pPr marL="265113" indent="-265113">
                  <a:buFont typeface="Arial" panose="020B0604020202020204" pitchFamily="34" charset="0"/>
                  <a:buChar char="•"/>
                </a:pPr>
                <a:r>
                  <a:rPr lang="th-TH" sz="2800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มีการจัดระบบร่างกาย</a:t>
                </a:r>
              </a:p>
              <a:p>
                <a:pPr marL="271463"/>
                <a:r>
                  <a:rPr lang="th-TH" sz="2800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เซลล์    เนื้อเยื่อ</a:t>
                </a:r>
                <a:r>
                  <a:rPr lang="th-TH" sz="2800" dirty="0">
                    <a:solidFill>
                      <a:prstClr val="black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    อวัยวะ    ระบบอวัยวะ    ร่างกาย</a:t>
                </a:r>
                <a:endPara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54FA4EFE-7052-4CD3-8EE0-C99E17D20A39}"/>
                  </a:ext>
                </a:extLst>
              </p:cNvPr>
              <p:cNvGrpSpPr/>
              <p:nvPr/>
            </p:nvGrpSpPr>
            <p:grpSpPr>
              <a:xfrm>
                <a:off x="7270247" y="4604657"/>
                <a:ext cx="3628367" cy="0"/>
                <a:chOff x="7334045" y="4604657"/>
                <a:chExt cx="3628367" cy="0"/>
              </a:xfrm>
            </p:grpSpPr>
            <p:cxnSp>
              <p:nvCxnSpPr>
                <p:cNvPr id="81" name="Straight Arrow Connector 80">
                  <a:extLst>
                    <a:ext uri="{FF2B5EF4-FFF2-40B4-BE49-F238E27FC236}">
                      <a16:creationId xmlns:a16="http://schemas.microsoft.com/office/drawing/2014/main" id="{0C2C8B6B-E501-4D79-A881-E941FE106F67}"/>
                    </a:ext>
                  </a:extLst>
                </p:cNvPr>
                <p:cNvCxnSpPr/>
                <p:nvPr/>
              </p:nvCxnSpPr>
              <p:spPr>
                <a:xfrm>
                  <a:off x="7334045" y="4604657"/>
                  <a:ext cx="216000" cy="0"/>
                </a:xfrm>
                <a:prstGeom prst="straightConnector1">
                  <a:avLst/>
                </a:prstGeom>
                <a:ln w="38100">
                  <a:solidFill>
                    <a:srgbClr val="2D6866"/>
                  </a:solidFill>
                  <a:tailEnd type="triangle" w="med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Arrow Connector 81">
                  <a:extLst>
                    <a:ext uri="{FF2B5EF4-FFF2-40B4-BE49-F238E27FC236}">
                      <a16:creationId xmlns:a16="http://schemas.microsoft.com/office/drawing/2014/main" id="{7C1131E8-F869-402D-832F-55D0A8FA4CA5}"/>
                    </a:ext>
                  </a:extLst>
                </p:cNvPr>
                <p:cNvCxnSpPr/>
                <p:nvPr/>
              </p:nvCxnSpPr>
              <p:spPr>
                <a:xfrm>
                  <a:off x="8346969" y="4604657"/>
                  <a:ext cx="216000" cy="0"/>
                </a:xfrm>
                <a:prstGeom prst="straightConnector1">
                  <a:avLst/>
                </a:prstGeom>
                <a:ln w="38100">
                  <a:solidFill>
                    <a:srgbClr val="2D6866"/>
                  </a:solidFill>
                  <a:tailEnd type="triangle" w="med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Arrow Connector 82">
                  <a:extLst>
                    <a:ext uri="{FF2B5EF4-FFF2-40B4-BE49-F238E27FC236}">
                      <a16:creationId xmlns:a16="http://schemas.microsoft.com/office/drawing/2014/main" id="{251D4623-4663-4FCB-9824-2D1BED83BF3A}"/>
                    </a:ext>
                  </a:extLst>
                </p:cNvPr>
                <p:cNvCxnSpPr/>
                <p:nvPr/>
              </p:nvCxnSpPr>
              <p:spPr>
                <a:xfrm>
                  <a:off x="9275088" y="4604657"/>
                  <a:ext cx="216000" cy="0"/>
                </a:xfrm>
                <a:prstGeom prst="straightConnector1">
                  <a:avLst/>
                </a:prstGeom>
                <a:ln w="38100">
                  <a:solidFill>
                    <a:srgbClr val="2D6866"/>
                  </a:solidFill>
                  <a:tailEnd type="triangle" w="med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Arrow Connector 83">
                  <a:extLst>
                    <a:ext uri="{FF2B5EF4-FFF2-40B4-BE49-F238E27FC236}">
                      <a16:creationId xmlns:a16="http://schemas.microsoft.com/office/drawing/2014/main" id="{C39DF92C-27BB-4BA6-9BAE-87548277DEFE}"/>
                    </a:ext>
                  </a:extLst>
                </p:cNvPr>
                <p:cNvCxnSpPr/>
                <p:nvPr/>
              </p:nvCxnSpPr>
              <p:spPr>
                <a:xfrm>
                  <a:off x="10746412" y="4604657"/>
                  <a:ext cx="216000" cy="0"/>
                </a:xfrm>
                <a:prstGeom prst="straightConnector1">
                  <a:avLst/>
                </a:prstGeom>
                <a:ln w="38100">
                  <a:solidFill>
                    <a:srgbClr val="2D6866"/>
                  </a:solidFill>
                  <a:tailEnd type="triangle" w="med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2F7C089-DDCF-4B4C-9C56-53DF5AA1F08E}"/>
              </a:ext>
            </a:extLst>
          </p:cNvPr>
          <p:cNvGrpSpPr/>
          <p:nvPr/>
        </p:nvGrpSpPr>
        <p:grpSpPr>
          <a:xfrm>
            <a:off x="6090021" y="4881185"/>
            <a:ext cx="5293293" cy="1880603"/>
            <a:chOff x="6090021" y="4881185"/>
            <a:chExt cx="5293293" cy="1880603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DAE8BEE-C14C-429A-8192-B5ECC592B40C}"/>
                </a:ext>
              </a:extLst>
            </p:cNvPr>
            <p:cNvSpPr/>
            <p:nvPr/>
          </p:nvSpPr>
          <p:spPr>
            <a:xfrm>
              <a:off x="6090021" y="4881185"/>
              <a:ext cx="47212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ตัวอย่างสิ่งมีชีวิตเซลล์เดียว</a:t>
              </a:r>
              <a:endParaRPr lang="en-US" sz="2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E32C536E-C829-4E5E-A31E-E5CDE7AD0A3F}"/>
                </a:ext>
              </a:extLst>
            </p:cNvPr>
            <p:cNvGrpSpPr/>
            <p:nvPr/>
          </p:nvGrpSpPr>
          <p:grpSpPr>
            <a:xfrm>
              <a:off x="10461960" y="5309438"/>
              <a:ext cx="921354" cy="1452350"/>
              <a:chOff x="9945447" y="5309438"/>
              <a:chExt cx="921354" cy="1452350"/>
            </a:xfrm>
          </p:grpSpPr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A2598B26-809D-4E88-8517-A060D80E29C0}"/>
                  </a:ext>
                </a:extLst>
              </p:cNvPr>
              <p:cNvSpPr/>
              <p:nvPr/>
            </p:nvSpPr>
            <p:spPr>
              <a:xfrm>
                <a:off x="9945447" y="6238568"/>
                <a:ext cx="92135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800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พืช</a:t>
                </a:r>
                <a:endParaRPr lang="en-US" sz="2800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pic>
            <p:nvPicPr>
              <p:cNvPr id="91" name="Picture 90">
                <a:extLst>
                  <a:ext uri="{FF2B5EF4-FFF2-40B4-BE49-F238E27FC236}">
                    <a16:creationId xmlns:a16="http://schemas.microsoft.com/office/drawing/2014/main" id="{13CAADD4-A058-4B73-BABC-56B6A9BA42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027867" y="5309438"/>
                <a:ext cx="756514" cy="968213"/>
              </a:xfrm>
              <a:prstGeom prst="rect">
                <a:avLst/>
              </a:prstGeom>
            </p:spPr>
          </p:pic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2CAF6A01-9754-455D-AF89-C1150626DF7B}"/>
                </a:ext>
              </a:extLst>
            </p:cNvPr>
            <p:cNvGrpSpPr/>
            <p:nvPr/>
          </p:nvGrpSpPr>
          <p:grpSpPr>
            <a:xfrm>
              <a:off x="8981087" y="5540091"/>
              <a:ext cx="1130242" cy="1221697"/>
              <a:chOff x="8823843" y="5540091"/>
              <a:chExt cx="1130242" cy="1221697"/>
            </a:xfrm>
          </p:grpSpPr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BA920C42-F8F2-4013-A5E7-BFB008765B56}"/>
                  </a:ext>
                </a:extLst>
              </p:cNvPr>
              <p:cNvSpPr/>
              <p:nvPr/>
            </p:nvSpPr>
            <p:spPr>
              <a:xfrm>
                <a:off x="8928287" y="6238568"/>
                <a:ext cx="92135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800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สัตว์</a:t>
                </a:r>
                <a:endParaRPr lang="en-US" sz="2800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pic>
            <p:nvPicPr>
              <p:cNvPr id="93" name="Picture 92">
                <a:extLst>
                  <a:ext uri="{FF2B5EF4-FFF2-40B4-BE49-F238E27FC236}">
                    <a16:creationId xmlns:a16="http://schemas.microsoft.com/office/drawing/2014/main" id="{0AAD7A53-F148-4FB3-9DCA-A751BF4A39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823843" y="5540091"/>
                <a:ext cx="1130242" cy="737560"/>
              </a:xfrm>
              <a:prstGeom prst="rect">
                <a:avLst/>
              </a:prstGeom>
            </p:spPr>
          </p:pic>
        </p:grp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D921FA82-74C0-4D81-B804-3708C83A00DA}"/>
                </a:ext>
              </a:extLst>
            </p:cNvPr>
            <p:cNvGrpSpPr/>
            <p:nvPr/>
          </p:nvGrpSpPr>
          <p:grpSpPr>
            <a:xfrm>
              <a:off x="7709102" y="5540092"/>
              <a:ext cx="921353" cy="1221696"/>
              <a:chOff x="7719965" y="5540092"/>
              <a:chExt cx="921353" cy="1221696"/>
            </a:xfrm>
          </p:grpSpPr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5C105E73-B137-475A-86E0-E332AA4943E2}"/>
                  </a:ext>
                </a:extLst>
              </p:cNvPr>
              <p:cNvSpPr/>
              <p:nvPr/>
            </p:nvSpPr>
            <p:spPr>
              <a:xfrm>
                <a:off x="7719965" y="6238568"/>
                <a:ext cx="92135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800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เห็ดรา</a:t>
                </a:r>
                <a:endParaRPr lang="en-US" sz="2800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pic>
            <p:nvPicPr>
              <p:cNvPr id="95" name="Picture 94">
                <a:extLst>
                  <a:ext uri="{FF2B5EF4-FFF2-40B4-BE49-F238E27FC236}">
                    <a16:creationId xmlns:a16="http://schemas.microsoft.com/office/drawing/2014/main" id="{04411AD3-2940-43D3-BCFB-CA084CF7CF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866554" y="5540092"/>
                <a:ext cx="628175" cy="737559"/>
              </a:xfrm>
              <a:prstGeom prst="rect">
                <a:avLst/>
              </a:prstGeom>
            </p:spPr>
          </p:pic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E6089EAB-4A28-4803-AF20-6BC4E06C74C1}"/>
                </a:ext>
              </a:extLst>
            </p:cNvPr>
            <p:cNvGrpSpPr/>
            <p:nvPr/>
          </p:nvGrpSpPr>
          <p:grpSpPr>
            <a:xfrm>
              <a:off x="6276581" y="5312550"/>
              <a:ext cx="1081889" cy="1449238"/>
              <a:chOff x="6202150" y="5312550"/>
              <a:chExt cx="1081889" cy="1449238"/>
            </a:xfrm>
          </p:grpSpPr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29B4542E-9B77-46C0-B766-96116AE7CA7E}"/>
                  </a:ext>
                </a:extLst>
              </p:cNvPr>
              <p:cNvSpPr/>
              <p:nvPr/>
            </p:nvSpPr>
            <p:spPr>
              <a:xfrm>
                <a:off x="6202150" y="6238568"/>
                <a:ext cx="108188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800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สาหร่าย</a:t>
                </a:r>
                <a:endParaRPr lang="en-US" sz="2800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pic>
            <p:nvPicPr>
              <p:cNvPr id="97" name="Picture 96">
                <a:extLst>
                  <a:ext uri="{FF2B5EF4-FFF2-40B4-BE49-F238E27FC236}">
                    <a16:creationId xmlns:a16="http://schemas.microsoft.com/office/drawing/2014/main" id="{2BA2BFE6-1F27-4516-8D1D-EFA035A570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313469" y="5312550"/>
                <a:ext cx="859251" cy="965101"/>
              </a:xfrm>
              <a:prstGeom prst="rect">
                <a:avLst/>
              </a:prstGeom>
            </p:spPr>
          </p:pic>
        </p:grpSp>
      </p:grp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D6D958E4-D91E-45DA-80B1-3F4305C007F8}"/>
              </a:ext>
            </a:extLst>
          </p:cNvPr>
          <p:cNvCxnSpPr>
            <a:cxnSpLocks/>
          </p:cNvCxnSpPr>
          <p:nvPr/>
        </p:nvCxnSpPr>
        <p:spPr>
          <a:xfrm>
            <a:off x="5888854" y="2767752"/>
            <a:ext cx="0" cy="3924487"/>
          </a:xfrm>
          <a:prstGeom prst="line">
            <a:avLst/>
          </a:prstGeom>
          <a:solidFill>
            <a:schemeClr val="bg1"/>
          </a:solidFill>
          <a:ln w="38100" cap="rnd">
            <a:solidFill>
              <a:srgbClr val="2D68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60" name="Picture 59">
            <a:extLst>
              <a:ext uri="{FF2B5EF4-FFF2-40B4-BE49-F238E27FC236}">
                <a16:creationId xmlns:a16="http://schemas.microsoft.com/office/drawing/2014/main" id="{7E96A83D-97A1-49BB-B804-FAD913107D3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75594" y="841390"/>
            <a:ext cx="3840813" cy="64623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38044877-687D-41E9-A2D3-F6E6007048C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75594" y="1687885"/>
            <a:ext cx="3840813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5520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9B46B423-5DC6-4EBD-BAE4-7EBB25E1CB82}"/>
              </a:ext>
            </a:extLst>
          </p:cNvPr>
          <p:cNvGrpSpPr/>
          <p:nvPr/>
        </p:nvGrpSpPr>
        <p:grpSpPr>
          <a:xfrm>
            <a:off x="0" y="-10633"/>
            <a:ext cx="12192000" cy="901314"/>
            <a:chOff x="0" y="-10633"/>
            <a:chExt cx="12192000" cy="901314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F9C8C208-9292-42F5-8EBB-296C1D7865A2}"/>
                </a:ext>
              </a:extLst>
            </p:cNvPr>
            <p:cNvSpPr/>
            <p:nvPr/>
          </p:nvSpPr>
          <p:spPr>
            <a:xfrm>
              <a:off x="2445726" y="-10633"/>
              <a:ext cx="9746274" cy="755222"/>
            </a:xfrm>
            <a:prstGeom prst="rect">
              <a:avLst/>
            </a:prstGeom>
            <a:solidFill>
              <a:srgbClr val="A7D9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9B61E1A8-A50B-48B5-B483-95C24FF1FE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-10633"/>
              <a:ext cx="3478155" cy="755222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F1CBC9A0-6A6D-4101-8644-7920DF469D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9611" y="-5509"/>
              <a:ext cx="3779848" cy="896190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E3B0ACFC-6094-4947-9817-821198CDDC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3598" y="34118"/>
              <a:ext cx="2383743" cy="816935"/>
            </a:xfrm>
            <a:prstGeom prst="rect">
              <a:avLst/>
            </a:prstGeom>
          </p:spPr>
        </p:pic>
      </p:grpSp>
      <p:pic>
        <p:nvPicPr>
          <p:cNvPr id="12" name="Picture 1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49053964-9E9F-4049-8404-8C02890B67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400" y="6215863"/>
            <a:ext cx="493417" cy="4870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6FC7168-7D13-402F-BF07-40971C610DD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5180" y="0"/>
            <a:ext cx="716820" cy="755222"/>
          </a:xfrm>
          <a:prstGeom prst="rect">
            <a:avLst/>
          </a:prstGeom>
        </p:spPr>
      </p:pic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D6D958E4-D91E-45DA-80B1-3F4305C007F8}"/>
              </a:ext>
            </a:extLst>
          </p:cNvPr>
          <p:cNvCxnSpPr>
            <a:cxnSpLocks/>
          </p:cNvCxnSpPr>
          <p:nvPr/>
        </p:nvCxnSpPr>
        <p:spPr>
          <a:xfrm>
            <a:off x="8283963" y="861237"/>
            <a:ext cx="0" cy="5841635"/>
          </a:xfrm>
          <a:prstGeom prst="line">
            <a:avLst/>
          </a:prstGeom>
          <a:solidFill>
            <a:schemeClr val="bg1"/>
          </a:solidFill>
          <a:ln w="28575" cap="rnd">
            <a:solidFill>
              <a:srgbClr val="2D68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2047EDE-BBB6-4926-8135-1A5AC16C0B84}"/>
              </a:ext>
            </a:extLst>
          </p:cNvPr>
          <p:cNvGrpSpPr/>
          <p:nvPr/>
        </p:nvGrpSpPr>
        <p:grpSpPr>
          <a:xfrm>
            <a:off x="8355473" y="1631586"/>
            <a:ext cx="3438584" cy="5059847"/>
            <a:chOff x="8404151" y="1529211"/>
            <a:chExt cx="3438584" cy="5059847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B11D736A-A091-48BD-AF46-AED72E8D427E}"/>
                </a:ext>
              </a:extLst>
            </p:cNvPr>
            <p:cNvSpPr/>
            <p:nvPr/>
          </p:nvSpPr>
          <p:spPr>
            <a:xfrm>
              <a:off x="8404151" y="1529211"/>
              <a:ext cx="3438584" cy="5059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วางกล้องบนพื้นเรียบ หมุนเลนส์ ใกล้วัตถุ</a:t>
              </a:r>
            </a:p>
            <a:p>
              <a:pPr algn="ctr">
                <a:lnSpc>
                  <a:spcPct val="80000"/>
                </a:lnSpc>
              </a:pPr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ที่มีกำลังขยายต่ำสุด</a:t>
              </a:r>
            </a:p>
            <a:p>
              <a:pPr algn="ctr">
                <a:lnSpc>
                  <a:spcPct val="80000"/>
                </a:lnSpc>
              </a:pPr>
              <a:endParaRPr lang="th-TH" sz="1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pPr algn="ctr">
                <a:lnSpc>
                  <a:spcPct val="80000"/>
                </a:lnSpc>
              </a:pPr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นำสไลด์วางบนแท่นวางวัตถุ</a:t>
              </a:r>
            </a:p>
            <a:p>
              <a:pPr algn="ctr">
                <a:lnSpc>
                  <a:spcPct val="80000"/>
                </a:lnSpc>
              </a:pPr>
              <a:endParaRPr lang="th-TH" sz="1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pPr algn="ctr">
                <a:lnSpc>
                  <a:spcPct val="80000"/>
                </a:lnSpc>
              </a:pPr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หมุนปุ่มปรับภาพหยาบ </a:t>
              </a:r>
            </a:p>
            <a:p>
              <a:pPr algn="ctr">
                <a:lnSpc>
                  <a:spcPct val="80000"/>
                </a:lnSpc>
              </a:pPr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แล้วมองวัตถุผ่านเลนส์ใกล้ตา</a:t>
              </a:r>
            </a:p>
            <a:p>
              <a:pPr algn="ctr">
                <a:lnSpc>
                  <a:spcPct val="80000"/>
                </a:lnSpc>
              </a:pPr>
              <a:endParaRPr lang="th-TH" sz="1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pPr algn="ctr">
                <a:lnSpc>
                  <a:spcPct val="80000"/>
                </a:lnSpc>
              </a:pPr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หมุนปุ่มปรับภาพละเอียด </a:t>
              </a:r>
            </a:p>
            <a:p>
              <a:pPr algn="ctr">
                <a:lnSpc>
                  <a:spcPct val="80000"/>
                </a:lnSpc>
              </a:pPr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เพื่อทำให้เห็นภาพชัดเจนขึ้น</a:t>
              </a:r>
            </a:p>
            <a:p>
              <a:pPr algn="ctr">
                <a:lnSpc>
                  <a:spcPct val="80000"/>
                </a:lnSpc>
              </a:pPr>
              <a:endParaRPr lang="th-TH" sz="16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pPr algn="ctr">
                <a:lnSpc>
                  <a:spcPct val="80000"/>
                </a:lnSpc>
              </a:pPr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หมุนเลนส์ใกล้วัตถุที่มี</a:t>
              </a:r>
            </a:p>
            <a:p>
              <a:pPr algn="ctr">
                <a:lnSpc>
                  <a:spcPct val="80000"/>
                </a:lnSpc>
              </a:pPr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กำลังขยายสูงเข้าในแนวลำกล้อง </a:t>
              </a:r>
            </a:p>
            <a:p>
              <a:pPr algn="ctr">
                <a:lnSpc>
                  <a:spcPct val="80000"/>
                </a:lnSpc>
              </a:pPr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เพื่อให้ภาพขยายใหญ่ขึ้น</a:t>
              </a:r>
            </a:p>
            <a:p>
              <a:pPr algn="ctr">
                <a:lnSpc>
                  <a:spcPct val="80000"/>
                </a:lnSpc>
              </a:pPr>
              <a:endParaRPr lang="th-TH" sz="1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pPr algn="ctr">
                <a:lnSpc>
                  <a:spcPct val="80000"/>
                </a:lnSpc>
              </a:pPr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ปรับไอริสไดอะแฟรมเมื่อต้องการ</a:t>
              </a:r>
              <a:br>
                <a:rPr lang="en-US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เพิ่มความเข้มแสงที่เข้าสู่ลำกล้อง</a:t>
              </a:r>
            </a:p>
            <a:p>
              <a:pPr algn="ctr">
                <a:lnSpc>
                  <a:spcPct val="80000"/>
                </a:lnSpc>
              </a:pPr>
              <a:endParaRPr lang="th-TH" sz="1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pPr algn="ctr">
                <a:lnSpc>
                  <a:spcPct val="80000"/>
                </a:lnSpc>
              </a:pPr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ทำความสะอาดเมื่อใช้งานเสร็จ </a:t>
              </a:r>
              <a:endPara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94FDBFF7-7A1C-46B7-A9B3-18260D73910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0015443" y="2225366"/>
              <a:ext cx="216000" cy="0"/>
            </a:xfrm>
            <a:prstGeom prst="straightConnector1">
              <a:avLst/>
            </a:prstGeom>
            <a:ln w="57150">
              <a:solidFill>
                <a:srgbClr val="2D6866"/>
              </a:solidFill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4F31022F-1414-4681-B56A-E1D35A7B9E9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0015443" y="2679095"/>
              <a:ext cx="216000" cy="0"/>
            </a:xfrm>
            <a:prstGeom prst="straightConnector1">
              <a:avLst/>
            </a:prstGeom>
            <a:ln w="57150">
              <a:solidFill>
                <a:srgbClr val="2D6866"/>
              </a:solidFill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EC8F01A6-51BD-4361-8E61-7CBC31212CF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0015443" y="4196219"/>
              <a:ext cx="216000" cy="0"/>
            </a:xfrm>
            <a:prstGeom prst="straightConnector1">
              <a:avLst/>
            </a:prstGeom>
            <a:ln w="57150">
              <a:solidFill>
                <a:srgbClr val="2D6866"/>
              </a:solidFill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FA286FC1-34CD-49BD-94C2-23283D89ADE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0015443" y="5274077"/>
              <a:ext cx="216000" cy="0"/>
            </a:xfrm>
            <a:prstGeom prst="straightConnector1">
              <a:avLst/>
            </a:prstGeom>
            <a:ln w="57150">
              <a:solidFill>
                <a:srgbClr val="2D6866"/>
              </a:solidFill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6866C40D-64E3-4911-8A21-D85BF74920B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0015443" y="6036157"/>
              <a:ext cx="216000" cy="0"/>
            </a:xfrm>
            <a:prstGeom prst="straightConnector1">
              <a:avLst/>
            </a:prstGeom>
            <a:ln w="57150">
              <a:solidFill>
                <a:srgbClr val="2D6866"/>
              </a:solidFill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20DAE81F-9C9A-41E6-89EB-1063C33DF5A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0015443" y="3465736"/>
              <a:ext cx="216000" cy="0"/>
            </a:xfrm>
            <a:prstGeom prst="straightConnector1">
              <a:avLst/>
            </a:prstGeom>
            <a:ln w="57150">
              <a:solidFill>
                <a:srgbClr val="2D6866"/>
              </a:solidFill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E46DF4B5-00A6-464E-900D-7857FB9503E0}"/>
              </a:ext>
            </a:extLst>
          </p:cNvPr>
          <p:cNvGrpSpPr/>
          <p:nvPr/>
        </p:nvGrpSpPr>
        <p:grpSpPr>
          <a:xfrm>
            <a:off x="-37684" y="2080078"/>
            <a:ext cx="8387378" cy="4639962"/>
            <a:chOff x="-37684" y="2080078"/>
            <a:chExt cx="8387378" cy="4639962"/>
          </a:xfrm>
        </p:grpSpPr>
        <p:sp>
          <p:nvSpPr>
            <p:cNvPr id="109" name="Rectangle: Rounded Corners 108">
              <a:extLst>
                <a:ext uri="{FF2B5EF4-FFF2-40B4-BE49-F238E27FC236}">
                  <a16:creationId xmlns:a16="http://schemas.microsoft.com/office/drawing/2014/main" id="{F3894D77-437C-4933-994E-B7988566E38C}"/>
                </a:ext>
              </a:extLst>
            </p:cNvPr>
            <p:cNvSpPr/>
            <p:nvPr/>
          </p:nvSpPr>
          <p:spPr>
            <a:xfrm>
              <a:off x="5397336" y="6111811"/>
              <a:ext cx="2952358" cy="444050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14400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80000"/>
                </a:lnSpc>
              </a:pPr>
              <a:r>
                <a:rPr lang="th-TH" sz="2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หมุนเพื่อทำให้เห็นภาพชัดเจนขึ้น</a:t>
              </a:r>
              <a:endParaRPr lang="en-US" sz="2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56FDEBB-266B-4852-A388-9C74E64465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06182" y="2524261"/>
              <a:ext cx="2283937" cy="3062167"/>
            </a:xfrm>
            <a:prstGeom prst="rect">
              <a:avLst/>
            </a:prstGeom>
            <a:noFill/>
            <a:ln w="19050" cap="rnd">
              <a:noFill/>
              <a:round/>
              <a:tailEnd type="oval"/>
            </a:ln>
          </p:spPr>
        </p:pic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523355F8-CDD4-42FE-9378-F90000E25B77}"/>
                </a:ext>
              </a:extLst>
            </p:cNvPr>
            <p:cNvSpPr/>
            <p:nvPr/>
          </p:nvSpPr>
          <p:spPr>
            <a:xfrm>
              <a:off x="146018" y="2429809"/>
              <a:ext cx="2042360" cy="37936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14400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>
                <a:lnSpc>
                  <a:spcPct val="80000"/>
                </a:lnSpc>
              </a:pPr>
              <a:r>
                <a:rPr lang="th-TH" sz="2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ทั่วไปมีกำลังขยาย 10</a:t>
              </a:r>
              <a:r>
                <a:rPr lang="en-US" sz="2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X</a:t>
              </a:r>
            </a:p>
          </p:txBody>
        </p:sp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DCE1AF35-4959-4CE5-9D09-F08DFF28A7F5}"/>
                </a:ext>
              </a:extLst>
            </p:cNvPr>
            <p:cNvSpPr/>
            <p:nvPr/>
          </p:nvSpPr>
          <p:spPr>
            <a:xfrm>
              <a:off x="-37684" y="3180745"/>
              <a:ext cx="2226062" cy="785982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14400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>
                <a:lnSpc>
                  <a:spcPct val="80000"/>
                </a:lnSpc>
              </a:pPr>
              <a:r>
                <a:rPr lang="th-TH" sz="2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มีกำลังขยายต่ำและสูง</a:t>
              </a:r>
              <a:br>
                <a:rPr lang="th-TH" sz="2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2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เช่น 4</a:t>
              </a:r>
              <a:r>
                <a:rPr lang="en-US" sz="2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X</a:t>
              </a:r>
              <a:r>
                <a:rPr lang="th-TH" sz="2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10</a:t>
              </a:r>
              <a:r>
                <a:rPr lang="en-US" sz="2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X 40X 100X</a:t>
              </a:r>
            </a:p>
          </p:txBody>
        </p:sp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93B03AD9-D1EF-4CEE-96F0-A34DEFB141D2}"/>
                </a:ext>
              </a:extLst>
            </p:cNvPr>
            <p:cNvSpPr/>
            <p:nvPr/>
          </p:nvSpPr>
          <p:spPr>
            <a:xfrm>
              <a:off x="146018" y="4318686"/>
              <a:ext cx="2042360" cy="37936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14400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>
                <a:lnSpc>
                  <a:spcPct val="80000"/>
                </a:lnSpc>
              </a:pPr>
              <a:r>
                <a:rPr lang="th-TH" sz="2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หนีบสไลด์ให้อยู่กับที่</a:t>
              </a:r>
              <a:endParaRPr lang="en-US" sz="2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88" name="Rectangle: Rounded Corners 87">
              <a:extLst>
                <a:ext uri="{FF2B5EF4-FFF2-40B4-BE49-F238E27FC236}">
                  <a16:creationId xmlns:a16="http://schemas.microsoft.com/office/drawing/2014/main" id="{519D153B-F118-44C3-9306-4F1DA5F9B394}"/>
                </a:ext>
              </a:extLst>
            </p:cNvPr>
            <p:cNvSpPr/>
            <p:nvPr/>
          </p:nvSpPr>
          <p:spPr>
            <a:xfrm>
              <a:off x="353260" y="5790517"/>
              <a:ext cx="1812030" cy="37936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14400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80000"/>
                </a:lnSpc>
              </a:pPr>
              <a:r>
                <a:rPr lang="th-TH" sz="2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รองรับน้ำหนักกล้อง</a:t>
              </a:r>
              <a:endParaRPr lang="en-US" sz="2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2C64DE35-2AA3-48A5-9F64-AE8EB66C8C94}"/>
                </a:ext>
              </a:extLst>
            </p:cNvPr>
            <p:cNvSpPr/>
            <p:nvPr/>
          </p:nvSpPr>
          <p:spPr>
            <a:xfrm>
              <a:off x="5380565" y="2475826"/>
              <a:ext cx="2268300" cy="763260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14400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80000"/>
                </a:lnSpc>
              </a:pPr>
              <a:r>
                <a:rPr lang="th-TH" sz="2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ด้านบนติดเลนส์ใกล้ตา </a:t>
              </a:r>
            </a:p>
            <a:p>
              <a:pPr>
                <a:lnSpc>
                  <a:spcPct val="80000"/>
                </a:lnSpc>
              </a:pPr>
              <a:r>
                <a:rPr lang="th-TH" sz="2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ด้านล่างติดเลนส์ใกล้วัตถุ</a:t>
              </a:r>
              <a:endParaRPr lang="en-US" sz="2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96" name="Rectangle: Rounded Corners 95">
              <a:extLst>
                <a:ext uri="{FF2B5EF4-FFF2-40B4-BE49-F238E27FC236}">
                  <a16:creationId xmlns:a16="http://schemas.microsoft.com/office/drawing/2014/main" id="{A68EBE67-9887-4CD4-A0E2-BCAE4310E463}"/>
                </a:ext>
              </a:extLst>
            </p:cNvPr>
            <p:cNvSpPr/>
            <p:nvPr/>
          </p:nvSpPr>
          <p:spPr>
            <a:xfrm>
              <a:off x="5397336" y="3603876"/>
              <a:ext cx="2505741" cy="458587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14400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80000"/>
                </a:lnSpc>
              </a:pPr>
              <a:r>
                <a:rPr lang="th-TH" sz="2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ใช้จับขณะเคลื่อนย้ายอุปกรณ์</a:t>
              </a:r>
              <a:endParaRPr lang="en-US" sz="2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A84D8AC2-80EF-4DC3-81D2-C167AE885885}"/>
                </a:ext>
              </a:extLst>
            </p:cNvPr>
            <p:cNvSpPr/>
            <p:nvPr/>
          </p:nvSpPr>
          <p:spPr>
            <a:xfrm>
              <a:off x="5397336" y="4412651"/>
              <a:ext cx="2133184" cy="458587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14400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80000"/>
                </a:lnSpc>
              </a:pPr>
              <a:r>
                <a:rPr lang="th-TH" sz="2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วางสไลด์ที่ต้องการศึกษา</a:t>
              </a:r>
              <a:endParaRPr lang="en-US" sz="2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07" name="Rectangle: Rounded Corners 106">
              <a:extLst>
                <a:ext uri="{FF2B5EF4-FFF2-40B4-BE49-F238E27FC236}">
                  <a16:creationId xmlns:a16="http://schemas.microsoft.com/office/drawing/2014/main" id="{C87A59C0-9D26-4A94-A0EE-45D34A190541}"/>
                </a:ext>
              </a:extLst>
            </p:cNvPr>
            <p:cNvSpPr/>
            <p:nvPr/>
          </p:nvSpPr>
          <p:spPr>
            <a:xfrm>
              <a:off x="5397336" y="5237435"/>
              <a:ext cx="2133184" cy="458587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14400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80000"/>
                </a:lnSpc>
              </a:pPr>
              <a:r>
                <a:rPr lang="th-TH" sz="2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รวมแสงเพื่อส่งไปยังวัตถุ</a:t>
              </a:r>
              <a:endParaRPr lang="en-US" sz="2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11" name="Rectangle: Rounded Corners 110">
              <a:extLst>
                <a:ext uri="{FF2B5EF4-FFF2-40B4-BE49-F238E27FC236}">
                  <a16:creationId xmlns:a16="http://schemas.microsoft.com/office/drawing/2014/main" id="{1B0F418F-C1BD-4893-A0E9-4D74264EFFF2}"/>
                </a:ext>
              </a:extLst>
            </p:cNvPr>
            <p:cNvSpPr/>
            <p:nvPr/>
          </p:nvSpPr>
          <p:spPr>
            <a:xfrm>
              <a:off x="1973882" y="6261453"/>
              <a:ext cx="2380329" cy="458587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14400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>
                <a:lnSpc>
                  <a:spcPct val="80000"/>
                </a:lnSpc>
              </a:pPr>
              <a:r>
                <a:rPr lang="th-TH" sz="2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หมุนเพื่อเลื่อนตำแหน่งแท่น</a:t>
              </a:r>
              <a:br>
                <a:rPr lang="th-TH" sz="2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2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ของวัตถุเพื่อปรับระยะภาพ</a:t>
              </a:r>
              <a:endParaRPr lang="en-US" sz="2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71DEA98-F39E-4AD0-9C46-18FA8FE850FA}"/>
                </a:ext>
              </a:extLst>
            </p:cNvPr>
            <p:cNvSpPr/>
            <p:nvPr/>
          </p:nvSpPr>
          <p:spPr>
            <a:xfrm>
              <a:off x="2105247" y="2254102"/>
              <a:ext cx="792000" cy="435935"/>
            </a:xfrm>
            <a:custGeom>
              <a:avLst/>
              <a:gdLst>
                <a:gd name="connsiteX0" fmla="*/ 0 w 839972"/>
                <a:gd name="connsiteY0" fmla="*/ 0 h 435935"/>
                <a:gd name="connsiteX1" fmla="*/ 510362 w 839972"/>
                <a:gd name="connsiteY1" fmla="*/ 0 h 435935"/>
                <a:gd name="connsiteX2" fmla="*/ 839972 w 839972"/>
                <a:gd name="connsiteY2" fmla="*/ 435935 h 43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39972" h="435935">
                  <a:moveTo>
                    <a:pt x="0" y="0"/>
                  </a:moveTo>
                  <a:lnTo>
                    <a:pt x="510362" y="0"/>
                  </a:lnTo>
                  <a:lnTo>
                    <a:pt x="839972" y="435935"/>
                  </a:lnTo>
                </a:path>
              </a:pathLst>
            </a:custGeom>
            <a:noFill/>
            <a:ln w="19050" cap="rnd">
              <a:solidFill>
                <a:srgbClr val="006C39"/>
              </a:solidFill>
              <a:round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AC1988A-FA86-4987-A430-2AA11AF58B37}"/>
                </a:ext>
              </a:extLst>
            </p:cNvPr>
            <p:cNvSpPr/>
            <p:nvPr/>
          </p:nvSpPr>
          <p:spPr>
            <a:xfrm>
              <a:off x="2126512" y="3030279"/>
              <a:ext cx="1620000" cy="701749"/>
            </a:xfrm>
            <a:custGeom>
              <a:avLst/>
              <a:gdLst>
                <a:gd name="connsiteX0" fmla="*/ 1637414 w 1637414"/>
                <a:gd name="connsiteY0" fmla="*/ 701749 h 701749"/>
                <a:gd name="connsiteX1" fmla="*/ 701748 w 1637414"/>
                <a:gd name="connsiteY1" fmla="*/ 0 h 701749"/>
                <a:gd name="connsiteX2" fmla="*/ 0 w 1637414"/>
                <a:gd name="connsiteY2" fmla="*/ 0 h 70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37414" h="701749">
                  <a:moveTo>
                    <a:pt x="1637414" y="701749"/>
                  </a:moveTo>
                  <a:lnTo>
                    <a:pt x="701748" y="0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rgbClr val="006C39"/>
              </a:solidFill>
              <a:round/>
              <a:headEnd type="oval"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041AFF05-8D70-41A3-A4BF-F8032EB34C1E}"/>
                </a:ext>
              </a:extLst>
            </p:cNvPr>
            <p:cNvSpPr/>
            <p:nvPr/>
          </p:nvSpPr>
          <p:spPr>
            <a:xfrm>
              <a:off x="2115879" y="3817088"/>
              <a:ext cx="1382233" cy="329609"/>
            </a:xfrm>
            <a:custGeom>
              <a:avLst/>
              <a:gdLst>
                <a:gd name="connsiteX0" fmla="*/ 1382233 w 1382233"/>
                <a:gd name="connsiteY0" fmla="*/ 0 h 329609"/>
                <a:gd name="connsiteX1" fmla="*/ 404037 w 1382233"/>
                <a:gd name="connsiteY1" fmla="*/ 329609 h 329609"/>
                <a:gd name="connsiteX2" fmla="*/ 0 w 1382233"/>
                <a:gd name="connsiteY2" fmla="*/ 329609 h 32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2233" h="329609">
                  <a:moveTo>
                    <a:pt x="1382233" y="0"/>
                  </a:moveTo>
                  <a:lnTo>
                    <a:pt x="404037" y="329609"/>
                  </a:lnTo>
                  <a:lnTo>
                    <a:pt x="0" y="329609"/>
                  </a:lnTo>
                </a:path>
              </a:pathLst>
            </a:custGeom>
            <a:noFill/>
            <a:ln w="19050" cap="rnd">
              <a:solidFill>
                <a:srgbClr val="006C39"/>
              </a:solidFill>
              <a:round/>
              <a:headEnd type="oval"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886948B-27D8-47AA-ADFF-FE10E8A3EB96}"/>
                </a:ext>
              </a:extLst>
            </p:cNvPr>
            <p:cNvSpPr/>
            <p:nvPr/>
          </p:nvSpPr>
          <p:spPr>
            <a:xfrm>
              <a:off x="2147777" y="4805916"/>
              <a:ext cx="1476000" cy="180754"/>
            </a:xfrm>
            <a:custGeom>
              <a:avLst/>
              <a:gdLst>
                <a:gd name="connsiteX0" fmla="*/ 0 w 1499190"/>
                <a:gd name="connsiteY0" fmla="*/ 180754 h 180754"/>
                <a:gd name="connsiteX1" fmla="*/ 467832 w 1499190"/>
                <a:gd name="connsiteY1" fmla="*/ 180754 h 180754"/>
                <a:gd name="connsiteX2" fmla="*/ 1499190 w 1499190"/>
                <a:gd name="connsiteY2" fmla="*/ 0 h 180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99190" h="180754">
                  <a:moveTo>
                    <a:pt x="0" y="180754"/>
                  </a:moveTo>
                  <a:lnTo>
                    <a:pt x="467832" y="180754"/>
                  </a:lnTo>
                  <a:lnTo>
                    <a:pt x="1499190" y="0"/>
                  </a:lnTo>
                </a:path>
              </a:pathLst>
            </a:custGeom>
            <a:noFill/>
            <a:ln w="19050" cap="rnd">
              <a:solidFill>
                <a:srgbClr val="006C39"/>
              </a:solidFill>
              <a:round/>
              <a:headEnd type="none"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FA4F723-2A47-4C08-82DE-A2DB9D6B1A0B}"/>
                </a:ext>
              </a:extLst>
            </p:cNvPr>
            <p:cNvSpPr/>
            <p:nvPr/>
          </p:nvSpPr>
          <p:spPr>
            <a:xfrm>
              <a:off x="2083981" y="5295014"/>
              <a:ext cx="1382233" cy="276446"/>
            </a:xfrm>
            <a:custGeom>
              <a:avLst/>
              <a:gdLst>
                <a:gd name="connsiteX0" fmla="*/ 0 w 1382233"/>
                <a:gd name="connsiteY0" fmla="*/ 276446 h 276446"/>
                <a:gd name="connsiteX1" fmla="*/ 1116419 w 1382233"/>
                <a:gd name="connsiteY1" fmla="*/ 276446 h 276446"/>
                <a:gd name="connsiteX2" fmla="*/ 1382233 w 1382233"/>
                <a:gd name="connsiteY2" fmla="*/ 0 h 276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2233" h="276446">
                  <a:moveTo>
                    <a:pt x="0" y="276446"/>
                  </a:moveTo>
                  <a:lnTo>
                    <a:pt x="1116419" y="276446"/>
                  </a:lnTo>
                  <a:lnTo>
                    <a:pt x="1382233" y="0"/>
                  </a:lnTo>
                </a:path>
              </a:pathLst>
            </a:custGeom>
            <a:noFill/>
            <a:ln w="19050" cap="rnd">
              <a:solidFill>
                <a:srgbClr val="006C39"/>
              </a:solidFill>
              <a:round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E0ECB26E-B400-47DC-8A7F-338075A10E64}"/>
                </a:ext>
              </a:extLst>
            </p:cNvPr>
            <p:cNvSpPr/>
            <p:nvPr/>
          </p:nvSpPr>
          <p:spPr>
            <a:xfrm>
              <a:off x="4284921" y="4869712"/>
              <a:ext cx="446567" cy="1116418"/>
            </a:xfrm>
            <a:custGeom>
              <a:avLst/>
              <a:gdLst>
                <a:gd name="connsiteX0" fmla="*/ 0 w 446567"/>
                <a:gd name="connsiteY0" fmla="*/ 1116418 h 1116418"/>
                <a:gd name="connsiteX1" fmla="*/ 202019 w 446567"/>
                <a:gd name="connsiteY1" fmla="*/ 1116418 h 1116418"/>
                <a:gd name="connsiteX2" fmla="*/ 446567 w 446567"/>
                <a:gd name="connsiteY2" fmla="*/ 0 h 1116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6567" h="1116418">
                  <a:moveTo>
                    <a:pt x="0" y="1116418"/>
                  </a:moveTo>
                  <a:lnTo>
                    <a:pt x="202019" y="1116418"/>
                  </a:lnTo>
                  <a:lnTo>
                    <a:pt x="446567" y="0"/>
                  </a:lnTo>
                </a:path>
              </a:pathLst>
            </a:custGeom>
            <a:noFill/>
            <a:ln w="19050" cap="rnd">
              <a:solidFill>
                <a:srgbClr val="006C39"/>
              </a:solidFill>
              <a:round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9B04077C-26AC-4B10-B34A-A80B6EEDA1DC}"/>
                </a:ext>
              </a:extLst>
            </p:cNvPr>
            <p:cNvSpPr/>
            <p:nvPr/>
          </p:nvSpPr>
          <p:spPr>
            <a:xfrm>
              <a:off x="4890977" y="4784651"/>
              <a:ext cx="574158" cy="1169582"/>
            </a:xfrm>
            <a:custGeom>
              <a:avLst/>
              <a:gdLst>
                <a:gd name="connsiteX0" fmla="*/ 574158 w 574158"/>
                <a:gd name="connsiteY0" fmla="*/ 1169582 h 1169582"/>
                <a:gd name="connsiteX1" fmla="*/ 340242 w 574158"/>
                <a:gd name="connsiteY1" fmla="*/ 1169582 h 1169582"/>
                <a:gd name="connsiteX2" fmla="*/ 0 w 574158"/>
                <a:gd name="connsiteY2" fmla="*/ 0 h 1169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4158" h="1169582">
                  <a:moveTo>
                    <a:pt x="574158" y="1169582"/>
                  </a:moveTo>
                  <a:lnTo>
                    <a:pt x="340242" y="1169582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rgbClr val="006C39"/>
              </a:solidFill>
              <a:round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71C43F66-E916-424D-AA41-E6D89FF0BA60}"/>
                </a:ext>
              </a:extLst>
            </p:cNvPr>
            <p:cNvSpPr/>
            <p:nvPr/>
          </p:nvSpPr>
          <p:spPr>
            <a:xfrm>
              <a:off x="3944679" y="4338084"/>
              <a:ext cx="1499191" cy="712381"/>
            </a:xfrm>
            <a:custGeom>
              <a:avLst/>
              <a:gdLst>
                <a:gd name="connsiteX0" fmla="*/ 0 w 1499191"/>
                <a:gd name="connsiteY0" fmla="*/ 0 h 712381"/>
                <a:gd name="connsiteX1" fmla="*/ 1158949 w 1499191"/>
                <a:gd name="connsiteY1" fmla="*/ 0 h 712381"/>
                <a:gd name="connsiteX2" fmla="*/ 1499191 w 1499191"/>
                <a:gd name="connsiteY2" fmla="*/ 712381 h 71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99191" h="712381">
                  <a:moveTo>
                    <a:pt x="0" y="0"/>
                  </a:moveTo>
                  <a:lnTo>
                    <a:pt x="1158949" y="0"/>
                  </a:lnTo>
                  <a:lnTo>
                    <a:pt x="1499191" y="712381"/>
                  </a:lnTo>
                </a:path>
              </a:pathLst>
            </a:custGeom>
            <a:noFill/>
            <a:ln w="19050" cap="rnd">
              <a:solidFill>
                <a:srgbClr val="006C39"/>
              </a:solidFill>
              <a:round/>
              <a:headEnd type="oval"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61B1811D-B2C4-4F18-B4CE-3234E3FCE290}"/>
                </a:ext>
              </a:extLst>
            </p:cNvPr>
            <p:cNvSpPr/>
            <p:nvPr/>
          </p:nvSpPr>
          <p:spPr>
            <a:xfrm>
              <a:off x="4167963" y="3934047"/>
              <a:ext cx="1286539" cy="308344"/>
            </a:xfrm>
            <a:custGeom>
              <a:avLst/>
              <a:gdLst>
                <a:gd name="connsiteX0" fmla="*/ 0 w 1286539"/>
                <a:gd name="connsiteY0" fmla="*/ 0 h 308344"/>
                <a:gd name="connsiteX1" fmla="*/ 786809 w 1286539"/>
                <a:gd name="connsiteY1" fmla="*/ 0 h 308344"/>
                <a:gd name="connsiteX2" fmla="*/ 1286539 w 1286539"/>
                <a:gd name="connsiteY2" fmla="*/ 308344 h 308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86539" h="308344">
                  <a:moveTo>
                    <a:pt x="0" y="0"/>
                  </a:moveTo>
                  <a:lnTo>
                    <a:pt x="786809" y="0"/>
                  </a:lnTo>
                  <a:lnTo>
                    <a:pt x="1286539" y="308344"/>
                  </a:lnTo>
                </a:path>
              </a:pathLst>
            </a:custGeom>
            <a:noFill/>
            <a:ln w="19050" cap="rnd">
              <a:solidFill>
                <a:srgbClr val="006C39"/>
              </a:solidFill>
              <a:round/>
              <a:headEnd type="oval"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D17F4BB-46F5-4425-96D4-9C700DC45FB0}"/>
                </a:ext>
              </a:extLst>
            </p:cNvPr>
            <p:cNvSpPr/>
            <p:nvPr/>
          </p:nvSpPr>
          <p:spPr>
            <a:xfrm>
              <a:off x="4657060" y="3413051"/>
              <a:ext cx="776177" cy="0"/>
            </a:xfrm>
            <a:custGeom>
              <a:avLst/>
              <a:gdLst>
                <a:gd name="connsiteX0" fmla="*/ 776177 w 776177"/>
                <a:gd name="connsiteY0" fmla="*/ 0 h 0"/>
                <a:gd name="connsiteX1" fmla="*/ 0 w 776177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76177">
                  <a:moveTo>
                    <a:pt x="776177" y="0"/>
                  </a:move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rgbClr val="006C39"/>
              </a:solidFill>
              <a:round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25C29BF0-33F8-44CA-9D89-F87E548E0D32}"/>
                </a:ext>
              </a:extLst>
            </p:cNvPr>
            <p:cNvSpPr/>
            <p:nvPr/>
          </p:nvSpPr>
          <p:spPr>
            <a:xfrm>
              <a:off x="3965944" y="2307265"/>
              <a:ext cx="1488558" cy="648586"/>
            </a:xfrm>
            <a:custGeom>
              <a:avLst/>
              <a:gdLst>
                <a:gd name="connsiteX0" fmla="*/ 1488558 w 1488558"/>
                <a:gd name="connsiteY0" fmla="*/ 0 h 648586"/>
                <a:gd name="connsiteX1" fmla="*/ 776177 w 1488558"/>
                <a:gd name="connsiteY1" fmla="*/ 0 h 648586"/>
                <a:gd name="connsiteX2" fmla="*/ 0 w 1488558"/>
                <a:gd name="connsiteY2" fmla="*/ 648586 h 648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88558" h="648586">
                  <a:moveTo>
                    <a:pt x="1488558" y="0"/>
                  </a:moveTo>
                  <a:lnTo>
                    <a:pt x="776177" y="0"/>
                  </a:lnTo>
                  <a:lnTo>
                    <a:pt x="0" y="648586"/>
                  </a:lnTo>
                </a:path>
              </a:pathLst>
            </a:custGeom>
            <a:noFill/>
            <a:ln w="19050" cap="rnd">
              <a:solidFill>
                <a:srgbClr val="006C39"/>
              </a:solidFill>
              <a:round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201783F-3BB6-4571-A11E-3DE45D256CD5}"/>
                </a:ext>
              </a:extLst>
            </p:cNvPr>
            <p:cNvSpPr/>
            <p:nvPr/>
          </p:nvSpPr>
          <p:spPr>
            <a:xfrm>
              <a:off x="683740" y="2080078"/>
              <a:ext cx="1504638" cy="379363"/>
            </a:xfrm>
            <a:prstGeom prst="roundRect">
              <a:avLst>
                <a:gd name="adj" fmla="val 50000"/>
              </a:avLst>
            </a:prstGeom>
            <a:solidFill>
              <a:srgbClr val="A7D9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08000" rtlCol="0" anchor="ctr"/>
            <a:lstStyle/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เลนส์ใกล้ตา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9490B365-A37C-40C7-8C65-209F7C95884F}"/>
                </a:ext>
              </a:extLst>
            </p:cNvPr>
            <p:cNvSpPr/>
            <p:nvPr/>
          </p:nvSpPr>
          <p:spPr>
            <a:xfrm>
              <a:off x="748488" y="2862913"/>
              <a:ext cx="1439890" cy="379363"/>
            </a:xfrm>
            <a:prstGeom prst="roundRect">
              <a:avLst>
                <a:gd name="adj" fmla="val 50000"/>
              </a:avLst>
            </a:prstGeom>
            <a:solidFill>
              <a:srgbClr val="A7D9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08000" rtlCol="0" anchor="ctr"/>
            <a:lstStyle/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เลนส์ใกล้วัตถุ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762B7175-2EF3-496B-A2E4-D518A09520E6}"/>
                </a:ext>
              </a:extLst>
            </p:cNvPr>
            <p:cNvSpPr/>
            <p:nvPr/>
          </p:nvSpPr>
          <p:spPr>
            <a:xfrm>
              <a:off x="683740" y="3958322"/>
              <a:ext cx="1504638" cy="379363"/>
            </a:xfrm>
            <a:prstGeom prst="roundRect">
              <a:avLst>
                <a:gd name="adj" fmla="val 50000"/>
              </a:avLst>
            </a:prstGeom>
            <a:solidFill>
              <a:srgbClr val="A7D9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08000" rtlCol="0" anchor="ctr"/>
            <a:lstStyle/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ที่หนีบสไลด์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25496C62-DAD9-4FC4-B945-45ECDCBA0804}"/>
                </a:ext>
              </a:extLst>
            </p:cNvPr>
            <p:cNvSpPr/>
            <p:nvPr/>
          </p:nvSpPr>
          <p:spPr>
            <a:xfrm>
              <a:off x="448187" y="4783690"/>
              <a:ext cx="1740191" cy="379363"/>
            </a:xfrm>
            <a:prstGeom prst="roundRect">
              <a:avLst>
                <a:gd name="adj" fmla="val 50000"/>
              </a:avLst>
            </a:prstGeom>
            <a:solidFill>
              <a:srgbClr val="A7D9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08000" rtlCol="0" anchor="ctr"/>
            <a:lstStyle/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แหล่งกำเนิดแสง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1F439BEE-0EA5-423F-8AF8-79BAD20640C2}"/>
                </a:ext>
              </a:extLst>
            </p:cNvPr>
            <p:cNvSpPr/>
            <p:nvPr/>
          </p:nvSpPr>
          <p:spPr>
            <a:xfrm>
              <a:off x="905290" y="5367908"/>
              <a:ext cx="1260000" cy="379363"/>
            </a:xfrm>
            <a:prstGeom prst="roundRect">
              <a:avLst>
                <a:gd name="adj" fmla="val 50000"/>
              </a:avLst>
            </a:prstGeom>
            <a:solidFill>
              <a:srgbClr val="A7D9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08000" rtlCol="0" anchor="ctr"/>
            <a:lstStyle/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ฐาน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A92676B5-DAF0-4739-A48A-1A33621F4684}"/>
                </a:ext>
              </a:extLst>
            </p:cNvPr>
            <p:cNvSpPr/>
            <p:nvPr/>
          </p:nvSpPr>
          <p:spPr>
            <a:xfrm>
              <a:off x="5380564" y="2115462"/>
              <a:ext cx="1296957" cy="379363"/>
            </a:xfrm>
            <a:prstGeom prst="roundRect">
              <a:avLst>
                <a:gd name="adj" fmla="val 50000"/>
              </a:avLst>
            </a:prstGeom>
            <a:solidFill>
              <a:srgbClr val="A7D9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08000" rtlCol="0" anchor="ctr"/>
            <a:lstStyle/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ลำกล้อง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94" name="Rectangle: Rounded Corners 93">
              <a:extLst>
                <a:ext uri="{FF2B5EF4-FFF2-40B4-BE49-F238E27FC236}">
                  <a16:creationId xmlns:a16="http://schemas.microsoft.com/office/drawing/2014/main" id="{C488832A-E8C1-4481-81CD-C222960FE732}"/>
                </a:ext>
              </a:extLst>
            </p:cNvPr>
            <p:cNvSpPr/>
            <p:nvPr/>
          </p:nvSpPr>
          <p:spPr>
            <a:xfrm>
              <a:off x="5397335" y="3243512"/>
              <a:ext cx="1358301" cy="379363"/>
            </a:xfrm>
            <a:prstGeom prst="roundRect">
              <a:avLst>
                <a:gd name="adj" fmla="val 50000"/>
              </a:avLst>
            </a:prstGeom>
            <a:solidFill>
              <a:srgbClr val="A7D9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08000" rtlCol="0" anchor="ctr"/>
            <a:lstStyle/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แขนกล้อง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808C83FB-9FB0-494E-AA11-47DE809E0E07}"/>
                </a:ext>
              </a:extLst>
            </p:cNvPr>
            <p:cNvSpPr/>
            <p:nvPr/>
          </p:nvSpPr>
          <p:spPr>
            <a:xfrm>
              <a:off x="5397336" y="4052287"/>
              <a:ext cx="1358311" cy="379363"/>
            </a:xfrm>
            <a:prstGeom prst="roundRect">
              <a:avLst>
                <a:gd name="adj" fmla="val 50000"/>
              </a:avLst>
            </a:prstGeom>
            <a:solidFill>
              <a:srgbClr val="A7D9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08000" rtlCol="0" anchor="ctr"/>
            <a:lstStyle/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แท่นวางวัตถุ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05" name="Rectangle: Rounded Corners 104">
              <a:extLst>
                <a:ext uri="{FF2B5EF4-FFF2-40B4-BE49-F238E27FC236}">
                  <a16:creationId xmlns:a16="http://schemas.microsoft.com/office/drawing/2014/main" id="{468FAD94-CCFE-4FD7-A94C-FFE6127E14AF}"/>
                </a:ext>
              </a:extLst>
            </p:cNvPr>
            <p:cNvSpPr/>
            <p:nvPr/>
          </p:nvSpPr>
          <p:spPr>
            <a:xfrm>
              <a:off x="5397336" y="4877071"/>
              <a:ext cx="1992292" cy="379363"/>
            </a:xfrm>
            <a:prstGeom prst="roundRect">
              <a:avLst>
                <a:gd name="adj" fmla="val 50000"/>
              </a:avLst>
            </a:prstGeom>
            <a:solidFill>
              <a:srgbClr val="A7D9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08000" rtlCol="0" anchor="ctr"/>
            <a:lstStyle/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ไอริสไดอะแฟรม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08" name="Rectangle: Rounded Corners 107">
              <a:extLst>
                <a:ext uri="{FF2B5EF4-FFF2-40B4-BE49-F238E27FC236}">
                  <a16:creationId xmlns:a16="http://schemas.microsoft.com/office/drawing/2014/main" id="{9C53965C-4161-4E00-9A00-0818CCF03899}"/>
                </a:ext>
              </a:extLst>
            </p:cNvPr>
            <p:cNvSpPr/>
            <p:nvPr/>
          </p:nvSpPr>
          <p:spPr>
            <a:xfrm>
              <a:off x="5397335" y="5751446"/>
              <a:ext cx="2201027" cy="379363"/>
            </a:xfrm>
            <a:prstGeom prst="roundRect">
              <a:avLst>
                <a:gd name="adj" fmla="val 50000"/>
              </a:avLst>
            </a:prstGeom>
            <a:solidFill>
              <a:srgbClr val="A7D9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08000" rtlCol="0" anchor="ctr"/>
            <a:lstStyle/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ปุ่มปรับภาพละเอียด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10" name="Rectangle: Rounded Corners 109">
              <a:extLst>
                <a:ext uri="{FF2B5EF4-FFF2-40B4-BE49-F238E27FC236}">
                  <a16:creationId xmlns:a16="http://schemas.microsoft.com/office/drawing/2014/main" id="{5BC658DC-5398-4917-B47E-BF124C10B94B}"/>
                </a:ext>
              </a:extLst>
            </p:cNvPr>
            <p:cNvSpPr/>
            <p:nvPr/>
          </p:nvSpPr>
          <p:spPr>
            <a:xfrm>
              <a:off x="2445726" y="5784827"/>
              <a:ext cx="1908485" cy="379363"/>
            </a:xfrm>
            <a:prstGeom prst="roundRect">
              <a:avLst>
                <a:gd name="adj" fmla="val 50000"/>
              </a:avLst>
            </a:prstGeom>
            <a:solidFill>
              <a:srgbClr val="A7D9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08000" rtlCol="0" anchor="ctr"/>
            <a:lstStyle/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ปุ่มปรับภาพหยาบ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EEE8F06-86FB-43AB-A112-93835AAD51BB}"/>
              </a:ext>
            </a:extLst>
          </p:cNvPr>
          <p:cNvGrpSpPr/>
          <p:nvPr/>
        </p:nvGrpSpPr>
        <p:grpSpPr>
          <a:xfrm>
            <a:off x="122976" y="772295"/>
            <a:ext cx="7697971" cy="936899"/>
            <a:chOff x="122976" y="772295"/>
            <a:chExt cx="7697971" cy="936899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CCC0F26-7402-4D52-8C03-CD7C1A691892}"/>
                </a:ext>
              </a:extLst>
            </p:cNvPr>
            <p:cNvSpPr/>
            <p:nvPr/>
          </p:nvSpPr>
          <p:spPr>
            <a:xfrm>
              <a:off x="122976" y="1250607"/>
              <a:ext cx="7697971" cy="458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เป็นอุปกรณ์ที่ช่วยในการขยายขนาดสิ่งต่าง ๆ</a:t>
              </a:r>
              <a:r>
                <a:rPr lang="en-US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ที่ไม่สามารถมองเห็นได้ด้วยตาเปล่า</a:t>
              </a:r>
              <a:endPara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71F9D01-311F-4ABB-B783-D1146BF2DD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52423" y="772295"/>
              <a:ext cx="4822354" cy="646232"/>
            </a:xfrm>
            <a:prstGeom prst="rect">
              <a:avLst/>
            </a:prstGeom>
          </p:spPr>
        </p:pic>
      </p:grpSp>
      <p:pic>
        <p:nvPicPr>
          <p:cNvPr id="70" name="Picture 69">
            <a:extLst>
              <a:ext uri="{FF2B5EF4-FFF2-40B4-BE49-F238E27FC236}">
                <a16:creationId xmlns:a16="http://schemas.microsoft.com/office/drawing/2014/main" id="{7A4C6A3B-FD0B-42CE-AD76-68E0C47ADB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3586" y="1594676"/>
            <a:ext cx="5401524" cy="536494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4D910271-EA86-4746-8034-7058191D10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25740" y="530592"/>
            <a:ext cx="2700762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255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3C52A2-1DAA-4DAE-9CAB-48E9BB6E20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Picture 23">
            <a:hlinkClick r:id="rId4" action="ppaction://hlinksldjump"/>
            <a:extLst>
              <a:ext uri="{FF2B5EF4-FFF2-40B4-BE49-F238E27FC236}">
                <a16:creationId xmlns:a16="http://schemas.microsoft.com/office/drawing/2014/main" id="{74696C78-E52F-4CAA-9893-8B9CB55587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1944" y="3684991"/>
            <a:ext cx="6828112" cy="963251"/>
          </a:xfrm>
          <a:prstGeom prst="rect">
            <a:avLst/>
          </a:prstGeom>
        </p:spPr>
      </p:pic>
      <p:pic>
        <p:nvPicPr>
          <p:cNvPr id="23" name="Picture 22">
            <a:hlinkClick r:id="rId6" action="ppaction://hlinksldjump"/>
            <a:extLst>
              <a:ext uri="{FF2B5EF4-FFF2-40B4-BE49-F238E27FC236}">
                <a16:creationId xmlns:a16="http://schemas.microsoft.com/office/drawing/2014/main" id="{F7836C0D-8E24-4DCE-8FC1-85ED2C1194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1944" y="2128495"/>
            <a:ext cx="6828112" cy="963251"/>
          </a:xfrm>
          <a:prstGeom prst="rect">
            <a:avLst/>
          </a:prstGeom>
        </p:spPr>
      </p:pic>
      <p:pic>
        <p:nvPicPr>
          <p:cNvPr id="17" name="back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194EB711-AB57-44FE-9613-688DA43384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6569" y="6206233"/>
            <a:ext cx="491712" cy="48532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15B699B-54AA-43F2-87A4-D00AD184FBD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84EBBDF8-CC4A-45A2-9D30-0A897B7959D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8716445">
            <a:off x="8897806" y="2779121"/>
            <a:ext cx="354465" cy="4489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6A00B64-C399-4A02-B963-F632471DFA5B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347410"/>
            <a:ext cx="2797744" cy="252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41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7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37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oup 85">
            <a:extLst>
              <a:ext uri="{FF2B5EF4-FFF2-40B4-BE49-F238E27FC236}">
                <a16:creationId xmlns:a16="http://schemas.microsoft.com/office/drawing/2014/main" id="{BA7020EA-C46E-4FB8-823E-F2015919AD8B}"/>
              </a:ext>
            </a:extLst>
          </p:cNvPr>
          <p:cNvGrpSpPr/>
          <p:nvPr/>
        </p:nvGrpSpPr>
        <p:grpSpPr>
          <a:xfrm>
            <a:off x="0" y="-10633"/>
            <a:ext cx="12192000" cy="901314"/>
            <a:chOff x="0" y="-10633"/>
            <a:chExt cx="12192000" cy="901314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30A6515E-6C57-4501-BC67-B5362DB62151}"/>
                </a:ext>
              </a:extLst>
            </p:cNvPr>
            <p:cNvSpPr/>
            <p:nvPr/>
          </p:nvSpPr>
          <p:spPr>
            <a:xfrm>
              <a:off x="2445726" y="-10633"/>
              <a:ext cx="9746274" cy="755222"/>
            </a:xfrm>
            <a:prstGeom prst="rect">
              <a:avLst/>
            </a:prstGeom>
            <a:solidFill>
              <a:srgbClr val="A7D9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405D2035-FB34-474E-9702-61F1C6CB33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-10633"/>
              <a:ext cx="3478155" cy="755222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A6C7FDDA-BEC9-4A90-8E94-F007092421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9611" y="-5509"/>
              <a:ext cx="3779848" cy="896190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F737E54D-5453-462D-8C4E-247BD63B2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3598" y="34118"/>
              <a:ext cx="2383743" cy="816935"/>
            </a:xfrm>
            <a:prstGeom prst="rect">
              <a:avLst/>
            </a:prstGeom>
          </p:spPr>
        </p:pic>
      </p:grpSp>
      <p:pic>
        <p:nvPicPr>
          <p:cNvPr id="12" name="Picture 1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49053964-9E9F-4049-8404-8C02890B67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400" y="6215863"/>
            <a:ext cx="493417" cy="4870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6FC7168-7D13-402F-BF07-40971C610DD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5180" y="0"/>
            <a:ext cx="716820" cy="75522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A312C63-830F-40B0-866D-A0C688B8BF1F}"/>
              </a:ext>
            </a:extLst>
          </p:cNvPr>
          <p:cNvGrpSpPr/>
          <p:nvPr/>
        </p:nvGrpSpPr>
        <p:grpSpPr>
          <a:xfrm>
            <a:off x="82568" y="760262"/>
            <a:ext cx="7485998" cy="3981153"/>
            <a:chOff x="82568" y="760262"/>
            <a:chExt cx="7485998" cy="398115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A302B5D-3E96-46FC-B82F-97E15B86A1A5}"/>
                </a:ext>
              </a:extLst>
            </p:cNvPr>
            <p:cNvGrpSpPr/>
            <p:nvPr/>
          </p:nvGrpSpPr>
          <p:grpSpPr>
            <a:xfrm>
              <a:off x="82568" y="760262"/>
              <a:ext cx="3654004" cy="3704273"/>
              <a:chOff x="456995" y="755223"/>
              <a:chExt cx="3696203" cy="3747052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21691385-F39B-4096-9B3C-F7F0D7D777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6995" y="755223"/>
                <a:ext cx="3250900" cy="3747052"/>
              </a:xfrm>
              <a:prstGeom prst="rect">
                <a:avLst/>
              </a:prstGeom>
            </p:spPr>
          </p:pic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6A629EFD-6135-4849-B4C0-2943963A18B1}"/>
                  </a:ext>
                </a:extLst>
              </p:cNvPr>
              <p:cNvSpPr/>
              <p:nvPr/>
            </p:nvSpPr>
            <p:spPr>
              <a:xfrm>
                <a:off x="2989876" y="2207097"/>
                <a:ext cx="324000" cy="32400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108000" rtlCol="0" anchor="ctr"/>
              <a:lstStyle/>
              <a:p>
                <a:pPr algn="ctr"/>
                <a:r>
                  <a:rPr lang="th-TH" sz="2400" b="1" dirty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3</a:t>
                </a:r>
                <a:endPara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4EC9708A-64AD-402E-8094-416739C976CD}"/>
                  </a:ext>
                </a:extLst>
              </p:cNvPr>
              <p:cNvSpPr/>
              <p:nvPr/>
            </p:nvSpPr>
            <p:spPr>
              <a:xfrm>
                <a:off x="3120019" y="2695171"/>
                <a:ext cx="324000" cy="32400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108000" rtlCol="0" anchor="ctr"/>
              <a:lstStyle/>
              <a:p>
                <a:pPr algn="ctr"/>
                <a:r>
                  <a:rPr lang="th-TH" sz="2400" b="1" dirty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7</a:t>
                </a:r>
                <a:endPara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72" name="Rectangle: Rounded Corners 71">
                <a:extLst>
                  <a:ext uri="{FF2B5EF4-FFF2-40B4-BE49-F238E27FC236}">
                    <a16:creationId xmlns:a16="http://schemas.microsoft.com/office/drawing/2014/main" id="{84B1D6BF-F748-4CA2-8395-7290504241B9}"/>
                  </a:ext>
                </a:extLst>
              </p:cNvPr>
              <p:cNvSpPr/>
              <p:nvPr/>
            </p:nvSpPr>
            <p:spPr>
              <a:xfrm>
                <a:off x="3120019" y="3142480"/>
                <a:ext cx="1033179" cy="324000"/>
              </a:xfrm>
              <a:prstGeom prst="roundRect">
                <a:avLst>
                  <a:gd name="adj" fmla="val 23231"/>
                </a:avLst>
              </a:prstGeom>
              <a:solidFill>
                <a:schemeClr val="bg1"/>
              </a:solidFill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108000" rtlCol="0" anchor="ctr"/>
              <a:lstStyle/>
              <a:p>
                <a:pPr algn="ctr"/>
                <a:r>
                  <a:rPr lang="th-TH" sz="2400" dirty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นิวเคลียส</a:t>
                </a:r>
                <a:endParaRPr lang="en-US" sz="2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AB84B635-9E79-4115-81FA-974B7528D4BB}"/>
                  </a:ext>
                </a:extLst>
              </p:cNvPr>
              <p:cNvSpPr/>
              <p:nvPr/>
            </p:nvSpPr>
            <p:spPr>
              <a:xfrm>
                <a:off x="1031917" y="4150483"/>
                <a:ext cx="324000" cy="32400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CC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108000" rtlCol="0" anchor="ctr"/>
              <a:lstStyle/>
              <a:p>
                <a:pPr algn="ctr"/>
                <a:r>
                  <a:rPr lang="th-TH" sz="2400" b="1" dirty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8</a:t>
                </a:r>
                <a:endPara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4EE92A4E-9422-4126-8BB3-92AEFFF8482E}"/>
                  </a:ext>
                </a:extLst>
              </p:cNvPr>
              <p:cNvSpPr/>
              <p:nvPr/>
            </p:nvSpPr>
            <p:spPr>
              <a:xfrm>
                <a:off x="566950" y="3711180"/>
                <a:ext cx="324000" cy="32400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108000" rtlCol="0" anchor="ctr"/>
              <a:lstStyle/>
              <a:p>
                <a:pPr algn="ctr"/>
                <a:r>
                  <a:rPr lang="th-TH" sz="2400" b="1" dirty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1</a:t>
                </a:r>
                <a:endPara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B25F6AF8-C536-444A-8BA8-0E1D450CDF54}"/>
                  </a:ext>
                </a:extLst>
              </p:cNvPr>
              <p:cNvSpPr/>
              <p:nvPr/>
            </p:nvSpPr>
            <p:spPr>
              <a:xfrm>
                <a:off x="521740" y="2470538"/>
                <a:ext cx="324000" cy="32400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108000" rtlCol="0" anchor="ctr"/>
              <a:lstStyle/>
              <a:p>
                <a:pPr algn="ctr"/>
                <a:r>
                  <a:rPr lang="th-TH" sz="2400" b="1" dirty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6</a:t>
                </a:r>
                <a:endPara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C51AC64B-54DB-4EF5-8261-B0E9C93B2513}"/>
                  </a:ext>
                </a:extLst>
              </p:cNvPr>
              <p:cNvSpPr/>
              <p:nvPr/>
            </p:nvSpPr>
            <p:spPr>
              <a:xfrm>
                <a:off x="788434" y="1864583"/>
                <a:ext cx="324000" cy="32400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108000" rtlCol="0" anchor="ctr"/>
              <a:lstStyle/>
              <a:p>
                <a:pPr algn="ctr"/>
                <a:r>
                  <a:rPr lang="th-TH" sz="2400" b="1" dirty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5</a:t>
                </a:r>
                <a:endPara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80B4102D-DD7C-4FF9-AE9F-E078F33E7CFC}"/>
                  </a:ext>
                </a:extLst>
              </p:cNvPr>
              <p:cNvSpPr/>
              <p:nvPr/>
            </p:nvSpPr>
            <p:spPr>
              <a:xfrm>
                <a:off x="3167243" y="3736522"/>
                <a:ext cx="324000" cy="32400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108000" rtlCol="0" anchor="ctr"/>
              <a:lstStyle/>
              <a:p>
                <a:pPr algn="ctr"/>
                <a:r>
                  <a:rPr lang="th-TH" sz="2400" b="1" dirty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4</a:t>
                </a:r>
                <a:endPara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0FA0402-31B7-4D2C-8855-6E9500063F87}"/>
                </a:ext>
              </a:extLst>
            </p:cNvPr>
            <p:cNvGrpSpPr/>
            <p:nvPr/>
          </p:nvGrpSpPr>
          <p:grpSpPr>
            <a:xfrm>
              <a:off x="1706370" y="1065799"/>
              <a:ext cx="1324958" cy="952528"/>
              <a:chOff x="2218879" y="1120821"/>
              <a:chExt cx="1324958" cy="952528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270B37A-1DD0-4036-AE90-CCDF233502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18879" y="1120821"/>
                <a:ext cx="1324958" cy="952528"/>
              </a:xfrm>
              <a:prstGeom prst="rect">
                <a:avLst/>
              </a:prstGeom>
            </p:spPr>
          </p:pic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5B6DB12F-0B2D-47DA-872F-47596621E7BC}"/>
                  </a:ext>
                </a:extLst>
              </p:cNvPr>
              <p:cNvSpPr txBox="1"/>
              <p:nvPr/>
            </p:nvSpPr>
            <p:spPr>
              <a:xfrm>
                <a:off x="2421576" y="1182603"/>
                <a:ext cx="1068106" cy="8032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lnSpc>
                    <a:spcPct val="80000"/>
                  </a:lnSpc>
                  <a:defRPr sz="2800">
                    <a:latin typeface="TH Sarabun New" panose="020B0500040200020003" pitchFamily="34" charset="-34"/>
                    <a:cs typeface="TH Sarabun New" panose="020B0500040200020003" pitchFamily="34" charset="-34"/>
                  </a:defRPr>
                </a:lvl1pPr>
              </a:lstStyle>
              <a:p>
                <a:r>
                  <a:rPr lang="th-TH" b="1" dirty="0">
                    <a:solidFill>
                      <a:schemeClr val="bg1"/>
                    </a:solidFill>
                  </a:rPr>
                  <a:t>เซลล์สัตว์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22CB765-65B2-4964-BCDF-24F7D8556F5E}"/>
                </a:ext>
              </a:extLst>
            </p:cNvPr>
            <p:cNvGrpSpPr/>
            <p:nvPr/>
          </p:nvGrpSpPr>
          <p:grpSpPr>
            <a:xfrm rot="21203675">
              <a:off x="3855950" y="1389325"/>
              <a:ext cx="3712616" cy="3352090"/>
              <a:chOff x="3815710" y="1216001"/>
              <a:chExt cx="3755492" cy="3390802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E5D088B4-0686-4E81-92CF-E9D277F6D0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18026" y="1216001"/>
                <a:ext cx="3353176" cy="3390802"/>
              </a:xfrm>
              <a:prstGeom prst="rect">
                <a:avLst/>
              </a:prstGeom>
            </p:spPr>
          </p:pic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60BF414B-2124-4046-8C57-410D6B32C9E4}"/>
                  </a:ext>
                </a:extLst>
              </p:cNvPr>
              <p:cNvSpPr/>
              <p:nvPr/>
            </p:nvSpPr>
            <p:spPr>
              <a:xfrm rot="396325">
                <a:off x="7222263" y="2021730"/>
                <a:ext cx="324000" cy="32400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108000" rtlCol="0" anchor="ctr"/>
              <a:lstStyle/>
              <a:p>
                <a:pPr algn="ctr"/>
                <a:r>
                  <a:rPr lang="th-TH" sz="2400" b="1" dirty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3</a:t>
                </a:r>
                <a:endPara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F1CF6329-6BE3-4AC9-9525-3390E56B9686}"/>
                  </a:ext>
                </a:extLst>
              </p:cNvPr>
              <p:cNvSpPr/>
              <p:nvPr/>
            </p:nvSpPr>
            <p:spPr>
              <a:xfrm rot="396325">
                <a:off x="7112932" y="3210829"/>
                <a:ext cx="324000" cy="32400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108000" rtlCol="0" anchor="ctr"/>
              <a:lstStyle/>
              <a:p>
                <a:pPr algn="ctr"/>
                <a:r>
                  <a:rPr lang="th-TH" sz="2400" b="1" dirty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5</a:t>
                </a:r>
                <a:endPara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0F806474-6712-4A8E-942F-44B039776CA1}"/>
                  </a:ext>
                </a:extLst>
              </p:cNvPr>
              <p:cNvSpPr/>
              <p:nvPr/>
            </p:nvSpPr>
            <p:spPr>
              <a:xfrm rot="396325">
                <a:off x="6852658" y="3804872"/>
                <a:ext cx="324000" cy="32400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108000" rtlCol="0" anchor="ctr"/>
              <a:lstStyle/>
              <a:p>
                <a:pPr algn="ctr"/>
                <a:r>
                  <a:rPr lang="th-TH" sz="2400" b="1" dirty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1</a:t>
                </a:r>
                <a:endPara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D8680A11-6C07-4BDD-8525-F1753B30016E}"/>
                  </a:ext>
                </a:extLst>
              </p:cNvPr>
              <p:cNvSpPr/>
              <p:nvPr/>
            </p:nvSpPr>
            <p:spPr>
              <a:xfrm rot="396325">
                <a:off x="6528658" y="4237720"/>
                <a:ext cx="324000" cy="32400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108000" rtlCol="0" anchor="ctr"/>
              <a:lstStyle/>
              <a:p>
                <a:pPr algn="ctr"/>
                <a:r>
                  <a:rPr lang="th-TH" sz="2400" b="1" dirty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2</a:t>
                </a:r>
                <a:endPara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6A554049-411E-44F0-9F8D-89BF953B134C}"/>
                  </a:ext>
                </a:extLst>
              </p:cNvPr>
              <p:cNvSpPr/>
              <p:nvPr/>
            </p:nvSpPr>
            <p:spPr>
              <a:xfrm rot="396325">
                <a:off x="4782540" y="3789789"/>
                <a:ext cx="324000" cy="32400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108000" rtlCol="0" anchor="ctr"/>
              <a:lstStyle/>
              <a:p>
                <a:pPr algn="ctr"/>
                <a:r>
                  <a:rPr lang="th-TH" sz="2400" b="1" dirty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4</a:t>
                </a:r>
                <a:endPara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5DAD3AD5-4F26-4071-B3E2-0D224BA60732}"/>
                  </a:ext>
                </a:extLst>
              </p:cNvPr>
              <p:cNvSpPr/>
              <p:nvPr/>
            </p:nvSpPr>
            <p:spPr>
              <a:xfrm rot="396325">
                <a:off x="4482228" y="3438974"/>
                <a:ext cx="324000" cy="32400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108000" rtlCol="0" anchor="ctr"/>
              <a:lstStyle/>
              <a:p>
                <a:pPr algn="ctr"/>
                <a:r>
                  <a:rPr lang="th-TH" sz="2400" b="1" dirty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7</a:t>
                </a:r>
                <a:endPara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E940FC39-C451-4D88-A4B3-BA053C1C8849}"/>
                  </a:ext>
                </a:extLst>
              </p:cNvPr>
              <p:cNvSpPr/>
              <p:nvPr/>
            </p:nvSpPr>
            <p:spPr>
              <a:xfrm rot="396325">
                <a:off x="4482228" y="2590445"/>
                <a:ext cx="324000" cy="32400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108000" rtlCol="0" anchor="ctr"/>
              <a:lstStyle/>
              <a:p>
                <a:pPr algn="ctr"/>
                <a:r>
                  <a:rPr lang="th-TH" sz="2400" b="1" dirty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9</a:t>
                </a:r>
                <a:endPara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50F9554A-FC4E-4149-AD74-ACD0DCAFBC7D}"/>
                  </a:ext>
                </a:extLst>
              </p:cNvPr>
              <p:cNvSpPr/>
              <p:nvPr/>
            </p:nvSpPr>
            <p:spPr>
              <a:xfrm rot="396325">
                <a:off x="4620541" y="1946609"/>
                <a:ext cx="324000" cy="32400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108000" rtlCol="0" anchor="ctr"/>
              <a:lstStyle/>
              <a:p>
                <a:pPr algn="ctr"/>
                <a:r>
                  <a:rPr lang="th-TH" sz="2400" b="1" dirty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6</a:t>
                </a:r>
                <a:endPara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DDD1C97B-0472-43EC-AB13-CBEFFE14758C}"/>
                  </a:ext>
                </a:extLst>
              </p:cNvPr>
              <p:cNvSpPr/>
              <p:nvPr/>
            </p:nvSpPr>
            <p:spPr>
              <a:xfrm rot="396325">
                <a:off x="3815710" y="2998822"/>
                <a:ext cx="1044000" cy="324000"/>
              </a:xfrm>
              <a:prstGeom prst="roundRect">
                <a:avLst>
                  <a:gd name="adj" fmla="val 23231"/>
                </a:avLst>
              </a:prstGeom>
              <a:solidFill>
                <a:schemeClr val="bg1"/>
              </a:solidFill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108000" rtlCol="0" anchor="ctr"/>
              <a:lstStyle/>
              <a:p>
                <a:pPr algn="ctr"/>
                <a:r>
                  <a:rPr lang="th-TH" sz="2400" dirty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นิวเคลียส</a:t>
                </a:r>
                <a:endParaRPr lang="en-US" sz="2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2104ADF-AA76-42E0-A6B9-0C19D6EAD3AA}"/>
                </a:ext>
              </a:extLst>
            </p:cNvPr>
            <p:cNvGrpSpPr/>
            <p:nvPr/>
          </p:nvGrpSpPr>
          <p:grpSpPr>
            <a:xfrm>
              <a:off x="3911042" y="1265099"/>
              <a:ext cx="1232131" cy="933620"/>
              <a:chOff x="3454477" y="3978899"/>
              <a:chExt cx="1232131" cy="933620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BD0A7821-D8B6-40AF-879A-3A2E33EA60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54477" y="3978899"/>
                <a:ext cx="1232131" cy="903322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C3AAD5D-17FD-4FC3-85FF-3C0F36EE03B2}"/>
                  </a:ext>
                </a:extLst>
              </p:cNvPr>
              <p:cNvSpPr txBox="1"/>
              <p:nvPr/>
            </p:nvSpPr>
            <p:spPr>
              <a:xfrm flipH="1">
                <a:off x="3605704" y="4109222"/>
                <a:ext cx="1068106" cy="8032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lnSpc>
                    <a:spcPct val="80000"/>
                  </a:lnSpc>
                  <a:defRPr sz="2800">
                    <a:latin typeface="TH Sarabun New" panose="020B0500040200020003" pitchFamily="34" charset="-34"/>
                    <a:cs typeface="TH Sarabun New" panose="020B0500040200020003" pitchFamily="34" charset="-34"/>
                  </a:defRPr>
                </a:lvl1pPr>
              </a:lstStyle>
              <a:p>
                <a:r>
                  <a:rPr lang="th-TH" b="1" dirty="0">
                    <a:solidFill>
                      <a:schemeClr val="bg1"/>
                    </a:solidFill>
                  </a:rPr>
                  <a:t>เซลล์</a:t>
                </a:r>
              </a:p>
              <a:p>
                <a:r>
                  <a:rPr lang="th-TH" b="1" dirty="0">
                    <a:solidFill>
                      <a:schemeClr val="bg1"/>
                    </a:solidFill>
                  </a:rPr>
                  <a:t>พืช</a:t>
                </a: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4D65231-24C2-4586-A938-3914144F1CD7}"/>
              </a:ext>
            </a:extLst>
          </p:cNvPr>
          <p:cNvGrpSpPr/>
          <p:nvPr/>
        </p:nvGrpSpPr>
        <p:grpSpPr>
          <a:xfrm>
            <a:off x="8931122" y="875353"/>
            <a:ext cx="2544058" cy="1194991"/>
            <a:chOff x="8931122" y="875353"/>
            <a:chExt cx="2544058" cy="1194991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F4B1C4CE-4197-4CA1-800C-28B54BF0FE08}"/>
                </a:ext>
              </a:extLst>
            </p:cNvPr>
            <p:cNvGrpSpPr/>
            <p:nvPr/>
          </p:nvGrpSpPr>
          <p:grpSpPr>
            <a:xfrm>
              <a:off x="8931122" y="875353"/>
              <a:ext cx="2544058" cy="415498"/>
              <a:chOff x="8871830" y="873977"/>
              <a:chExt cx="2544058" cy="415498"/>
            </a:xfrm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D3CD0A15-417B-4A27-AFD3-670F9E5E7B85}"/>
                  </a:ext>
                </a:extLst>
              </p:cNvPr>
              <p:cNvSpPr/>
              <p:nvPr/>
            </p:nvSpPr>
            <p:spPr>
              <a:xfrm>
                <a:off x="9227705" y="873977"/>
                <a:ext cx="2188183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100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พบในเซลล์พืชและเซลล์สัตว์</a:t>
                </a:r>
                <a:endParaRPr lang="en-US" sz="2100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DF9E1C64-DF0F-4047-B403-D7F1CCDE66D1}"/>
                  </a:ext>
                </a:extLst>
              </p:cNvPr>
              <p:cNvSpPr/>
              <p:nvPr/>
            </p:nvSpPr>
            <p:spPr>
              <a:xfrm>
                <a:off x="8871830" y="911777"/>
                <a:ext cx="288000" cy="28800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108000" rtlCol="0" anchor="ctr"/>
              <a:lstStyle/>
              <a:p>
                <a:pPr algn="ctr"/>
                <a:endParaRPr lang="en-US" sz="240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AE33D356-B12B-4226-98D5-151E6C1FC120}"/>
                </a:ext>
              </a:extLst>
            </p:cNvPr>
            <p:cNvGrpSpPr/>
            <p:nvPr/>
          </p:nvGrpSpPr>
          <p:grpSpPr>
            <a:xfrm>
              <a:off x="8931122" y="1265099"/>
              <a:ext cx="2430980" cy="415498"/>
              <a:chOff x="8871830" y="873977"/>
              <a:chExt cx="2430980" cy="415498"/>
            </a:xfrm>
          </p:grpSpPr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E2D08AD3-3E47-4423-B8A1-9CDE6008A731}"/>
                  </a:ext>
                </a:extLst>
              </p:cNvPr>
              <p:cNvSpPr/>
              <p:nvPr/>
            </p:nvSpPr>
            <p:spPr>
              <a:xfrm>
                <a:off x="9227705" y="873977"/>
                <a:ext cx="2075105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100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พบในเซลล์สัตว์</a:t>
                </a:r>
                <a:endParaRPr lang="en-US" sz="2100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0746F462-3B8E-4375-955E-997E074A0104}"/>
                  </a:ext>
                </a:extLst>
              </p:cNvPr>
              <p:cNvSpPr/>
              <p:nvPr/>
            </p:nvSpPr>
            <p:spPr>
              <a:xfrm>
                <a:off x="8871830" y="911777"/>
                <a:ext cx="288000" cy="28800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108000" rtlCol="0" anchor="ctr"/>
              <a:lstStyle/>
              <a:p>
                <a:pPr algn="ctr"/>
                <a:endParaRPr lang="en-US" sz="240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5668F817-EF12-4A68-9BB4-7DB3B586F159}"/>
                </a:ext>
              </a:extLst>
            </p:cNvPr>
            <p:cNvGrpSpPr/>
            <p:nvPr/>
          </p:nvGrpSpPr>
          <p:grpSpPr>
            <a:xfrm>
              <a:off x="8931122" y="1654846"/>
              <a:ext cx="2430980" cy="415498"/>
              <a:chOff x="8871830" y="873977"/>
              <a:chExt cx="2430980" cy="415498"/>
            </a:xfrm>
          </p:grpSpPr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E63A43FF-4E52-4D29-B625-0300BAB3091B}"/>
                  </a:ext>
                </a:extLst>
              </p:cNvPr>
              <p:cNvSpPr/>
              <p:nvPr/>
            </p:nvSpPr>
            <p:spPr>
              <a:xfrm>
                <a:off x="9227705" y="873977"/>
                <a:ext cx="2075105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100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พบในเซลล์พืช</a:t>
                </a:r>
                <a:endParaRPr lang="en-US" sz="2100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5CCD2981-0482-4AF9-9F11-5C33EA00A032}"/>
                  </a:ext>
                </a:extLst>
              </p:cNvPr>
              <p:cNvSpPr/>
              <p:nvPr/>
            </p:nvSpPr>
            <p:spPr>
              <a:xfrm>
                <a:off x="8871830" y="911777"/>
                <a:ext cx="288000" cy="28800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CC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108000" rtlCol="0" anchor="ctr"/>
              <a:lstStyle/>
              <a:p>
                <a:pPr algn="ctr"/>
                <a:endParaRPr lang="en-US" sz="240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BFD370BC-13C9-46B8-8D3A-A37F9C9DFD31}"/>
              </a:ext>
            </a:extLst>
          </p:cNvPr>
          <p:cNvCxnSpPr>
            <a:cxnSpLocks/>
          </p:cNvCxnSpPr>
          <p:nvPr/>
        </p:nvCxnSpPr>
        <p:spPr>
          <a:xfrm>
            <a:off x="3307653" y="4517053"/>
            <a:ext cx="0" cy="2118559"/>
          </a:xfrm>
          <a:prstGeom prst="line">
            <a:avLst/>
          </a:prstGeom>
          <a:solidFill>
            <a:schemeClr val="bg1"/>
          </a:solidFill>
          <a:ln w="38100" cap="rnd">
            <a:solidFill>
              <a:srgbClr val="2D68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E9608627-8A36-4018-A347-9B4D6A158A94}"/>
              </a:ext>
            </a:extLst>
          </p:cNvPr>
          <p:cNvCxnSpPr>
            <a:cxnSpLocks/>
          </p:cNvCxnSpPr>
          <p:nvPr/>
        </p:nvCxnSpPr>
        <p:spPr>
          <a:xfrm>
            <a:off x="7749041" y="2135612"/>
            <a:ext cx="0" cy="4500000"/>
          </a:xfrm>
          <a:prstGeom prst="line">
            <a:avLst/>
          </a:prstGeom>
          <a:solidFill>
            <a:schemeClr val="bg1"/>
          </a:solidFill>
          <a:ln w="38100" cap="rnd">
            <a:solidFill>
              <a:srgbClr val="2D68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64" name="Picture 63">
            <a:extLst>
              <a:ext uri="{FF2B5EF4-FFF2-40B4-BE49-F238E27FC236}">
                <a16:creationId xmlns:a16="http://schemas.microsoft.com/office/drawing/2014/main" id="{E717C452-109B-4B6C-ABD5-495A263F966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65915" y="839556"/>
            <a:ext cx="3414056" cy="646232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CC582F29-7815-4EB4-BAA9-2526BA9EEA8C}"/>
              </a:ext>
            </a:extLst>
          </p:cNvPr>
          <p:cNvGrpSpPr/>
          <p:nvPr/>
        </p:nvGrpSpPr>
        <p:grpSpPr>
          <a:xfrm>
            <a:off x="410037" y="4504067"/>
            <a:ext cx="2748129" cy="2214366"/>
            <a:chOff x="4328141" y="4803135"/>
            <a:chExt cx="2748129" cy="2214366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E6C9DF1-C961-47DD-A5D6-A0B7B8CA976D}"/>
                </a:ext>
              </a:extLst>
            </p:cNvPr>
            <p:cNvSpPr txBox="1"/>
            <p:nvPr/>
          </p:nvSpPr>
          <p:spPr>
            <a:xfrm>
              <a:off x="4328142" y="4803135"/>
              <a:ext cx="1887780" cy="458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80000"/>
                </a:lnSpc>
                <a:defRPr sz="2800">
                  <a:latin typeface="TH Sarabun New" panose="020B0500040200020003" pitchFamily="34" charset="-34"/>
                  <a:cs typeface="TH Sarabun New" panose="020B0500040200020003" pitchFamily="34" charset="-34"/>
                </a:defRPr>
              </a:lvl1pPr>
            </a:lstStyle>
            <a:p>
              <a:pPr algn="l"/>
              <a:r>
                <a:rPr lang="th-TH" b="1" dirty="0"/>
                <a:t>นิวเคลียส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5C6106E1-6FF4-4C65-A905-FB2A53078068}"/>
                </a:ext>
              </a:extLst>
            </p:cNvPr>
            <p:cNvSpPr/>
            <p:nvPr/>
          </p:nvSpPr>
          <p:spPr>
            <a:xfrm>
              <a:off x="4470385" y="5124345"/>
              <a:ext cx="260588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ควบคุมการทำงานของเซลล์</a:t>
              </a:r>
            </a:p>
            <a:p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ภายในบรรจุสารพันธุกรรม</a:t>
              </a:r>
              <a:endPara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471DDB2C-F817-40B0-8130-58DFC6441C7E}"/>
                </a:ext>
              </a:extLst>
            </p:cNvPr>
            <p:cNvSpPr txBox="1"/>
            <p:nvPr/>
          </p:nvSpPr>
          <p:spPr>
            <a:xfrm>
              <a:off x="4328141" y="5865294"/>
              <a:ext cx="1509133" cy="458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80000"/>
                </a:lnSpc>
                <a:defRPr sz="2800">
                  <a:latin typeface="TH Sarabun New" panose="020B0500040200020003" pitchFamily="34" charset="-34"/>
                  <a:cs typeface="TH Sarabun New" panose="020B0500040200020003" pitchFamily="34" charset="-34"/>
                </a:defRPr>
              </a:lvl1pPr>
            </a:lstStyle>
            <a:p>
              <a:pPr algn="l"/>
              <a:r>
                <a:rPr lang="th-TH" b="1" dirty="0"/>
                <a:t>ไซโทพลาซึม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D8E9BC7C-64FF-4859-8972-53890407ED44}"/>
                </a:ext>
              </a:extLst>
            </p:cNvPr>
            <p:cNvSpPr/>
            <p:nvPr/>
          </p:nvSpPr>
          <p:spPr>
            <a:xfrm>
              <a:off x="4470385" y="6186504"/>
              <a:ext cx="260588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เป็นที่อยู่ของออร์แกแนลล์</a:t>
              </a:r>
              <a:b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มีลักษณะกึ่งแข็งกึ่งเหลว</a:t>
              </a:r>
              <a:endPara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7410DFD-7DF6-48A1-8D06-A0CD3850FD33}"/>
              </a:ext>
            </a:extLst>
          </p:cNvPr>
          <p:cNvGrpSpPr/>
          <p:nvPr/>
        </p:nvGrpSpPr>
        <p:grpSpPr>
          <a:xfrm>
            <a:off x="3385051" y="2194118"/>
            <a:ext cx="8660375" cy="4524315"/>
            <a:chOff x="3385051" y="2194118"/>
            <a:chExt cx="8660375" cy="452431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20D0BA4-5528-467C-937B-95CEC534CC39}"/>
                </a:ext>
              </a:extLst>
            </p:cNvPr>
            <p:cNvGrpSpPr/>
            <p:nvPr/>
          </p:nvGrpSpPr>
          <p:grpSpPr>
            <a:xfrm>
              <a:off x="3385051" y="4746663"/>
              <a:ext cx="4381552" cy="1971770"/>
              <a:chOff x="215649" y="4722235"/>
              <a:chExt cx="4381552" cy="1971770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DBE18DC7-BF91-4E62-A0E7-6C62DF2458E1}"/>
                  </a:ext>
                </a:extLst>
              </p:cNvPr>
              <p:cNvSpPr txBox="1"/>
              <p:nvPr/>
            </p:nvSpPr>
            <p:spPr>
              <a:xfrm>
                <a:off x="215649" y="4722235"/>
                <a:ext cx="1887780" cy="4585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lnSpc>
                    <a:spcPct val="80000"/>
                  </a:lnSpc>
                  <a:defRPr sz="2800">
                    <a:latin typeface="TH Sarabun New" panose="020B0500040200020003" pitchFamily="34" charset="-34"/>
                    <a:cs typeface="TH Sarabun New" panose="020B0500040200020003" pitchFamily="34" charset="-34"/>
                  </a:defRPr>
                </a:lvl1pPr>
              </a:lstStyle>
              <a:p>
                <a:pPr algn="l"/>
                <a:r>
                  <a:rPr lang="th-TH" b="1" dirty="0"/>
                  <a:t>ส่วนที่ห่อหุ้มเซลล์</a:t>
                </a: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0E1F07C0-9B23-43F2-B623-A1107171A64F}"/>
                  </a:ext>
                </a:extLst>
              </p:cNvPr>
              <p:cNvSpPr/>
              <p:nvPr/>
            </p:nvSpPr>
            <p:spPr>
              <a:xfrm>
                <a:off x="334426" y="5124345"/>
                <a:ext cx="4262775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4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    เยื่อหุ้มเซลล์ </a:t>
                </a:r>
                <a:r>
                  <a:rPr lang="en-US" sz="2400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: </a:t>
                </a:r>
                <a:r>
                  <a:rPr lang="th-TH" sz="2400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ห่อหุ้มเซลล์และควบคุมการ</a:t>
                </a:r>
                <a:br>
                  <a:rPr lang="th-TH" sz="2400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</a:br>
                <a:r>
                  <a:rPr lang="th-TH" sz="2400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    ผ่านเข้า-ออกของสารมีสมบัติเป็นเยื่อเลือกผ่าน</a:t>
                </a:r>
              </a:p>
              <a:p>
                <a:r>
                  <a:rPr lang="th-TH" sz="24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    ผนังเซลล์ </a:t>
                </a:r>
                <a:r>
                  <a:rPr lang="en-US" sz="2400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: </a:t>
                </a:r>
                <a:r>
                  <a:rPr lang="th-TH" sz="2400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อยู่ด้านนอกสุด ช่วยให้เซลล์พืช   </a:t>
                </a:r>
                <a:br>
                  <a:rPr lang="th-TH" sz="2400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</a:br>
                <a:r>
                  <a:rPr lang="th-TH" sz="2400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    แข็งแรง คงรูปอยู่ได้</a:t>
                </a:r>
                <a:endParaRPr lang="en-US" sz="2400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6D5271E-A43F-4CA1-8730-70393EDAC078}"/>
                </a:ext>
              </a:extLst>
            </p:cNvPr>
            <p:cNvSpPr/>
            <p:nvPr/>
          </p:nvSpPr>
          <p:spPr>
            <a:xfrm>
              <a:off x="8007315" y="2194118"/>
              <a:ext cx="4038111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   ร่างแหเอนโดพลาซึม </a:t>
              </a:r>
              <a:r>
                <a:rPr lang="en-US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:</a:t>
              </a:r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สังเคราะห์โปรตีน</a:t>
              </a:r>
              <a:b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   และเอนไซม์</a:t>
              </a:r>
            </a:p>
            <a:p>
              <a:r>
                <a:rPr lang="th-TH" sz="2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   กอ</a:t>
              </a:r>
              <a:r>
                <a:rPr lang="th-TH" sz="2400" b="1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ลจิ</a:t>
              </a:r>
              <a:r>
                <a:rPr lang="th-TH" sz="2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บอดี </a:t>
              </a:r>
              <a:r>
                <a:rPr lang="en-US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: </a:t>
              </a:r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เก็บสารที่ร่างแหเอนโดพลาซึม  </a:t>
              </a:r>
              <a:b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   สร้างขึ้น </a:t>
              </a:r>
            </a:p>
            <a:p>
              <a:r>
                <a:rPr lang="th-TH" sz="2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   </a:t>
              </a:r>
              <a:r>
                <a:rPr lang="th-TH" sz="2400" b="1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ไม</a:t>
              </a:r>
              <a:r>
                <a:rPr lang="th-TH" sz="2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โทคอนเดรีย </a:t>
              </a:r>
              <a:r>
                <a:rPr lang="en-US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:</a:t>
              </a:r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สร้างพลังงานให้แก่เซลล์</a:t>
              </a:r>
            </a:p>
            <a:p>
              <a:r>
                <a:rPr lang="th-TH" sz="2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   ไรโบโซม</a:t>
              </a:r>
              <a:r>
                <a:rPr lang="en-US" sz="2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en-US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: </a:t>
              </a:r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สังเคราะห์โปรตีนภายในเซลล์ </a:t>
              </a:r>
            </a:p>
            <a:p>
              <a:r>
                <a:rPr lang="th-TH" sz="2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   </a:t>
              </a:r>
              <a:r>
                <a:rPr lang="th-TH" sz="2400" b="1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แว</a:t>
              </a:r>
              <a:r>
                <a:rPr lang="th-TH" sz="2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คิวโอล </a:t>
              </a:r>
              <a:r>
                <a:rPr lang="en-US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:</a:t>
              </a:r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สะสมน้ำ อาหาร และของเสีย</a:t>
              </a:r>
            </a:p>
            <a:p>
              <a:r>
                <a:rPr lang="th-TH" sz="2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   </a:t>
              </a:r>
              <a:r>
                <a:rPr lang="th-TH" sz="2400" b="1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เซ</a:t>
              </a:r>
              <a:r>
                <a:rPr lang="th-TH" sz="2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นทริโอล </a:t>
              </a:r>
              <a:r>
                <a:rPr lang="en-US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:</a:t>
              </a:r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เกี่ยวข้องกับกระบวนการ</a:t>
              </a:r>
              <a:b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   แบ่งเซลล์</a:t>
              </a:r>
            </a:p>
            <a:p>
              <a:r>
                <a:rPr lang="th-TH" sz="2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   คลอโรพลาสต์ </a:t>
              </a:r>
              <a:r>
                <a:rPr lang="en-US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:</a:t>
              </a:r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ภายในมีคลอโรฟิลล์</a:t>
              </a:r>
              <a:b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   ทำหน้าที่ดูดซับพลังงานแสง มาใช้ใน  </a:t>
              </a:r>
              <a:b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   กระบวนการสังเคราะห์ด้วยแสง</a:t>
              </a: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B022AD6E-35DD-4D58-9792-A23E2E43E1A7}"/>
                </a:ext>
              </a:extLst>
            </p:cNvPr>
            <p:cNvSpPr/>
            <p:nvPr/>
          </p:nvSpPr>
          <p:spPr>
            <a:xfrm>
              <a:off x="3457174" y="5194050"/>
              <a:ext cx="320301" cy="32030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08000" rtlCol="0" anchor="ctr"/>
            <a:lstStyle/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1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7FD8AF3E-9BC0-4C6A-9502-D2A44AEC2A7E}"/>
                </a:ext>
              </a:extLst>
            </p:cNvPr>
            <p:cNvSpPr/>
            <p:nvPr/>
          </p:nvSpPr>
          <p:spPr>
            <a:xfrm>
              <a:off x="3462966" y="5929902"/>
              <a:ext cx="320301" cy="32030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08000" rtlCol="0" anchor="ctr"/>
            <a:lstStyle/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2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E88A15C2-9C93-4639-BB17-528C14266C8C}"/>
                </a:ext>
              </a:extLst>
            </p:cNvPr>
            <p:cNvSpPr/>
            <p:nvPr/>
          </p:nvSpPr>
          <p:spPr>
            <a:xfrm>
              <a:off x="7947605" y="2235869"/>
              <a:ext cx="320301" cy="32030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08000" rtlCol="0" anchor="ctr"/>
            <a:lstStyle/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3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EE047DC1-0B95-4D69-905E-89A31816181C}"/>
                </a:ext>
              </a:extLst>
            </p:cNvPr>
            <p:cNvSpPr/>
            <p:nvPr/>
          </p:nvSpPr>
          <p:spPr>
            <a:xfrm>
              <a:off x="7951753" y="2984027"/>
              <a:ext cx="320301" cy="32030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08000" rtlCol="0" anchor="ctr"/>
            <a:lstStyle/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4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154614FC-0571-414F-875B-6CE9185584AC}"/>
                </a:ext>
              </a:extLst>
            </p:cNvPr>
            <p:cNvSpPr/>
            <p:nvPr/>
          </p:nvSpPr>
          <p:spPr>
            <a:xfrm>
              <a:off x="7944922" y="3701709"/>
              <a:ext cx="320301" cy="32030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08000" rtlCol="0" anchor="ctr"/>
            <a:lstStyle/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5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4B23BC8B-9D0B-4717-9CAA-4756F57207A7}"/>
                </a:ext>
              </a:extLst>
            </p:cNvPr>
            <p:cNvSpPr/>
            <p:nvPr/>
          </p:nvSpPr>
          <p:spPr>
            <a:xfrm>
              <a:off x="7951752" y="4093228"/>
              <a:ext cx="320301" cy="32030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08000" rtlCol="0" anchor="ctr"/>
            <a:lstStyle/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6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89832EE8-172F-4045-89DB-86BECB467157}"/>
                </a:ext>
              </a:extLst>
            </p:cNvPr>
            <p:cNvSpPr/>
            <p:nvPr/>
          </p:nvSpPr>
          <p:spPr>
            <a:xfrm>
              <a:off x="7951752" y="4468576"/>
              <a:ext cx="320301" cy="32030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08000" rtlCol="0" anchor="ctr"/>
            <a:lstStyle/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7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47F85C07-B385-4826-9FAC-918E0A862105}"/>
                </a:ext>
              </a:extLst>
            </p:cNvPr>
            <p:cNvSpPr/>
            <p:nvPr/>
          </p:nvSpPr>
          <p:spPr>
            <a:xfrm>
              <a:off x="7951751" y="4851230"/>
              <a:ext cx="320301" cy="32030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C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08000" rtlCol="0" anchor="ctr"/>
            <a:lstStyle/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8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2BC5AA7D-2B13-41AE-AAF1-865C8560D860}"/>
                </a:ext>
              </a:extLst>
            </p:cNvPr>
            <p:cNvSpPr/>
            <p:nvPr/>
          </p:nvSpPr>
          <p:spPr>
            <a:xfrm>
              <a:off x="7986784" y="5531993"/>
              <a:ext cx="320301" cy="32030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08000" rtlCol="0" anchor="ctr"/>
            <a:lstStyle/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9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19727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F7E73F54-3F62-4E85-94A2-BB7386F8CA62}"/>
              </a:ext>
            </a:extLst>
          </p:cNvPr>
          <p:cNvGrpSpPr/>
          <p:nvPr/>
        </p:nvGrpSpPr>
        <p:grpSpPr>
          <a:xfrm>
            <a:off x="0" y="-10633"/>
            <a:ext cx="12192000" cy="910159"/>
            <a:chOff x="0" y="-10633"/>
            <a:chExt cx="12192000" cy="910159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77BADA3-46D4-41BD-8796-6D2C52B08438}"/>
                </a:ext>
              </a:extLst>
            </p:cNvPr>
            <p:cNvSpPr/>
            <p:nvPr/>
          </p:nvSpPr>
          <p:spPr>
            <a:xfrm>
              <a:off x="2445726" y="-10633"/>
              <a:ext cx="9746274" cy="755222"/>
            </a:xfrm>
            <a:prstGeom prst="rect">
              <a:avLst/>
            </a:prstGeom>
            <a:solidFill>
              <a:srgbClr val="A7D9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00A609AB-40FA-4F2B-945A-E81F35AE04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-10633"/>
              <a:ext cx="3478155" cy="755222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0370BA32-5264-49C6-892F-BDBCB70DE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5609" y="33235"/>
              <a:ext cx="2383743" cy="816935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301EE0E0-3180-463E-80BF-C94D6B0B8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26932" y="3336"/>
              <a:ext cx="7047587" cy="896190"/>
            </a:xfrm>
            <a:prstGeom prst="rect">
              <a:avLst/>
            </a:prstGeom>
          </p:spPr>
        </p:pic>
      </p:grpSp>
      <p:pic>
        <p:nvPicPr>
          <p:cNvPr id="12" name="Picture 1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49053964-9E9F-4049-8404-8C02890B67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400" y="6215863"/>
            <a:ext cx="493417" cy="4870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6FC7168-7D13-402F-BF07-40971C610DD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5180" y="0"/>
            <a:ext cx="716820" cy="75522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CCC0F26-7402-4D52-8C03-CD7C1A691892}"/>
              </a:ext>
            </a:extLst>
          </p:cNvPr>
          <p:cNvSpPr/>
          <p:nvPr/>
        </p:nvSpPr>
        <p:spPr>
          <a:xfrm>
            <a:off x="2565735" y="1350335"/>
            <a:ext cx="7060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การเคลื่อนที่ของอนุภาคสารจากบริเวณที่มีความเข้มข้นของสารสูงไปต่ำ</a:t>
            </a:r>
            <a:endParaRPr lang="en-US" sz="28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D678469-746A-48CF-8ECB-3ABEE32751A0}"/>
              </a:ext>
            </a:extLst>
          </p:cNvPr>
          <p:cNvGrpSpPr/>
          <p:nvPr/>
        </p:nvGrpSpPr>
        <p:grpSpPr>
          <a:xfrm>
            <a:off x="91315" y="2144225"/>
            <a:ext cx="2083981" cy="2460456"/>
            <a:chOff x="0" y="2144225"/>
            <a:chExt cx="2083981" cy="246045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E211443-A42D-46B3-AF17-DB383F32E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4090" y="2144225"/>
              <a:ext cx="1175801" cy="1662882"/>
            </a:xfrm>
            <a:prstGeom prst="rect">
              <a:avLst/>
            </a:prstGeom>
          </p:spPr>
        </p:pic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D69EEF4-E517-4996-8359-94B49C432A57}"/>
                </a:ext>
              </a:extLst>
            </p:cNvPr>
            <p:cNvSpPr/>
            <p:nvPr/>
          </p:nvSpPr>
          <p:spPr>
            <a:xfrm>
              <a:off x="0" y="3902950"/>
              <a:ext cx="2083981" cy="701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บริเวณที่มีความเข้มข้น</a:t>
              </a:r>
            </a:p>
            <a:p>
              <a:pPr algn="ctr">
                <a:lnSpc>
                  <a:spcPct val="80000"/>
                </a:lnSpc>
              </a:pPr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ของสีผสมอาหารสูง</a:t>
              </a:r>
              <a:endPara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6DE2936-8E81-400E-8159-5AB9BE9A84D5}"/>
              </a:ext>
            </a:extLst>
          </p:cNvPr>
          <p:cNvGrpSpPr/>
          <p:nvPr/>
        </p:nvGrpSpPr>
        <p:grpSpPr>
          <a:xfrm>
            <a:off x="2255704" y="2144225"/>
            <a:ext cx="2083981" cy="2755921"/>
            <a:chOff x="2192368" y="2144225"/>
            <a:chExt cx="2083981" cy="275592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4866539-DF79-4A21-BF9A-19289344C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46458" y="2144225"/>
              <a:ext cx="1175801" cy="1662882"/>
            </a:xfrm>
            <a:prstGeom prst="rect">
              <a:avLst/>
            </a:prstGeom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28F62197-EDA6-4AAA-B62C-C2CBBAE04DE1}"/>
                </a:ext>
              </a:extLst>
            </p:cNvPr>
            <p:cNvSpPr/>
            <p:nvPr/>
          </p:nvSpPr>
          <p:spPr>
            <a:xfrm>
              <a:off x="2192368" y="3902950"/>
              <a:ext cx="2083981" cy="997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อนุภาคของสารสี</a:t>
              </a:r>
            </a:p>
            <a:p>
              <a:pPr algn="ctr">
                <a:lnSpc>
                  <a:spcPct val="80000"/>
                </a:lnSpc>
              </a:pPr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เคลื่อนที่จากบริเวณ</a:t>
              </a:r>
            </a:p>
            <a:p>
              <a:pPr algn="ctr">
                <a:lnSpc>
                  <a:spcPct val="80000"/>
                </a:lnSpc>
              </a:pPr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ที่มีความเข้มข้นสูงไปต่ำ</a:t>
              </a:r>
              <a:endPara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E18F8A7-F4BF-4B10-85B8-B2264AF5CB78}"/>
              </a:ext>
            </a:extLst>
          </p:cNvPr>
          <p:cNvGrpSpPr/>
          <p:nvPr/>
        </p:nvGrpSpPr>
        <p:grpSpPr>
          <a:xfrm>
            <a:off x="4420093" y="2144225"/>
            <a:ext cx="2524694" cy="2755921"/>
            <a:chOff x="4248246" y="2144225"/>
            <a:chExt cx="2524694" cy="275592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95F274B-326E-446B-9B30-747A878E4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2693" y="2144225"/>
              <a:ext cx="1175801" cy="1662882"/>
            </a:xfrm>
            <a:prstGeom prst="rect">
              <a:avLst/>
            </a:prstGeom>
          </p:spPr>
        </p:pic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A8520E70-0FDC-4CB6-8569-3841058DA4FD}"/>
                </a:ext>
              </a:extLst>
            </p:cNvPr>
            <p:cNvSpPr/>
            <p:nvPr/>
          </p:nvSpPr>
          <p:spPr>
            <a:xfrm>
              <a:off x="4248246" y="3902950"/>
              <a:ext cx="2524694" cy="997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อนุภาคของสารสี</a:t>
              </a:r>
            </a:p>
            <a:p>
              <a:pPr algn="ctr">
                <a:lnSpc>
                  <a:spcPct val="80000"/>
                </a:lnSpc>
              </a:pPr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แพร่กระจายไปทั่วทั้งภาชนะ </a:t>
              </a:r>
            </a:p>
            <a:p>
              <a:pPr algn="ctr">
                <a:lnSpc>
                  <a:spcPct val="80000"/>
                </a:lnSpc>
              </a:pPr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จนกระทั่งเข้าสู่สมดุลการแพร่</a:t>
              </a:r>
              <a:endPara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E9FAE0-B95D-44B5-8CA7-4248DA4081E0}"/>
              </a:ext>
            </a:extLst>
          </p:cNvPr>
          <p:cNvGrpSpPr/>
          <p:nvPr/>
        </p:nvGrpSpPr>
        <p:grpSpPr>
          <a:xfrm>
            <a:off x="869128" y="969969"/>
            <a:ext cx="1718144" cy="756780"/>
            <a:chOff x="1001521" y="1157459"/>
            <a:chExt cx="1718144" cy="75678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AECD663-715C-400D-AC38-D25FF64EAB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1521" y="1157459"/>
              <a:ext cx="548741" cy="756780"/>
            </a:xfrm>
            <a:prstGeom prst="rect">
              <a:avLst/>
            </a:prstGeom>
          </p:spPr>
        </p:pic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8DAC6C0F-EBC7-4481-90B5-0FC159C89B47}"/>
                </a:ext>
              </a:extLst>
            </p:cNvPr>
            <p:cNvSpPr/>
            <p:nvPr/>
          </p:nvSpPr>
          <p:spPr>
            <a:xfrm>
              <a:off x="1477227" y="1438714"/>
              <a:ext cx="1242438" cy="406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สีผสมอาหาร</a:t>
              </a:r>
              <a:endPara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C46667AA-6FBA-482C-944C-27A32F7FBDAA}"/>
              </a:ext>
            </a:extLst>
          </p:cNvPr>
          <p:cNvSpPr/>
          <p:nvPr/>
        </p:nvSpPr>
        <p:spPr>
          <a:xfrm>
            <a:off x="258333" y="4909637"/>
            <a:ext cx="3495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2D6866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ตัวอย่างการแพร่ในเซลล์สิ่งมีชีวิต</a:t>
            </a:r>
            <a:endParaRPr lang="en-US" sz="2800" b="1" dirty="0">
              <a:solidFill>
                <a:srgbClr val="2D6866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39BF101-CBB6-4321-B629-6EEC4BF11F15}"/>
              </a:ext>
            </a:extLst>
          </p:cNvPr>
          <p:cNvSpPr/>
          <p:nvPr/>
        </p:nvSpPr>
        <p:spPr>
          <a:xfrm>
            <a:off x="258334" y="5344852"/>
            <a:ext cx="54022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>
              <a:buFont typeface="Arial" panose="020B0604020202020204" pitchFamily="34" charset="0"/>
              <a:buChar char="•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การแพร่ของธาตุอาหารในดินเข้าสู่เซลล์ขนรากของพืช</a:t>
            </a:r>
          </a:p>
          <a:p>
            <a:pPr marL="265113" indent="-265113">
              <a:buFont typeface="Arial" panose="020B0604020202020204" pitchFamily="34" charset="0"/>
              <a:buChar char="•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การแพร่ของแก๊สออกซิเจนเข้าสู่เซลล์พืชและเซลล์สัตว์ในกระบวนการหายใจ</a:t>
            </a:r>
            <a:endParaRPr lang="en-US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96A4D0AA-746E-46D1-AA9E-4F3A0ADEC472}"/>
              </a:ext>
            </a:extLst>
          </p:cNvPr>
          <p:cNvCxnSpPr>
            <a:cxnSpLocks/>
          </p:cNvCxnSpPr>
          <p:nvPr/>
        </p:nvCxnSpPr>
        <p:spPr>
          <a:xfrm>
            <a:off x="7091373" y="2002971"/>
            <a:ext cx="0" cy="4658583"/>
          </a:xfrm>
          <a:prstGeom prst="line">
            <a:avLst/>
          </a:prstGeom>
          <a:solidFill>
            <a:schemeClr val="bg1"/>
          </a:solidFill>
          <a:ln w="38100" cap="rnd">
            <a:solidFill>
              <a:srgbClr val="2D68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A289A7C2-2B65-4D65-880B-9580C3048F3F}"/>
              </a:ext>
            </a:extLst>
          </p:cNvPr>
          <p:cNvSpPr/>
          <p:nvPr/>
        </p:nvSpPr>
        <p:spPr>
          <a:xfrm>
            <a:off x="7292607" y="1892286"/>
            <a:ext cx="3495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2C6765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ปัจจัยที่มีผลต่ออัตราการแพร่</a:t>
            </a:r>
            <a:endParaRPr lang="en-US" sz="2800" b="1" dirty="0">
              <a:solidFill>
                <a:srgbClr val="2C6765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8A685155-8B71-4E34-8DE2-9A3B2FB158B0}"/>
              </a:ext>
            </a:extLst>
          </p:cNvPr>
          <p:cNvSpPr/>
          <p:nvPr/>
        </p:nvSpPr>
        <p:spPr>
          <a:xfrm>
            <a:off x="7292607" y="2426139"/>
            <a:ext cx="456825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indent="-271463">
              <a:buFont typeface="+mj-lt"/>
              <a:buAutoNum type="arabicPeriod"/>
            </a:pPr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ความเข้มข้นของสาร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: ถ้าสองบริเวณ</a:t>
            </a:r>
            <a:b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มีความเข้มข้นของสารแตกต่างกันมาก </a:t>
            </a:r>
            <a:b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การแพร่จะเกิดขึ้นเร็ว</a:t>
            </a:r>
          </a:p>
          <a:p>
            <a:pPr marL="271463" indent="-271463">
              <a:buFont typeface="+mj-lt"/>
              <a:buAutoNum type="arabicPeriod"/>
            </a:pPr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อุณหภูมิ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: อุณหภูมิสูงขึ้น การแพร่</a:t>
            </a:r>
            <a:b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จะเกิดขึ้นเร็ว</a:t>
            </a:r>
          </a:p>
          <a:p>
            <a:pPr marL="271463" indent="-271463">
              <a:buFont typeface="+mj-lt"/>
              <a:buAutoNum type="arabicPeriod"/>
            </a:pPr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ขนาดอนุภาคสาร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: สารที่มีอนุภาคขนาดเล็ก แพร่ได้เร็วกว่าสาร ที่มีอนุภาคขนาดใหญ่</a:t>
            </a:r>
          </a:p>
          <a:p>
            <a:pPr marL="271463" indent="-271463">
              <a:buFont typeface="+mj-lt"/>
              <a:buAutoNum type="arabicPeriod"/>
            </a:pPr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ความสามารถในการละลายของสาร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b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สารที่ละลายได้ดี การแพร่จะเกิดขึ้นเร็ว</a:t>
            </a:r>
            <a:endParaRPr lang="en-US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4BA17F27-83BD-4946-B7A1-8619D90C30F1}"/>
              </a:ext>
            </a:extLst>
          </p:cNvPr>
          <p:cNvCxnSpPr>
            <a:cxnSpLocks/>
          </p:cNvCxnSpPr>
          <p:nvPr/>
        </p:nvCxnSpPr>
        <p:spPr>
          <a:xfrm>
            <a:off x="4235889" y="3107083"/>
            <a:ext cx="288000" cy="0"/>
          </a:xfrm>
          <a:prstGeom prst="straightConnector1">
            <a:avLst/>
          </a:prstGeom>
          <a:ln w="76200">
            <a:solidFill>
              <a:srgbClr val="2D6866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79FBAC35-39CE-4CD4-8B89-53D99EBD3201}"/>
              </a:ext>
            </a:extLst>
          </p:cNvPr>
          <p:cNvCxnSpPr>
            <a:cxnSpLocks/>
          </p:cNvCxnSpPr>
          <p:nvPr/>
        </p:nvCxnSpPr>
        <p:spPr>
          <a:xfrm>
            <a:off x="2071500" y="3107083"/>
            <a:ext cx="288000" cy="0"/>
          </a:xfrm>
          <a:prstGeom prst="straightConnector1">
            <a:avLst/>
          </a:prstGeom>
          <a:ln w="76200">
            <a:solidFill>
              <a:srgbClr val="2D6866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BAB1D267-83B2-429D-9EC1-92C03520F8DE}"/>
              </a:ext>
            </a:extLst>
          </p:cNvPr>
          <p:cNvCxnSpPr>
            <a:cxnSpLocks/>
          </p:cNvCxnSpPr>
          <p:nvPr/>
        </p:nvCxnSpPr>
        <p:spPr>
          <a:xfrm rot="5400000">
            <a:off x="1003670" y="1935192"/>
            <a:ext cx="288000" cy="0"/>
          </a:xfrm>
          <a:prstGeom prst="straightConnector1">
            <a:avLst/>
          </a:prstGeom>
          <a:ln w="76200">
            <a:solidFill>
              <a:srgbClr val="2D6866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66C0B878-83BD-4569-98BB-D4A24224BEA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40998" y="819406"/>
            <a:ext cx="3401863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1464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550206A-040E-43A4-9DEF-3FA0E9D1DE8A}"/>
              </a:ext>
            </a:extLst>
          </p:cNvPr>
          <p:cNvGrpSpPr/>
          <p:nvPr/>
        </p:nvGrpSpPr>
        <p:grpSpPr>
          <a:xfrm>
            <a:off x="0" y="-10633"/>
            <a:ext cx="12192000" cy="910159"/>
            <a:chOff x="0" y="-10633"/>
            <a:chExt cx="12192000" cy="91015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9C54BB2-0A4E-4454-92D6-F69D43D67F86}"/>
                </a:ext>
              </a:extLst>
            </p:cNvPr>
            <p:cNvSpPr/>
            <p:nvPr/>
          </p:nvSpPr>
          <p:spPr>
            <a:xfrm>
              <a:off x="2445726" y="-10633"/>
              <a:ext cx="9746274" cy="755222"/>
            </a:xfrm>
            <a:prstGeom prst="rect">
              <a:avLst/>
            </a:prstGeom>
            <a:solidFill>
              <a:srgbClr val="A7D9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606458E-3D89-47B5-80C1-63FFA06C4E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-10633"/>
              <a:ext cx="3478155" cy="755222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E48EE8D-FA9D-4842-BD5A-1590C1F08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5609" y="33235"/>
              <a:ext cx="2383743" cy="816935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D4C8AE90-96E9-4183-852D-AC1A283B5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26932" y="3336"/>
              <a:ext cx="7047587" cy="896190"/>
            </a:xfrm>
            <a:prstGeom prst="rect">
              <a:avLst/>
            </a:prstGeom>
          </p:spPr>
        </p:pic>
      </p:grpSp>
      <p:pic>
        <p:nvPicPr>
          <p:cNvPr id="12" name="Picture 1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49053964-9E9F-4049-8404-8C02890B67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400" y="6215863"/>
            <a:ext cx="493417" cy="4870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6FC7168-7D13-402F-BF07-40971C610DD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5180" y="0"/>
            <a:ext cx="716820" cy="75522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CCC0F26-7402-4D52-8C03-CD7C1A691892}"/>
              </a:ext>
            </a:extLst>
          </p:cNvPr>
          <p:cNvSpPr/>
          <p:nvPr/>
        </p:nvSpPr>
        <p:spPr>
          <a:xfrm>
            <a:off x="1681268" y="1306843"/>
            <a:ext cx="89998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คลื่อนที่ของน้ำจากบริเวณที่มีความเข้มข้นของสารละลายต่ำไปสูงโดยผ่านเยื่อเลือกผ่านที่ยอมให้น้ำและสารบางชนิดผ่านได้เท่านั้น</a:t>
            </a:r>
            <a:endParaRPr lang="en-US" sz="28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46667AA-6FBA-482C-944C-27A32F7FBDAA}"/>
              </a:ext>
            </a:extLst>
          </p:cNvPr>
          <p:cNvSpPr/>
          <p:nvPr/>
        </p:nvSpPr>
        <p:spPr>
          <a:xfrm>
            <a:off x="727044" y="5269895"/>
            <a:ext cx="3800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2C6765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ตัวอย่างออสโมซิสที่พบได้ในสิ่งมีชีวิต</a:t>
            </a:r>
            <a:endParaRPr lang="en-US" sz="2800" b="1" dirty="0">
              <a:solidFill>
                <a:srgbClr val="2C6765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39BF101-CBB6-4321-B629-6EEC4BF11F15}"/>
              </a:ext>
            </a:extLst>
          </p:cNvPr>
          <p:cNvSpPr/>
          <p:nvPr/>
        </p:nvSpPr>
        <p:spPr>
          <a:xfrm>
            <a:off x="727045" y="5734640"/>
            <a:ext cx="43774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>
              <a:buFont typeface="Arial" panose="020B0604020202020204" pitchFamily="34" charset="0"/>
              <a:buChar char="•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การแตกหรือเหี่ยวของเซลล์เม็ดเลือดแดง</a:t>
            </a:r>
          </a:p>
          <a:p>
            <a:pPr marL="265113" indent="-265113">
              <a:buFont typeface="Arial" panose="020B0604020202020204" pitchFamily="34" charset="0"/>
              <a:buChar char="•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การเต่งหรือเหี่ยวของเซลล์พืช</a:t>
            </a:r>
            <a:endParaRPr lang="en-US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96A4D0AA-746E-46D1-AA9E-4F3A0ADEC472}"/>
              </a:ext>
            </a:extLst>
          </p:cNvPr>
          <p:cNvCxnSpPr>
            <a:cxnSpLocks/>
          </p:cNvCxnSpPr>
          <p:nvPr/>
        </p:nvCxnSpPr>
        <p:spPr>
          <a:xfrm>
            <a:off x="8003215" y="2434856"/>
            <a:ext cx="0" cy="4226698"/>
          </a:xfrm>
          <a:prstGeom prst="line">
            <a:avLst/>
          </a:prstGeom>
          <a:solidFill>
            <a:schemeClr val="bg1"/>
          </a:solidFill>
          <a:ln w="38100" cap="rnd">
            <a:solidFill>
              <a:srgbClr val="2D68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A289A7C2-2B65-4D65-880B-9580C3048F3F}"/>
              </a:ext>
            </a:extLst>
          </p:cNvPr>
          <p:cNvSpPr/>
          <p:nvPr/>
        </p:nvSpPr>
        <p:spPr>
          <a:xfrm>
            <a:off x="8235840" y="2316321"/>
            <a:ext cx="3495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2C6765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ปัจจัยที่มีผลต่ออัตราออสโมซิส</a:t>
            </a:r>
            <a:endParaRPr lang="en-US" sz="2800" b="1" dirty="0">
              <a:solidFill>
                <a:srgbClr val="2C6765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8A685155-8B71-4E34-8DE2-9A3B2FB158B0}"/>
              </a:ext>
            </a:extLst>
          </p:cNvPr>
          <p:cNvSpPr/>
          <p:nvPr/>
        </p:nvSpPr>
        <p:spPr>
          <a:xfrm>
            <a:off x="8235840" y="2941924"/>
            <a:ext cx="35980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indent="-271463">
              <a:buFont typeface="+mj-lt"/>
              <a:buAutoNum type="arabicPeriod"/>
            </a:pPr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ความเข้มข้นของสาร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: ถ้าสองบริเวณมีความเข้มข้นของสาร แตกต่างกันมาก ออสโม</a:t>
            </a:r>
            <a:r>
              <a:rPr lang="th-TH" sz="28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ซิส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b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จะเกิดขึ้นเร็ว</a:t>
            </a:r>
          </a:p>
          <a:p>
            <a:pPr marL="271463" indent="-271463">
              <a:buFont typeface="+mj-lt"/>
              <a:buAutoNum type="arabicPeriod"/>
            </a:pPr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อุณหภูมิ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: อุณหภูมิสูงขึ้น </a:t>
            </a:r>
            <a:b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ออสโมซิสจะเกิดขึ้นเร็ว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4BA17F27-83BD-4946-B7A1-8619D90C30F1}"/>
              </a:ext>
            </a:extLst>
          </p:cNvPr>
          <p:cNvCxnSpPr>
            <a:cxnSpLocks/>
          </p:cNvCxnSpPr>
          <p:nvPr/>
        </p:nvCxnSpPr>
        <p:spPr>
          <a:xfrm>
            <a:off x="3683119" y="3756904"/>
            <a:ext cx="615263" cy="0"/>
          </a:xfrm>
          <a:prstGeom prst="straightConnector1">
            <a:avLst/>
          </a:prstGeom>
          <a:ln w="76200">
            <a:solidFill>
              <a:srgbClr val="2D6866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6B81BA3-E7E6-4145-B8A5-277573691674}"/>
              </a:ext>
            </a:extLst>
          </p:cNvPr>
          <p:cNvGrpSpPr/>
          <p:nvPr/>
        </p:nvGrpSpPr>
        <p:grpSpPr>
          <a:xfrm>
            <a:off x="672039" y="2263249"/>
            <a:ext cx="2701333" cy="2987559"/>
            <a:chOff x="4477680" y="2150628"/>
            <a:chExt cx="2701333" cy="2987559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D69EEF4-E517-4996-8359-94B49C432A57}"/>
                </a:ext>
              </a:extLst>
            </p:cNvPr>
            <p:cNvSpPr/>
            <p:nvPr/>
          </p:nvSpPr>
          <p:spPr>
            <a:xfrm>
              <a:off x="4477680" y="4436456"/>
              <a:ext cx="1348864" cy="701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ความเข้มข้นของสารต่ำ</a:t>
              </a:r>
              <a:endPara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4E04413-0A92-4399-B740-05D3DC3D52CB}"/>
                </a:ext>
              </a:extLst>
            </p:cNvPr>
            <p:cNvSpPr/>
            <p:nvPr/>
          </p:nvSpPr>
          <p:spPr>
            <a:xfrm>
              <a:off x="5758404" y="4436456"/>
              <a:ext cx="1348864" cy="701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ความเข้มข้นของสารสูง</a:t>
              </a:r>
              <a:endPara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31E7721-EA4B-4623-8271-A1293546D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11859" y="2799937"/>
              <a:ext cx="2567154" cy="1516412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336523A-B7B5-488A-8DBE-D785C920515B}"/>
                </a:ext>
              </a:extLst>
            </p:cNvPr>
            <p:cNvSpPr/>
            <p:nvPr/>
          </p:nvSpPr>
          <p:spPr>
            <a:xfrm>
              <a:off x="4746277" y="2150628"/>
              <a:ext cx="2255786" cy="701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เยื่อเลือกผ่าน</a:t>
              </a:r>
            </a:p>
            <a:p>
              <a:pPr algn="ctr">
                <a:lnSpc>
                  <a:spcPct val="80000"/>
                </a:lnSpc>
              </a:pPr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(ผ่านได้เฉพาะโมเลกุลน้ำ)</a:t>
              </a:r>
              <a:endPara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59364F5-89BF-4CF4-8F24-5AE530B1E8FC}"/>
                </a:ext>
              </a:extLst>
            </p:cNvPr>
            <p:cNvCxnSpPr/>
            <p:nvPr/>
          </p:nvCxnSpPr>
          <p:spPr>
            <a:xfrm flipV="1">
              <a:off x="5811469" y="2768038"/>
              <a:ext cx="0" cy="252000"/>
            </a:xfrm>
            <a:prstGeom prst="line">
              <a:avLst/>
            </a:prstGeom>
            <a:noFill/>
            <a:ln w="19050" cap="rnd">
              <a:solidFill>
                <a:srgbClr val="006C39"/>
              </a:solidFill>
              <a:round/>
              <a:headEnd type="oval"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CF10B2A-D0B3-427C-B0AF-513246E6C874}"/>
                </a:ext>
              </a:extLst>
            </p:cNvPr>
            <p:cNvCxnSpPr/>
            <p:nvPr/>
          </p:nvCxnSpPr>
          <p:spPr>
            <a:xfrm flipV="1">
              <a:off x="5152112" y="4190349"/>
              <a:ext cx="0" cy="252000"/>
            </a:xfrm>
            <a:prstGeom prst="line">
              <a:avLst/>
            </a:prstGeom>
            <a:noFill/>
            <a:ln w="19050" cap="rnd">
              <a:solidFill>
                <a:srgbClr val="006C39"/>
              </a:solidFill>
              <a:round/>
              <a:headEnd type="none"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644DE9F5-D97D-415A-9594-683F707B2009}"/>
                </a:ext>
              </a:extLst>
            </p:cNvPr>
            <p:cNvCxnSpPr/>
            <p:nvPr/>
          </p:nvCxnSpPr>
          <p:spPr>
            <a:xfrm flipV="1">
              <a:off x="6432836" y="4190349"/>
              <a:ext cx="0" cy="252000"/>
            </a:xfrm>
            <a:prstGeom prst="line">
              <a:avLst/>
            </a:prstGeom>
            <a:noFill/>
            <a:ln w="19050" cap="rnd">
              <a:solidFill>
                <a:srgbClr val="006C39"/>
              </a:solidFill>
              <a:round/>
              <a:headEnd type="none"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C856478-F307-4241-9CC2-5D29160FF576}"/>
              </a:ext>
            </a:extLst>
          </p:cNvPr>
          <p:cNvGrpSpPr/>
          <p:nvPr/>
        </p:nvGrpSpPr>
        <p:grpSpPr>
          <a:xfrm>
            <a:off x="4720808" y="2357519"/>
            <a:ext cx="2598055" cy="2893289"/>
            <a:chOff x="4420151" y="2244898"/>
            <a:chExt cx="2598055" cy="289328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17F390B-1F26-4BA6-BC78-217DA0610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45082" y="2799937"/>
              <a:ext cx="2573124" cy="1516412"/>
            </a:xfrm>
            <a:prstGeom prst="rect">
              <a:avLst/>
            </a:prstGeom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54A0A53C-DAAC-4ADB-91DB-6A59AEB6668F}"/>
                </a:ext>
              </a:extLst>
            </p:cNvPr>
            <p:cNvSpPr/>
            <p:nvPr/>
          </p:nvSpPr>
          <p:spPr>
            <a:xfrm>
              <a:off x="4420151" y="4436456"/>
              <a:ext cx="2567152" cy="701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บริเวณทั้งสอง</a:t>
              </a:r>
              <a:br>
                <a:rPr lang="en-US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มีความเข้มข้นของสารเท่ากัน</a:t>
              </a:r>
              <a:endPara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14D49CD6-D9DD-4F72-9257-E19B0936A07B}"/>
                </a:ext>
              </a:extLst>
            </p:cNvPr>
            <p:cNvSpPr/>
            <p:nvPr/>
          </p:nvSpPr>
          <p:spPr>
            <a:xfrm>
              <a:off x="4575834" y="2244898"/>
              <a:ext cx="2255786" cy="701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โมเลกุลน้ำเคลื่อนที่</a:t>
              </a:r>
            </a:p>
            <a:p>
              <a:pPr algn="ctr">
                <a:lnSpc>
                  <a:spcPct val="80000"/>
                </a:lnSpc>
              </a:pPr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ผ่านเยื่อเลือกผ่าน</a:t>
              </a:r>
              <a:endPara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0A51005C-9EC8-4DEB-A3FE-054AC3A8D0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95027" y="833799"/>
            <a:ext cx="3840813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8084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A28FA6-A17D-4F49-BB13-BCCE49454C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9377" y="1682253"/>
            <a:ext cx="7173249" cy="1722406"/>
          </a:xfrm>
          <a:prstGeom prst="rect">
            <a:avLst/>
          </a:prstGeom>
        </p:spPr>
      </p:pic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35FA6D4-9EFA-4770-9318-6C0F551CD38C}"/>
              </a:ext>
            </a:extLst>
          </p:cNvPr>
          <p:cNvCxnSpPr>
            <a:cxnSpLocks/>
          </p:cNvCxnSpPr>
          <p:nvPr/>
        </p:nvCxnSpPr>
        <p:spPr>
          <a:xfrm flipH="1">
            <a:off x="2976965" y="3108633"/>
            <a:ext cx="2330025" cy="0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6ED2DB0B-3A94-404E-9476-497CDF18F963}"/>
              </a:ext>
            </a:extLst>
          </p:cNvPr>
          <p:cNvCxnSpPr>
            <a:cxnSpLocks/>
          </p:cNvCxnSpPr>
          <p:nvPr/>
        </p:nvCxnSpPr>
        <p:spPr>
          <a:xfrm flipH="1">
            <a:off x="6654471" y="3108633"/>
            <a:ext cx="2330025" cy="0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0363376-F9F2-47E1-B060-AE83E14FF9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400" y="6215863"/>
            <a:ext cx="493417" cy="4870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21D73B-FACB-4B27-B1B6-4501270F67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8989" y="3574369"/>
            <a:ext cx="6334026" cy="15986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2FAAC0-5801-401B-A322-A264A3BE2D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5180" y="0"/>
            <a:ext cx="716820" cy="75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4795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67F00420-917E-49F9-AA2E-97E500612A2B}"/>
              </a:ext>
            </a:extLst>
          </p:cNvPr>
          <p:cNvGrpSpPr/>
          <p:nvPr/>
        </p:nvGrpSpPr>
        <p:grpSpPr>
          <a:xfrm>
            <a:off x="2025682" y="3409574"/>
            <a:ext cx="6711619" cy="611409"/>
            <a:chOff x="2228850" y="1527005"/>
            <a:chExt cx="7308499" cy="665783"/>
          </a:xfrm>
        </p:grpSpPr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5D1668B5-B897-4546-A034-63F4D3D850BD}"/>
                </a:ext>
              </a:extLst>
            </p:cNvPr>
            <p:cNvSpPr/>
            <p:nvPr/>
          </p:nvSpPr>
          <p:spPr>
            <a:xfrm>
              <a:off x="2228850" y="1527005"/>
              <a:ext cx="7308499" cy="665783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 w="28575" cmpd="thinThick">
              <a:solidFill>
                <a:srgbClr val="FCD8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3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21617AF5-3B4F-4F90-9E7A-3C97B8E3945C}"/>
                </a:ext>
              </a:extLst>
            </p:cNvPr>
            <p:cNvSpPr/>
            <p:nvPr/>
          </p:nvSpPr>
          <p:spPr>
            <a:xfrm>
              <a:off x="2292389" y="1577393"/>
              <a:ext cx="573078" cy="569704"/>
            </a:xfrm>
            <a:prstGeom prst="ellipse">
              <a:avLst/>
            </a:prstGeom>
            <a:solidFill>
              <a:srgbClr val="ED1B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pPr algn="ctr"/>
              <a:r>
                <a:rPr lang="th-TH" sz="3673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2</a:t>
              </a:r>
              <a:r>
                <a:rPr lang="en-US" sz="3673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4510116B-860C-4364-B03A-2BC16C251B18}"/>
                </a:ext>
              </a:extLst>
            </p:cNvPr>
            <p:cNvSpPr/>
            <p:nvPr/>
          </p:nvSpPr>
          <p:spPr>
            <a:xfrm>
              <a:off x="3008870" y="1619101"/>
              <a:ext cx="4188141" cy="4934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ไวรัสเป็นสิ่งมีชีวิตเซลล์เดียว </a:t>
              </a:r>
              <a:endParaRPr lang="en-US" sz="3673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B6AC8626-B222-440D-9D57-40FD9272BD18}"/>
              </a:ext>
            </a:extLst>
          </p:cNvPr>
          <p:cNvGrpSpPr/>
          <p:nvPr/>
        </p:nvGrpSpPr>
        <p:grpSpPr>
          <a:xfrm>
            <a:off x="2025682" y="4197850"/>
            <a:ext cx="6711619" cy="611409"/>
            <a:chOff x="2228850" y="1527005"/>
            <a:chExt cx="7308499" cy="665783"/>
          </a:xfrm>
        </p:grpSpPr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93207596-A823-4222-8FA9-E6E5AE325FD3}"/>
                </a:ext>
              </a:extLst>
            </p:cNvPr>
            <p:cNvSpPr/>
            <p:nvPr/>
          </p:nvSpPr>
          <p:spPr>
            <a:xfrm>
              <a:off x="2228850" y="1527005"/>
              <a:ext cx="7308499" cy="665783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 w="28575" cmpd="thinThick">
              <a:solidFill>
                <a:srgbClr val="FCD8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3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C6CC7736-ABAB-49CC-B4DA-65E09D68FBAE}"/>
                </a:ext>
              </a:extLst>
            </p:cNvPr>
            <p:cNvSpPr/>
            <p:nvPr/>
          </p:nvSpPr>
          <p:spPr>
            <a:xfrm>
              <a:off x="2292389" y="1577393"/>
              <a:ext cx="573078" cy="569704"/>
            </a:xfrm>
            <a:prstGeom prst="ellipse">
              <a:avLst/>
            </a:prstGeom>
            <a:solidFill>
              <a:srgbClr val="ED1B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pPr algn="ctr"/>
              <a:r>
                <a:rPr lang="th-TH" sz="3673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3</a:t>
              </a:r>
              <a:r>
                <a:rPr lang="en-US" sz="3673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C675B130-7661-495A-95DD-E415CB838CDB}"/>
                </a:ext>
              </a:extLst>
            </p:cNvPr>
            <p:cNvSpPr/>
            <p:nvPr/>
          </p:nvSpPr>
          <p:spPr>
            <a:xfrm>
              <a:off x="3008870" y="1619101"/>
              <a:ext cx="6312929" cy="4934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เซลล์ทุกชนิดมีรูปร่างเหมือนกัน </a:t>
              </a:r>
              <a:endParaRPr lang="en-US" sz="3673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4C603130-9EF0-487A-AA32-3C38A2CE0A28}"/>
              </a:ext>
            </a:extLst>
          </p:cNvPr>
          <p:cNvGrpSpPr/>
          <p:nvPr/>
        </p:nvGrpSpPr>
        <p:grpSpPr>
          <a:xfrm>
            <a:off x="2025682" y="2623944"/>
            <a:ext cx="6711619" cy="611409"/>
            <a:chOff x="2228850" y="1527005"/>
            <a:chExt cx="7308499" cy="665783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11910D86-4C24-4F87-B6D1-46AF827D4BC4}"/>
                </a:ext>
              </a:extLst>
            </p:cNvPr>
            <p:cNvSpPr/>
            <p:nvPr/>
          </p:nvSpPr>
          <p:spPr>
            <a:xfrm>
              <a:off x="2228850" y="1527005"/>
              <a:ext cx="7308499" cy="665783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 w="28575" cmpd="thinThick">
              <a:solidFill>
                <a:srgbClr val="FCD8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3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F89CA88D-CB9E-476B-98C3-D68C5A5FF2E0}"/>
                </a:ext>
              </a:extLst>
            </p:cNvPr>
            <p:cNvSpPr/>
            <p:nvPr/>
          </p:nvSpPr>
          <p:spPr>
            <a:xfrm>
              <a:off x="2292389" y="1577393"/>
              <a:ext cx="573078" cy="569704"/>
            </a:xfrm>
            <a:prstGeom prst="ellipse">
              <a:avLst/>
            </a:prstGeom>
            <a:solidFill>
              <a:srgbClr val="ED1B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pPr algn="ctr"/>
              <a:r>
                <a:rPr lang="th-TH" sz="3673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1</a:t>
              </a:r>
              <a:r>
                <a:rPr lang="en-US" sz="3673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2C03FCD2-B52A-4517-84E5-E9C115BBF31D}"/>
                </a:ext>
              </a:extLst>
            </p:cNvPr>
            <p:cNvSpPr/>
            <p:nvPr/>
          </p:nvSpPr>
          <p:spPr>
            <a:xfrm>
              <a:off x="3008870" y="1619101"/>
              <a:ext cx="6312929" cy="4934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เซลล์ทุกชนิดมีผนังเซลล์ </a:t>
              </a:r>
              <a:endParaRPr lang="en-US" sz="3673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10A86F8C-E9BE-4018-81E7-F0CAE34C476E}"/>
              </a:ext>
            </a:extLst>
          </p:cNvPr>
          <p:cNvGrpSpPr/>
          <p:nvPr/>
        </p:nvGrpSpPr>
        <p:grpSpPr>
          <a:xfrm>
            <a:off x="2025682" y="4966006"/>
            <a:ext cx="6711619" cy="611409"/>
            <a:chOff x="2228850" y="1527005"/>
            <a:chExt cx="7308499" cy="665783"/>
          </a:xfrm>
        </p:grpSpPr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6E85622A-E0FA-4B52-9497-F48486E748B8}"/>
                </a:ext>
              </a:extLst>
            </p:cNvPr>
            <p:cNvSpPr/>
            <p:nvPr/>
          </p:nvSpPr>
          <p:spPr>
            <a:xfrm>
              <a:off x="2228850" y="1527005"/>
              <a:ext cx="7308499" cy="665783"/>
            </a:xfrm>
            <a:prstGeom prst="roundRect">
              <a:avLst>
                <a:gd name="adj" fmla="val 50000"/>
              </a:avLst>
            </a:prstGeom>
            <a:solidFill>
              <a:srgbClr val="D5FFEA"/>
            </a:solidFill>
            <a:ln w="28575" cmpd="thinThick">
              <a:solidFill>
                <a:srgbClr val="D5FF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3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A71155BA-2642-4A20-9A60-910B05912776}"/>
                </a:ext>
              </a:extLst>
            </p:cNvPr>
            <p:cNvSpPr/>
            <p:nvPr/>
          </p:nvSpPr>
          <p:spPr>
            <a:xfrm>
              <a:off x="2292389" y="1577393"/>
              <a:ext cx="573078" cy="569704"/>
            </a:xfrm>
            <a:prstGeom prst="ellipse">
              <a:avLst/>
            </a:prstGeom>
            <a:solidFill>
              <a:srgbClr val="00A6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pPr algn="ctr"/>
              <a:r>
                <a:rPr lang="th-TH" sz="3673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4</a:t>
              </a:r>
              <a:r>
                <a:rPr lang="en-US" sz="3673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3A0FFB44-85CC-45E5-ACA1-F411D21C143B}"/>
                </a:ext>
              </a:extLst>
            </p:cNvPr>
            <p:cNvSpPr/>
            <p:nvPr/>
          </p:nvSpPr>
          <p:spPr>
            <a:xfrm>
              <a:off x="3008870" y="1619101"/>
              <a:ext cx="6312930" cy="4934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สิ่งมีชีวิตทุกชนิดมีเซลล์เป็นองค์ประกอบ </a:t>
              </a:r>
              <a:endParaRPr lang="en-US" sz="3673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55DA275-D657-47C6-85EC-A69F1F9E5546}"/>
              </a:ext>
            </a:extLst>
          </p:cNvPr>
          <p:cNvGrpSpPr/>
          <p:nvPr/>
        </p:nvGrpSpPr>
        <p:grpSpPr>
          <a:xfrm>
            <a:off x="2025682" y="4966006"/>
            <a:ext cx="6886884" cy="611409"/>
            <a:chOff x="2228850" y="1527005"/>
            <a:chExt cx="7499350" cy="665783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8054491A-06E3-4EC7-8B4B-134A0D558742}"/>
                </a:ext>
              </a:extLst>
            </p:cNvPr>
            <p:cNvSpPr/>
            <p:nvPr/>
          </p:nvSpPr>
          <p:spPr>
            <a:xfrm>
              <a:off x="2228850" y="1527005"/>
              <a:ext cx="7308499" cy="665783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 w="28575" cmpd="thinThick"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3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CF3DEA22-97C3-424E-8D86-2ED162319BF5}"/>
                </a:ext>
              </a:extLst>
            </p:cNvPr>
            <p:cNvSpPr/>
            <p:nvPr/>
          </p:nvSpPr>
          <p:spPr>
            <a:xfrm>
              <a:off x="2292389" y="1577393"/>
              <a:ext cx="573078" cy="569704"/>
            </a:xfrm>
            <a:prstGeom prst="ellipse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pPr algn="ctr"/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4</a:t>
              </a:r>
              <a:r>
                <a:rPr lang="en-US" sz="3673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endParaRPr lang="en-US" sz="3673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5DB9C098-F6D4-4AC1-AF31-83F0EA5CA5F1}"/>
                </a:ext>
              </a:extLst>
            </p:cNvPr>
            <p:cNvSpPr/>
            <p:nvPr/>
          </p:nvSpPr>
          <p:spPr>
            <a:xfrm>
              <a:off x="3008870" y="1619101"/>
              <a:ext cx="6719330" cy="4934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สิ่งมีชีวิตทุกชนิดมีเซลล์เป็นองค์ประกอบ </a:t>
              </a:r>
              <a:endParaRPr lang="en-US" sz="3673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4C2141C-7178-4344-9D86-1B2DB08AA71E}"/>
              </a:ext>
            </a:extLst>
          </p:cNvPr>
          <p:cNvGrpSpPr/>
          <p:nvPr/>
        </p:nvGrpSpPr>
        <p:grpSpPr>
          <a:xfrm>
            <a:off x="2025682" y="2623944"/>
            <a:ext cx="6711619" cy="611409"/>
            <a:chOff x="2228850" y="1527005"/>
            <a:chExt cx="7308499" cy="665783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8E53C5B1-311F-4517-B37A-875553E78F28}"/>
                </a:ext>
              </a:extLst>
            </p:cNvPr>
            <p:cNvSpPr/>
            <p:nvPr/>
          </p:nvSpPr>
          <p:spPr>
            <a:xfrm>
              <a:off x="2228850" y="1527005"/>
              <a:ext cx="7308499" cy="665783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 w="28575" cmpd="thinThick"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3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931656E1-90D9-48E4-BC94-A0CAEF44C47D}"/>
                </a:ext>
              </a:extLst>
            </p:cNvPr>
            <p:cNvSpPr/>
            <p:nvPr/>
          </p:nvSpPr>
          <p:spPr>
            <a:xfrm>
              <a:off x="2292389" y="1577393"/>
              <a:ext cx="573078" cy="569704"/>
            </a:xfrm>
            <a:prstGeom prst="ellipse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pPr algn="ctr"/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1</a:t>
              </a:r>
              <a:r>
                <a:rPr lang="en-US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7F143F93-8C1E-433E-8DA5-ADB74492B06F}"/>
                </a:ext>
              </a:extLst>
            </p:cNvPr>
            <p:cNvSpPr/>
            <p:nvPr/>
          </p:nvSpPr>
          <p:spPr>
            <a:xfrm>
              <a:off x="3008870" y="1619101"/>
              <a:ext cx="6312929" cy="4934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เซลล์ทุกชนิดมีผนังเซลล์ </a:t>
              </a:r>
              <a:endParaRPr lang="en-US" sz="3673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E0AC5DD-57E2-4611-B18C-E061463B279B}"/>
              </a:ext>
            </a:extLst>
          </p:cNvPr>
          <p:cNvGrpSpPr/>
          <p:nvPr/>
        </p:nvGrpSpPr>
        <p:grpSpPr>
          <a:xfrm>
            <a:off x="2025682" y="4197850"/>
            <a:ext cx="6761767" cy="623540"/>
            <a:chOff x="2174242" y="1527005"/>
            <a:chExt cx="7363107" cy="678993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D3DB5CB1-2DF3-4F5D-8F0F-3ACDA4996B1B}"/>
                </a:ext>
              </a:extLst>
            </p:cNvPr>
            <p:cNvSpPr/>
            <p:nvPr/>
          </p:nvSpPr>
          <p:spPr>
            <a:xfrm>
              <a:off x="2174242" y="1527005"/>
              <a:ext cx="7363107" cy="678993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 w="2857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3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0B9B22BF-64AF-44DE-B18A-F916AF051ACC}"/>
                </a:ext>
              </a:extLst>
            </p:cNvPr>
            <p:cNvSpPr/>
            <p:nvPr/>
          </p:nvSpPr>
          <p:spPr>
            <a:xfrm>
              <a:off x="2237781" y="1577393"/>
              <a:ext cx="573078" cy="569704"/>
            </a:xfrm>
            <a:prstGeom prst="ellipse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pPr algn="ctr"/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3</a:t>
              </a:r>
              <a:r>
                <a:rPr lang="en-US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1F13D11A-41C4-4D62-9A58-B468DAC695B3}"/>
                </a:ext>
              </a:extLst>
            </p:cNvPr>
            <p:cNvSpPr/>
            <p:nvPr/>
          </p:nvSpPr>
          <p:spPr>
            <a:xfrm>
              <a:off x="2954262" y="1619101"/>
              <a:ext cx="6312929" cy="4934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เซลล์ทุกชนิดมีรูปร่างเหมือนกัน </a:t>
              </a:r>
              <a:endParaRPr lang="en-US" sz="3673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2496FD2-CC97-4129-A08D-0EFE90CD5C44}"/>
              </a:ext>
            </a:extLst>
          </p:cNvPr>
          <p:cNvGrpSpPr/>
          <p:nvPr/>
        </p:nvGrpSpPr>
        <p:grpSpPr>
          <a:xfrm>
            <a:off x="2025682" y="3409574"/>
            <a:ext cx="6727481" cy="611409"/>
            <a:chOff x="2228850" y="1527005"/>
            <a:chExt cx="7325772" cy="665783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8B6FA32A-B24E-4DF1-AA9B-279FBDB2E34C}"/>
                </a:ext>
              </a:extLst>
            </p:cNvPr>
            <p:cNvSpPr/>
            <p:nvPr/>
          </p:nvSpPr>
          <p:spPr>
            <a:xfrm>
              <a:off x="2228850" y="1527005"/>
              <a:ext cx="7325772" cy="665783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 w="28575" cmpd="thinThick"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3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42A6F9E6-28CD-450B-A025-52335494D03A}"/>
                </a:ext>
              </a:extLst>
            </p:cNvPr>
            <p:cNvSpPr/>
            <p:nvPr/>
          </p:nvSpPr>
          <p:spPr>
            <a:xfrm>
              <a:off x="2292389" y="1577393"/>
              <a:ext cx="573078" cy="569704"/>
            </a:xfrm>
            <a:prstGeom prst="ellipse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pPr algn="ctr"/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2</a:t>
              </a:r>
              <a:r>
                <a:rPr lang="en-US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FD4A819-E468-41F8-BC83-A57EBF805E33}"/>
                </a:ext>
              </a:extLst>
            </p:cNvPr>
            <p:cNvSpPr/>
            <p:nvPr/>
          </p:nvSpPr>
          <p:spPr>
            <a:xfrm>
              <a:off x="3008870" y="1619101"/>
              <a:ext cx="6312929" cy="4934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ไวรัสเป็นสิ่งมีชีวิตเซลล์เดียว </a:t>
              </a:r>
              <a:endParaRPr lang="en-US" sz="3673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82" name="Rectangle 81">
            <a:extLst>
              <a:ext uri="{FF2B5EF4-FFF2-40B4-BE49-F238E27FC236}">
                <a16:creationId xmlns:a16="http://schemas.microsoft.com/office/drawing/2014/main" id="{E6664D5D-9856-47F0-8A89-C91721CA323D}"/>
              </a:ext>
            </a:extLst>
          </p:cNvPr>
          <p:cNvSpPr/>
          <p:nvPr/>
        </p:nvSpPr>
        <p:spPr>
          <a:xfrm>
            <a:off x="1532474" y="1676072"/>
            <a:ext cx="3338100" cy="657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17156" algn="dec"/>
                <a:tab pos="342879" algn="l"/>
                <a:tab pos="571464" algn="l"/>
                <a:tab pos="800050" algn="l"/>
                <a:tab pos="3543076" algn="l"/>
                <a:tab pos="3771662" algn="l"/>
                <a:tab pos="4000247" algn="l"/>
              </a:tabLst>
            </a:pPr>
            <a:r>
              <a:rPr lang="th-TH" sz="3673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1.  ข้อใดกล่าวถูกต้อง</a:t>
            </a:r>
          </a:p>
        </p:txBody>
      </p:sp>
      <p:pic>
        <p:nvPicPr>
          <p:cNvPr id="19" name="Picture 1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1416C5D-6492-409D-BF74-490C1699FD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400" y="6215863"/>
            <a:ext cx="493417" cy="487009"/>
          </a:xfrm>
          <a:prstGeom prst="rect">
            <a:avLst/>
          </a:prstGeom>
        </p:spPr>
      </p:pic>
      <p:pic>
        <p:nvPicPr>
          <p:cNvPr id="21" name="Picture 20">
            <a:hlinkClick r:id="rId4" action="ppaction://hlinksldjump"/>
            <a:extLst>
              <a:ext uri="{FF2B5EF4-FFF2-40B4-BE49-F238E27FC236}">
                <a16:creationId xmlns:a16="http://schemas.microsoft.com/office/drawing/2014/main" id="{55B4BFF1-A5BE-4749-B76F-A8B03B2B80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4463" y="6220232"/>
            <a:ext cx="937834" cy="48486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C728518-6460-422F-A78E-3087C898BB33}"/>
              </a:ext>
            </a:extLst>
          </p:cNvPr>
          <p:cNvSpPr/>
          <p:nvPr/>
        </p:nvSpPr>
        <p:spPr>
          <a:xfrm>
            <a:off x="1514806" y="969260"/>
            <a:ext cx="7765096" cy="454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50"/>
              </a:lnSpc>
              <a:tabLst>
                <a:tab pos="217156" algn="dec"/>
                <a:tab pos="342879" algn="l"/>
                <a:tab pos="571464" algn="l"/>
                <a:tab pos="800050" algn="l"/>
                <a:tab pos="3543076" algn="l"/>
                <a:tab pos="3771662" algn="l"/>
                <a:tab pos="4000247" algn="l"/>
              </a:tabLst>
            </a:pPr>
            <a:r>
              <a:rPr lang="th-TH" sz="3673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ให้นักเรียนเลือกคำตอบที่ถูกต้องที่สุดเพียงข้อเดียว</a:t>
            </a:r>
            <a:endParaRPr lang="en-US" sz="3673" b="1" dirty="0">
              <a:latin typeface="TH Sarabun New" panose="020B0500040200020003" pitchFamily="34" charset="-34"/>
              <a:ea typeface="Times New Roman" panose="02020603050405020304" pitchFamily="18" charset="0"/>
              <a:cs typeface="TH Sarabun New" panose="020B0500040200020003" pitchFamily="34" charset="-34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F1239BF-E255-4FCD-A184-8D710502D784}"/>
              </a:ext>
            </a:extLst>
          </p:cNvPr>
          <p:cNvGrpSpPr/>
          <p:nvPr/>
        </p:nvGrpSpPr>
        <p:grpSpPr>
          <a:xfrm>
            <a:off x="1587951" y="7018105"/>
            <a:ext cx="9016098" cy="4333701"/>
            <a:chOff x="1542902" y="4187299"/>
            <a:chExt cx="9016457" cy="4333874"/>
          </a:xfrm>
          <a:effectLst>
            <a:outerShdw blurRad="50800" dir="5400000" algn="ctr" rotWithShape="0">
              <a:srgbClr val="000000">
                <a:alpha val="20000"/>
              </a:srgbClr>
            </a:outerShdw>
          </a:effectLst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556531B6-D773-4316-B62E-52E17B213C94}"/>
                </a:ext>
              </a:extLst>
            </p:cNvPr>
            <p:cNvSpPr/>
            <p:nvPr/>
          </p:nvSpPr>
          <p:spPr>
            <a:xfrm>
              <a:off x="1542902" y="4187299"/>
              <a:ext cx="9016457" cy="4333874"/>
            </a:xfrm>
            <a:prstGeom prst="roundRect">
              <a:avLst>
                <a:gd name="adj" fmla="val 7117"/>
              </a:avLst>
            </a:prstGeom>
            <a:solidFill>
              <a:schemeClr val="bg1"/>
            </a:solidFill>
            <a:ln w="76200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EC20482D-C413-4407-AB25-5B988ABF83C2}"/>
                </a:ext>
              </a:extLst>
            </p:cNvPr>
            <p:cNvSpPr/>
            <p:nvPr/>
          </p:nvSpPr>
          <p:spPr>
            <a:xfrm>
              <a:off x="1879484" y="4600189"/>
              <a:ext cx="8321334" cy="26189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363515" algn="l"/>
                  <a:tab pos="715918" algn="l"/>
                </a:tabLst>
              </a:pPr>
              <a:r>
                <a:rPr lang="th-TH" sz="2388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เฉลย ข้อ 4. สิ่งมีชีวิตทุกชนิดมีเซลล์เป็นองค์ประกอบ  </a:t>
              </a:r>
            </a:p>
            <a:p>
              <a:pPr>
                <a:lnSpc>
                  <a:spcPct val="150000"/>
                </a:lnSpc>
                <a:tabLst>
                  <a:tab pos="363515" algn="l"/>
                  <a:tab pos="715918" algn="l"/>
                </a:tabLst>
              </a:pPr>
              <a:r>
                <a:rPr lang="en-US" sz="2388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2388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-  ผนังเซลล์พบในเซลล์พืชเท่านั้น</a:t>
              </a:r>
            </a:p>
            <a:p>
              <a:pPr>
                <a:lnSpc>
                  <a:spcPct val="150000"/>
                </a:lnSpc>
                <a:tabLst>
                  <a:tab pos="363515" algn="l"/>
                  <a:tab pos="715918" algn="l"/>
                </a:tabLst>
              </a:pPr>
              <a:r>
                <a:rPr lang="en-US" sz="2388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2388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-  ไวรัสจัดเป็นอนุภาค เนื่องจากไม่มีทั้งเยื่อหุ้มเซลล์และไซโทพลาสซึม จึงไม่มีสมบัติของเซลล์</a:t>
              </a:r>
            </a:p>
            <a:p>
              <a:pPr>
                <a:lnSpc>
                  <a:spcPct val="150000"/>
                </a:lnSpc>
                <a:tabLst>
                  <a:tab pos="363515" algn="l"/>
                  <a:tab pos="715918" algn="l"/>
                </a:tabLst>
              </a:pPr>
              <a:r>
                <a:rPr lang="th-TH" sz="2388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     -  เซลล์แต่ละชนิดมีรูปร่าง ขนาด และหน้าที่แตกต่างกัน</a:t>
              </a:r>
              <a:br>
                <a:rPr lang="th-TH" sz="2388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2388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     -  สิ่งมีชีวิตทุกชนิดประกอบด้วย เซลล์ ซึ่งเป็นหน่วยพื้นฐานที่เล็กที่สุด  </a:t>
              </a:r>
            </a:p>
          </p:txBody>
        </p:sp>
      </p:grpSp>
      <p:pic>
        <p:nvPicPr>
          <p:cNvPr id="15" name="close">
            <a:extLst>
              <a:ext uri="{FF2B5EF4-FFF2-40B4-BE49-F238E27FC236}">
                <a16:creationId xmlns:a16="http://schemas.microsoft.com/office/drawing/2014/main" id="{79678DA2-905E-42BD-8EB0-DE056EB98A0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2891" y="6857863"/>
            <a:ext cx="556718" cy="55671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47771C2-ED51-4EE5-B2F0-BDD3AE8C377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5180" y="0"/>
            <a:ext cx="716820" cy="755222"/>
          </a:xfrm>
          <a:prstGeom prst="rect">
            <a:avLst/>
          </a:prstGeom>
        </p:spPr>
      </p:pic>
      <p:pic>
        <p:nvPicPr>
          <p:cNvPr id="44" name="explaination">
            <a:extLst>
              <a:ext uri="{FF2B5EF4-FFF2-40B4-BE49-F238E27FC236}">
                <a16:creationId xmlns:a16="http://schemas.microsoft.com/office/drawing/2014/main" id="{46BE458C-F8EB-4BB1-9964-A69F0C0626E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85" y="6215863"/>
            <a:ext cx="1105468" cy="4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54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0.83356 L -3.125E-6 0.2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416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0.83356 L -3.125E-6 0.25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59259E-6 L -3.125E-6 -0.83356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69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111E-6 L -3.125E-6 -0.83356 " pathEditMode="relative" rAng="0" ptsTypes="AA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oup 85">
            <a:extLst>
              <a:ext uri="{FF2B5EF4-FFF2-40B4-BE49-F238E27FC236}">
                <a16:creationId xmlns:a16="http://schemas.microsoft.com/office/drawing/2014/main" id="{10A86F8C-E9BE-4018-81E7-F0CAE34C476E}"/>
              </a:ext>
            </a:extLst>
          </p:cNvPr>
          <p:cNvGrpSpPr/>
          <p:nvPr/>
        </p:nvGrpSpPr>
        <p:grpSpPr>
          <a:xfrm>
            <a:off x="2025683" y="4506047"/>
            <a:ext cx="6711619" cy="611409"/>
            <a:chOff x="2228850" y="1527005"/>
            <a:chExt cx="7308499" cy="665783"/>
          </a:xfrm>
        </p:grpSpPr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6E85622A-E0FA-4B52-9497-F48486E748B8}"/>
                </a:ext>
              </a:extLst>
            </p:cNvPr>
            <p:cNvSpPr/>
            <p:nvPr/>
          </p:nvSpPr>
          <p:spPr>
            <a:xfrm>
              <a:off x="2228850" y="1527005"/>
              <a:ext cx="7308499" cy="665783"/>
            </a:xfrm>
            <a:prstGeom prst="roundRect">
              <a:avLst>
                <a:gd name="adj" fmla="val 50000"/>
              </a:avLst>
            </a:prstGeom>
            <a:solidFill>
              <a:srgbClr val="D5FFEA"/>
            </a:solidFill>
            <a:ln w="28575" cmpd="thinThick">
              <a:solidFill>
                <a:srgbClr val="D5FF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3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A71155BA-2642-4A20-9A60-910B05912776}"/>
                </a:ext>
              </a:extLst>
            </p:cNvPr>
            <p:cNvSpPr/>
            <p:nvPr/>
          </p:nvSpPr>
          <p:spPr>
            <a:xfrm>
              <a:off x="2292389" y="1577393"/>
              <a:ext cx="573078" cy="569704"/>
            </a:xfrm>
            <a:prstGeom prst="ellipse">
              <a:avLst/>
            </a:prstGeom>
            <a:solidFill>
              <a:srgbClr val="00A6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pPr algn="ctr"/>
              <a:r>
                <a:rPr lang="th-TH" sz="3673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4</a:t>
              </a:r>
              <a:r>
                <a:rPr lang="en-US" sz="3673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3A0FFB44-85CC-45E5-ACA1-F411D21C143B}"/>
                </a:ext>
              </a:extLst>
            </p:cNvPr>
            <p:cNvSpPr/>
            <p:nvPr/>
          </p:nvSpPr>
          <p:spPr>
            <a:xfrm>
              <a:off x="3008870" y="1619101"/>
              <a:ext cx="6312930" cy="4934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เซลล์เม็ดเลือดแดง </a:t>
              </a:r>
              <a:endParaRPr lang="en-US" sz="3673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4C603130-9EF0-487A-AA32-3C38A2CE0A28}"/>
              </a:ext>
            </a:extLst>
          </p:cNvPr>
          <p:cNvGrpSpPr/>
          <p:nvPr/>
        </p:nvGrpSpPr>
        <p:grpSpPr>
          <a:xfrm>
            <a:off x="2025684" y="3720807"/>
            <a:ext cx="6711619" cy="611409"/>
            <a:chOff x="2228850" y="1527005"/>
            <a:chExt cx="7308499" cy="665783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11910D86-4C24-4F87-B6D1-46AF827D4BC4}"/>
                </a:ext>
              </a:extLst>
            </p:cNvPr>
            <p:cNvSpPr/>
            <p:nvPr/>
          </p:nvSpPr>
          <p:spPr>
            <a:xfrm>
              <a:off x="2228850" y="1527005"/>
              <a:ext cx="7308499" cy="665783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 w="28575" cmpd="thinThick">
              <a:solidFill>
                <a:srgbClr val="FCD8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3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F89CA88D-CB9E-476B-98C3-D68C5A5FF2E0}"/>
                </a:ext>
              </a:extLst>
            </p:cNvPr>
            <p:cNvSpPr/>
            <p:nvPr/>
          </p:nvSpPr>
          <p:spPr>
            <a:xfrm>
              <a:off x="2292389" y="1577393"/>
              <a:ext cx="573078" cy="569704"/>
            </a:xfrm>
            <a:prstGeom prst="ellipse">
              <a:avLst/>
            </a:prstGeom>
            <a:solidFill>
              <a:srgbClr val="ED1B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pPr algn="ctr"/>
              <a:r>
                <a:rPr lang="th-TH" sz="3673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3</a:t>
              </a:r>
              <a:r>
                <a:rPr lang="en-US" sz="3673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2C03FCD2-B52A-4517-84E5-E9C115BBF31D}"/>
                </a:ext>
              </a:extLst>
            </p:cNvPr>
            <p:cNvSpPr/>
            <p:nvPr/>
          </p:nvSpPr>
          <p:spPr>
            <a:xfrm>
              <a:off x="3008870" y="1619101"/>
              <a:ext cx="6312929" cy="4934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เซลล์ว่านกาบหอย </a:t>
              </a:r>
              <a:endParaRPr lang="en-US" sz="3673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B6AC8626-B222-440D-9D57-40FD9272BD18}"/>
              </a:ext>
            </a:extLst>
          </p:cNvPr>
          <p:cNvGrpSpPr/>
          <p:nvPr/>
        </p:nvGrpSpPr>
        <p:grpSpPr>
          <a:xfrm>
            <a:off x="2025684" y="2935568"/>
            <a:ext cx="6711619" cy="611409"/>
            <a:chOff x="2228850" y="1527005"/>
            <a:chExt cx="7308499" cy="665783"/>
          </a:xfrm>
        </p:grpSpPr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93207596-A823-4222-8FA9-E6E5AE325FD3}"/>
                </a:ext>
              </a:extLst>
            </p:cNvPr>
            <p:cNvSpPr/>
            <p:nvPr/>
          </p:nvSpPr>
          <p:spPr>
            <a:xfrm>
              <a:off x="2228850" y="1527005"/>
              <a:ext cx="7308499" cy="665783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 w="28575" cmpd="thinThick">
              <a:solidFill>
                <a:srgbClr val="FCD8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3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C6CC7736-ABAB-49CC-B4DA-65E09D68FBAE}"/>
                </a:ext>
              </a:extLst>
            </p:cNvPr>
            <p:cNvSpPr/>
            <p:nvPr/>
          </p:nvSpPr>
          <p:spPr>
            <a:xfrm>
              <a:off x="2292389" y="1577393"/>
              <a:ext cx="573078" cy="569704"/>
            </a:xfrm>
            <a:prstGeom prst="ellipse">
              <a:avLst/>
            </a:prstGeom>
            <a:solidFill>
              <a:srgbClr val="ED1B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pPr algn="ctr"/>
              <a:r>
                <a:rPr lang="th-TH" sz="3673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2</a:t>
              </a:r>
              <a:r>
                <a:rPr lang="en-US" sz="3673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C675B130-7661-495A-95DD-E415CB838CDB}"/>
                </a:ext>
              </a:extLst>
            </p:cNvPr>
            <p:cNvSpPr/>
            <p:nvPr/>
          </p:nvSpPr>
          <p:spPr>
            <a:xfrm>
              <a:off x="3008870" y="1619101"/>
              <a:ext cx="6312929" cy="4934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เซลล์สาหร่าย </a:t>
              </a:r>
              <a:endParaRPr lang="en-US" sz="3673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67F00420-917E-49F9-AA2E-97E500612A2B}"/>
              </a:ext>
            </a:extLst>
          </p:cNvPr>
          <p:cNvGrpSpPr/>
          <p:nvPr/>
        </p:nvGrpSpPr>
        <p:grpSpPr>
          <a:xfrm>
            <a:off x="2025684" y="2150329"/>
            <a:ext cx="6711619" cy="611409"/>
            <a:chOff x="2228850" y="1527005"/>
            <a:chExt cx="7308499" cy="665783"/>
          </a:xfrm>
        </p:grpSpPr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5D1668B5-B897-4546-A034-63F4D3D850BD}"/>
                </a:ext>
              </a:extLst>
            </p:cNvPr>
            <p:cNvSpPr/>
            <p:nvPr/>
          </p:nvSpPr>
          <p:spPr>
            <a:xfrm>
              <a:off x="2228850" y="1527005"/>
              <a:ext cx="7308499" cy="665783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 w="28575" cmpd="thinThick">
              <a:solidFill>
                <a:srgbClr val="FCD8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3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21617AF5-3B4F-4F90-9E7A-3C97B8E3945C}"/>
                </a:ext>
              </a:extLst>
            </p:cNvPr>
            <p:cNvSpPr/>
            <p:nvPr/>
          </p:nvSpPr>
          <p:spPr>
            <a:xfrm>
              <a:off x="2292389" y="1577393"/>
              <a:ext cx="573078" cy="569704"/>
            </a:xfrm>
            <a:prstGeom prst="ellipse">
              <a:avLst/>
            </a:prstGeom>
            <a:solidFill>
              <a:srgbClr val="ED1B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pPr algn="ctr"/>
              <a:r>
                <a:rPr lang="th-TH" sz="3673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1</a:t>
              </a:r>
              <a:r>
                <a:rPr lang="en-US" sz="3673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4510116B-860C-4364-B03A-2BC16C251B18}"/>
                </a:ext>
              </a:extLst>
            </p:cNvPr>
            <p:cNvSpPr/>
            <p:nvPr/>
          </p:nvSpPr>
          <p:spPr>
            <a:xfrm>
              <a:off x="3008870" y="1619101"/>
              <a:ext cx="4188141" cy="4934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เซลล์คุม </a:t>
              </a:r>
              <a:endParaRPr lang="en-US" sz="3673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55DA275-D657-47C6-85EC-A69F1F9E5546}"/>
              </a:ext>
            </a:extLst>
          </p:cNvPr>
          <p:cNvGrpSpPr/>
          <p:nvPr/>
        </p:nvGrpSpPr>
        <p:grpSpPr>
          <a:xfrm>
            <a:off x="2025682" y="4506047"/>
            <a:ext cx="6886884" cy="611409"/>
            <a:chOff x="2228850" y="1527005"/>
            <a:chExt cx="7499350" cy="665783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8054491A-06E3-4EC7-8B4B-134A0D558742}"/>
                </a:ext>
              </a:extLst>
            </p:cNvPr>
            <p:cNvSpPr/>
            <p:nvPr/>
          </p:nvSpPr>
          <p:spPr>
            <a:xfrm>
              <a:off x="2228850" y="1527005"/>
              <a:ext cx="7308499" cy="665783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 w="28575" cmpd="thinThick"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3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CF3DEA22-97C3-424E-8D86-2ED162319BF5}"/>
                </a:ext>
              </a:extLst>
            </p:cNvPr>
            <p:cNvSpPr/>
            <p:nvPr/>
          </p:nvSpPr>
          <p:spPr>
            <a:xfrm>
              <a:off x="2292389" y="1577393"/>
              <a:ext cx="573078" cy="569704"/>
            </a:xfrm>
            <a:prstGeom prst="ellipse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pPr algn="ctr"/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4</a:t>
              </a:r>
              <a:r>
                <a:rPr lang="en-US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5DB9C098-F6D4-4AC1-AF31-83F0EA5CA5F1}"/>
                </a:ext>
              </a:extLst>
            </p:cNvPr>
            <p:cNvSpPr/>
            <p:nvPr/>
          </p:nvSpPr>
          <p:spPr>
            <a:xfrm>
              <a:off x="3008870" y="1619101"/>
              <a:ext cx="6719330" cy="4934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เซลล์เม็ดเลือดแดง</a:t>
              </a:r>
              <a:endParaRPr lang="en-US" sz="3673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4C2141C-7178-4344-9D86-1B2DB08AA71E}"/>
              </a:ext>
            </a:extLst>
          </p:cNvPr>
          <p:cNvGrpSpPr/>
          <p:nvPr/>
        </p:nvGrpSpPr>
        <p:grpSpPr>
          <a:xfrm>
            <a:off x="2025684" y="3720807"/>
            <a:ext cx="6711619" cy="611409"/>
            <a:chOff x="2228850" y="1527005"/>
            <a:chExt cx="7308499" cy="665783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8E53C5B1-311F-4517-B37A-875553E78F28}"/>
                </a:ext>
              </a:extLst>
            </p:cNvPr>
            <p:cNvSpPr/>
            <p:nvPr/>
          </p:nvSpPr>
          <p:spPr>
            <a:xfrm>
              <a:off x="2228850" y="1527005"/>
              <a:ext cx="7308499" cy="665783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 w="28575" cmpd="thinThick"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3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931656E1-90D9-48E4-BC94-A0CAEF44C47D}"/>
                </a:ext>
              </a:extLst>
            </p:cNvPr>
            <p:cNvSpPr/>
            <p:nvPr/>
          </p:nvSpPr>
          <p:spPr>
            <a:xfrm>
              <a:off x="2292389" y="1577393"/>
              <a:ext cx="573078" cy="569704"/>
            </a:xfrm>
            <a:prstGeom prst="ellipse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pPr algn="ctr"/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3</a:t>
              </a:r>
              <a:r>
                <a:rPr lang="en-US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7F143F93-8C1E-433E-8DA5-ADB74492B06F}"/>
                </a:ext>
              </a:extLst>
            </p:cNvPr>
            <p:cNvSpPr/>
            <p:nvPr/>
          </p:nvSpPr>
          <p:spPr>
            <a:xfrm>
              <a:off x="3008870" y="1619101"/>
              <a:ext cx="6312929" cy="4934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เซลล์ว่านกาบหอย</a:t>
              </a:r>
              <a:endParaRPr lang="en-US" sz="3673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E0AC5DD-57E2-4611-B18C-E061463B279B}"/>
              </a:ext>
            </a:extLst>
          </p:cNvPr>
          <p:cNvGrpSpPr/>
          <p:nvPr/>
        </p:nvGrpSpPr>
        <p:grpSpPr>
          <a:xfrm>
            <a:off x="2025684" y="2935568"/>
            <a:ext cx="6711619" cy="611409"/>
            <a:chOff x="2228850" y="1527005"/>
            <a:chExt cx="7308499" cy="665783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D3DB5CB1-2DF3-4F5D-8F0F-3ACDA4996B1B}"/>
                </a:ext>
              </a:extLst>
            </p:cNvPr>
            <p:cNvSpPr/>
            <p:nvPr/>
          </p:nvSpPr>
          <p:spPr>
            <a:xfrm>
              <a:off x="2228850" y="1527005"/>
              <a:ext cx="7308499" cy="665783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 w="28575" cmpd="thinThick"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3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0B9B22BF-64AF-44DE-B18A-F916AF051ACC}"/>
                </a:ext>
              </a:extLst>
            </p:cNvPr>
            <p:cNvSpPr/>
            <p:nvPr/>
          </p:nvSpPr>
          <p:spPr>
            <a:xfrm>
              <a:off x="2292389" y="1577393"/>
              <a:ext cx="573078" cy="569704"/>
            </a:xfrm>
            <a:prstGeom prst="ellipse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pPr algn="ctr"/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2</a:t>
              </a:r>
              <a:r>
                <a:rPr lang="en-US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1F13D11A-41C4-4D62-9A58-B468DAC695B3}"/>
                </a:ext>
              </a:extLst>
            </p:cNvPr>
            <p:cNvSpPr/>
            <p:nvPr/>
          </p:nvSpPr>
          <p:spPr>
            <a:xfrm>
              <a:off x="3008870" y="1619101"/>
              <a:ext cx="6312929" cy="4934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เซลล์สาหร่าย</a:t>
              </a:r>
              <a:endParaRPr lang="en-US" sz="3673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2496FD2-CC97-4129-A08D-0EFE90CD5C44}"/>
              </a:ext>
            </a:extLst>
          </p:cNvPr>
          <p:cNvGrpSpPr/>
          <p:nvPr/>
        </p:nvGrpSpPr>
        <p:grpSpPr>
          <a:xfrm>
            <a:off x="2025684" y="2150329"/>
            <a:ext cx="6711619" cy="611409"/>
            <a:chOff x="2228850" y="1527005"/>
            <a:chExt cx="7308499" cy="665783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8B6FA32A-B24E-4DF1-AA9B-279FBDB2E34C}"/>
                </a:ext>
              </a:extLst>
            </p:cNvPr>
            <p:cNvSpPr/>
            <p:nvPr/>
          </p:nvSpPr>
          <p:spPr>
            <a:xfrm>
              <a:off x="2228850" y="1527005"/>
              <a:ext cx="7308499" cy="665783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 w="28575" cmpd="thinThick"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3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42A6F9E6-28CD-450B-A025-52335494D03A}"/>
                </a:ext>
              </a:extLst>
            </p:cNvPr>
            <p:cNvSpPr/>
            <p:nvPr/>
          </p:nvSpPr>
          <p:spPr>
            <a:xfrm>
              <a:off x="2292389" y="1577393"/>
              <a:ext cx="573078" cy="569704"/>
            </a:xfrm>
            <a:prstGeom prst="ellipse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pPr algn="ctr"/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1</a:t>
              </a:r>
              <a:r>
                <a:rPr lang="en-US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FD4A819-E468-41F8-BC83-A57EBF805E33}"/>
                </a:ext>
              </a:extLst>
            </p:cNvPr>
            <p:cNvSpPr/>
            <p:nvPr/>
          </p:nvSpPr>
          <p:spPr>
            <a:xfrm>
              <a:off x="3008870" y="1619101"/>
              <a:ext cx="6312929" cy="4934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เซลล์คุม</a:t>
              </a:r>
              <a:endParaRPr lang="en-US" sz="3673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82" name="Rectangle 81">
            <a:extLst>
              <a:ext uri="{FF2B5EF4-FFF2-40B4-BE49-F238E27FC236}">
                <a16:creationId xmlns:a16="http://schemas.microsoft.com/office/drawing/2014/main" id="{E6664D5D-9856-47F0-8A89-C91721CA323D}"/>
              </a:ext>
            </a:extLst>
          </p:cNvPr>
          <p:cNvSpPr/>
          <p:nvPr/>
        </p:nvSpPr>
        <p:spPr>
          <a:xfrm>
            <a:off x="1532473" y="1216114"/>
            <a:ext cx="8163167" cy="657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17156" algn="dec"/>
                <a:tab pos="342879" algn="l"/>
                <a:tab pos="571464" algn="l"/>
                <a:tab pos="800050" algn="l"/>
                <a:tab pos="3543076" algn="l"/>
                <a:tab pos="3771662" algn="l"/>
                <a:tab pos="4000247" algn="l"/>
              </a:tabLst>
            </a:pPr>
            <a:r>
              <a:rPr lang="th-TH" sz="3673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2.  เซลล์เยื่อบุข้างแก้มมีองค์ประกอบเหมือนกับเซลล์ใด</a:t>
            </a:r>
          </a:p>
        </p:txBody>
      </p:sp>
      <p:pic>
        <p:nvPicPr>
          <p:cNvPr id="19" name="Picture 1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1416C5D-6492-409D-BF74-490C1699FD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400" y="6215863"/>
            <a:ext cx="493417" cy="487009"/>
          </a:xfrm>
          <a:prstGeom prst="rect">
            <a:avLst/>
          </a:prstGeom>
        </p:spPr>
      </p:pic>
      <p:pic>
        <p:nvPicPr>
          <p:cNvPr id="21" name="Picture 20">
            <a:hlinkClick r:id="rId4" action="ppaction://hlinksldjump"/>
            <a:extLst>
              <a:ext uri="{FF2B5EF4-FFF2-40B4-BE49-F238E27FC236}">
                <a16:creationId xmlns:a16="http://schemas.microsoft.com/office/drawing/2014/main" id="{55B4BFF1-A5BE-4749-B76F-A8B03B2B80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4463" y="6220232"/>
            <a:ext cx="937834" cy="484867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CF1239BF-E255-4FCD-A184-8D710502D784}"/>
              </a:ext>
            </a:extLst>
          </p:cNvPr>
          <p:cNvGrpSpPr/>
          <p:nvPr/>
        </p:nvGrpSpPr>
        <p:grpSpPr>
          <a:xfrm>
            <a:off x="1587951" y="7018105"/>
            <a:ext cx="9016098" cy="4547404"/>
            <a:chOff x="1542902" y="4187299"/>
            <a:chExt cx="9016457" cy="4547584"/>
          </a:xfrm>
          <a:effectLst>
            <a:outerShdw blurRad="50800" dir="5400000" algn="ctr" rotWithShape="0">
              <a:srgbClr val="000000">
                <a:alpha val="20000"/>
              </a:srgbClr>
            </a:outerShdw>
          </a:effectLst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556531B6-D773-4316-B62E-52E17B213C94}"/>
                </a:ext>
              </a:extLst>
            </p:cNvPr>
            <p:cNvSpPr/>
            <p:nvPr/>
          </p:nvSpPr>
          <p:spPr>
            <a:xfrm>
              <a:off x="1542902" y="4187299"/>
              <a:ext cx="9016457" cy="4333874"/>
            </a:xfrm>
            <a:prstGeom prst="roundRect">
              <a:avLst>
                <a:gd name="adj" fmla="val 7117"/>
              </a:avLst>
            </a:prstGeom>
            <a:solidFill>
              <a:schemeClr val="bg1"/>
            </a:solidFill>
            <a:ln w="76200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EC20482D-C413-4407-AB25-5B988ABF83C2}"/>
                </a:ext>
              </a:extLst>
            </p:cNvPr>
            <p:cNvSpPr/>
            <p:nvPr/>
          </p:nvSpPr>
          <p:spPr>
            <a:xfrm>
              <a:off x="1879484" y="4600189"/>
              <a:ext cx="8321334" cy="41346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363515" algn="l"/>
                  <a:tab pos="715918" algn="l"/>
                </a:tabLst>
              </a:pPr>
              <a:r>
                <a:rPr lang="th-TH" sz="2388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เฉลย ข้อ 4. เซลล์เม็ดเลือดแดง  </a:t>
              </a:r>
            </a:p>
            <a:p>
              <a:pPr>
                <a:tabLst>
                  <a:tab pos="363515" algn="l"/>
                  <a:tab pos="715918" algn="l"/>
                </a:tabLst>
              </a:pPr>
              <a:r>
                <a:rPr lang="th-TH" sz="2388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เยื่อบุข้างแก้ม เป็นเซลล์สัตว์</a:t>
              </a:r>
            </a:p>
            <a:p>
              <a:pPr>
                <a:tabLst>
                  <a:tab pos="363515" algn="l"/>
                  <a:tab pos="715918" algn="l"/>
                </a:tabLst>
              </a:pPr>
              <a:r>
                <a:rPr lang="th-TH" sz="2388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พิจารณาแต่ละตัวเลือก</a:t>
              </a:r>
            </a:p>
            <a:p>
              <a:pPr>
                <a:tabLst>
                  <a:tab pos="363515" algn="l"/>
                  <a:tab pos="715918" algn="l"/>
                </a:tabLst>
              </a:pPr>
              <a:r>
                <a:rPr lang="th-TH" sz="2388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	ข้อ 1. เซลล์คุม เป็นเซลล์พืช</a:t>
              </a:r>
            </a:p>
            <a:p>
              <a:pPr>
                <a:tabLst>
                  <a:tab pos="363515" algn="l"/>
                  <a:tab pos="715918" algn="l"/>
                </a:tabLst>
              </a:pPr>
              <a:r>
                <a:rPr lang="th-TH" sz="2388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	ข้อ 2. เซลล์สาหร่าย เป็นเซลล์พืช</a:t>
              </a:r>
            </a:p>
            <a:p>
              <a:pPr>
                <a:tabLst>
                  <a:tab pos="363515" algn="l"/>
                  <a:tab pos="715918" algn="l"/>
                </a:tabLst>
              </a:pPr>
              <a:r>
                <a:rPr lang="th-TH" sz="2388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	ข้อ 3. เซลล์ว่านกาบหอย เป็นเซลล์พืช</a:t>
              </a:r>
            </a:p>
            <a:p>
              <a:pPr>
                <a:tabLst>
                  <a:tab pos="363515" algn="l"/>
                  <a:tab pos="715918" algn="l"/>
                </a:tabLst>
              </a:pPr>
              <a:r>
                <a:rPr lang="th-TH" sz="2388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	ข้อ 4. เซลล์เม็ดเลือดแดง เป็นเซลล์สัตว์</a:t>
              </a:r>
            </a:p>
            <a:p>
              <a:pPr>
                <a:tabLst>
                  <a:tab pos="363515" algn="l"/>
                  <a:tab pos="715918" algn="l"/>
                </a:tabLst>
              </a:pPr>
              <a:r>
                <a:rPr lang="th-TH" sz="2388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ดังนั้น เซลล์เยื่อบุข้างแก้มมีองค์ประกอบเหมือนเซลล์เม็ดเลือดแดง</a:t>
              </a:r>
            </a:p>
            <a:p>
              <a:pPr>
                <a:tabLst>
                  <a:tab pos="363515" algn="l"/>
                  <a:tab pos="715918" algn="l"/>
                </a:tabLst>
              </a:pPr>
              <a:endParaRPr lang="th-TH" sz="2388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pPr>
                <a:tabLst>
                  <a:tab pos="363515" algn="l"/>
                  <a:tab pos="715918" algn="l"/>
                </a:tabLst>
              </a:pPr>
              <a:endParaRPr lang="th-TH" sz="2388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pPr>
                <a:tabLst>
                  <a:tab pos="363515" algn="l"/>
                  <a:tab pos="715918" algn="l"/>
                </a:tabLst>
              </a:pPr>
              <a:endParaRPr lang="th-TH" sz="2388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15" name="close">
            <a:extLst>
              <a:ext uri="{FF2B5EF4-FFF2-40B4-BE49-F238E27FC236}">
                <a16:creationId xmlns:a16="http://schemas.microsoft.com/office/drawing/2014/main" id="{79678DA2-905E-42BD-8EB0-DE056EB98A0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2891" y="6857863"/>
            <a:ext cx="556718" cy="55671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6BC8A0A-0BD2-4399-8A9A-E26129368C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5180" y="0"/>
            <a:ext cx="716820" cy="755222"/>
          </a:xfrm>
          <a:prstGeom prst="rect">
            <a:avLst/>
          </a:prstGeom>
        </p:spPr>
      </p:pic>
      <p:pic>
        <p:nvPicPr>
          <p:cNvPr id="44" name="explaination">
            <a:extLst>
              <a:ext uri="{FF2B5EF4-FFF2-40B4-BE49-F238E27FC236}">
                <a16:creationId xmlns:a16="http://schemas.microsoft.com/office/drawing/2014/main" id="{8C7DC1E7-FE96-4AAD-84AF-02D5B8FAB24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85" y="6215863"/>
            <a:ext cx="1105468" cy="4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76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0.83356 L -3.125E-6 0.2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416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83354 L 0 0.25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7619E-6 L 0 -0.83354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688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111E-6 L -3.125E-6 -0.83356 " pathEditMode="relative" rAng="0" ptsTypes="AA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roup 93">
            <a:extLst>
              <a:ext uri="{FF2B5EF4-FFF2-40B4-BE49-F238E27FC236}">
                <a16:creationId xmlns:a16="http://schemas.microsoft.com/office/drawing/2014/main" id="{B30F39BE-035D-4530-9F7F-CECB1B1DD0FA}"/>
              </a:ext>
            </a:extLst>
          </p:cNvPr>
          <p:cNvGrpSpPr/>
          <p:nvPr/>
        </p:nvGrpSpPr>
        <p:grpSpPr>
          <a:xfrm>
            <a:off x="2025682" y="4476255"/>
            <a:ext cx="9256774" cy="611409"/>
            <a:chOff x="2228850" y="1527005"/>
            <a:chExt cx="10080000" cy="665783"/>
          </a:xfrm>
        </p:grpSpPr>
        <p:sp>
          <p:nvSpPr>
            <p:cNvPr id="95" name="Rectangle: Rounded Corners 94">
              <a:extLst>
                <a:ext uri="{FF2B5EF4-FFF2-40B4-BE49-F238E27FC236}">
                  <a16:creationId xmlns:a16="http://schemas.microsoft.com/office/drawing/2014/main" id="{94F2D89E-5C40-41F5-9878-541A0BC21934}"/>
                </a:ext>
              </a:extLst>
            </p:cNvPr>
            <p:cNvSpPr/>
            <p:nvPr/>
          </p:nvSpPr>
          <p:spPr>
            <a:xfrm>
              <a:off x="2228850" y="1527005"/>
              <a:ext cx="10080000" cy="665783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 w="28575" cmpd="thinThick">
              <a:solidFill>
                <a:srgbClr val="FCD8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3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675690C7-04AC-474F-AC05-CC7296825B9E}"/>
                </a:ext>
              </a:extLst>
            </p:cNvPr>
            <p:cNvSpPr/>
            <p:nvPr/>
          </p:nvSpPr>
          <p:spPr>
            <a:xfrm>
              <a:off x="2292389" y="1577393"/>
              <a:ext cx="573078" cy="569704"/>
            </a:xfrm>
            <a:prstGeom prst="ellipse">
              <a:avLst/>
            </a:prstGeom>
            <a:solidFill>
              <a:srgbClr val="ED1B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pPr algn="ctr"/>
              <a:r>
                <a:rPr lang="th-TH" sz="3673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4</a:t>
              </a:r>
              <a:r>
                <a:rPr lang="en-US" sz="3673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E75DB948-5374-43A2-93BE-018D6BD13CC1}"/>
                </a:ext>
              </a:extLst>
            </p:cNvPr>
            <p:cNvSpPr/>
            <p:nvPr/>
          </p:nvSpPr>
          <p:spPr>
            <a:xfrm>
              <a:off x="3008870" y="1633615"/>
              <a:ext cx="9125073" cy="4934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เซลล์คุมมีรูปร่างคล้ายเมล็ดถั่ว 2 อันประกบกัน พบในเซลล์พืชเท่านั้น</a:t>
              </a:r>
              <a:endParaRPr lang="en-US" sz="3673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9D7A2A90-7CDE-4C91-A0D7-89133CCA2C96}"/>
              </a:ext>
            </a:extLst>
          </p:cNvPr>
          <p:cNvGrpSpPr/>
          <p:nvPr/>
        </p:nvGrpSpPr>
        <p:grpSpPr>
          <a:xfrm>
            <a:off x="2025682" y="2880157"/>
            <a:ext cx="9256774" cy="611409"/>
            <a:chOff x="2228849" y="1527005"/>
            <a:chExt cx="10080000" cy="665783"/>
          </a:xfrm>
        </p:grpSpPr>
        <p:sp>
          <p:nvSpPr>
            <p:cNvPr id="99" name="Rectangle: Rounded Corners 98">
              <a:extLst>
                <a:ext uri="{FF2B5EF4-FFF2-40B4-BE49-F238E27FC236}">
                  <a16:creationId xmlns:a16="http://schemas.microsoft.com/office/drawing/2014/main" id="{6D9D3A59-F77B-4FE2-9684-C93003DA0734}"/>
                </a:ext>
              </a:extLst>
            </p:cNvPr>
            <p:cNvSpPr/>
            <p:nvPr/>
          </p:nvSpPr>
          <p:spPr>
            <a:xfrm>
              <a:off x="2228849" y="1527005"/>
              <a:ext cx="10080000" cy="665783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 w="28575" cmpd="thinThick">
              <a:solidFill>
                <a:srgbClr val="FCD8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3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AE17FF0A-7BB6-4B4D-9254-C2040327C8D6}"/>
                </a:ext>
              </a:extLst>
            </p:cNvPr>
            <p:cNvSpPr/>
            <p:nvPr/>
          </p:nvSpPr>
          <p:spPr>
            <a:xfrm>
              <a:off x="2292389" y="1577393"/>
              <a:ext cx="573078" cy="569704"/>
            </a:xfrm>
            <a:prstGeom prst="ellipse">
              <a:avLst/>
            </a:prstGeom>
            <a:solidFill>
              <a:srgbClr val="ED1B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pPr algn="ctr"/>
              <a:r>
                <a:rPr lang="th-TH" sz="3673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2</a:t>
              </a:r>
              <a:r>
                <a:rPr lang="en-US" sz="3673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0B48CD56-5792-4816-A5C0-237019125287}"/>
                </a:ext>
              </a:extLst>
            </p:cNvPr>
            <p:cNvSpPr/>
            <p:nvPr/>
          </p:nvSpPr>
          <p:spPr>
            <a:xfrm>
              <a:off x="3008869" y="1633615"/>
              <a:ext cx="9023473" cy="4934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เซลล์เม็ดเลือดแดงในมนุษย์มีลักษณะกลม ตรงกลางเว้า</a:t>
              </a:r>
              <a:endParaRPr lang="en-US" sz="3673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9BE089DE-272F-43C1-B249-13A3F5F0018A}"/>
              </a:ext>
            </a:extLst>
          </p:cNvPr>
          <p:cNvGrpSpPr/>
          <p:nvPr/>
        </p:nvGrpSpPr>
        <p:grpSpPr>
          <a:xfrm>
            <a:off x="2025682" y="3662586"/>
            <a:ext cx="9256774" cy="611409"/>
            <a:chOff x="2228849" y="1527005"/>
            <a:chExt cx="10080000" cy="665783"/>
          </a:xfrm>
        </p:grpSpPr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7AF8DA7A-D408-4DF0-A7F4-5DBBD9225203}"/>
                </a:ext>
              </a:extLst>
            </p:cNvPr>
            <p:cNvSpPr/>
            <p:nvPr/>
          </p:nvSpPr>
          <p:spPr>
            <a:xfrm>
              <a:off x="2228849" y="1527005"/>
              <a:ext cx="10080000" cy="665783"/>
            </a:xfrm>
            <a:prstGeom prst="roundRect">
              <a:avLst>
                <a:gd name="adj" fmla="val 50000"/>
              </a:avLst>
            </a:prstGeom>
            <a:solidFill>
              <a:srgbClr val="D5FFEA"/>
            </a:solidFill>
            <a:ln w="28575" cmpd="thinThick">
              <a:solidFill>
                <a:srgbClr val="D5FF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3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9DC819E6-10B9-415D-A42B-38E777B80D5E}"/>
                </a:ext>
              </a:extLst>
            </p:cNvPr>
            <p:cNvSpPr/>
            <p:nvPr/>
          </p:nvSpPr>
          <p:spPr>
            <a:xfrm>
              <a:off x="2292389" y="1577393"/>
              <a:ext cx="573078" cy="569704"/>
            </a:xfrm>
            <a:prstGeom prst="ellipse">
              <a:avLst/>
            </a:prstGeom>
            <a:solidFill>
              <a:srgbClr val="00A6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pPr algn="ctr"/>
              <a:r>
                <a:rPr lang="th-TH" sz="3673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3</a:t>
              </a:r>
              <a:r>
                <a:rPr lang="en-US" sz="3673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F481CDDC-1F4A-4640-9DEE-D1402399D5F6}"/>
                </a:ext>
              </a:extLst>
            </p:cNvPr>
            <p:cNvSpPr/>
            <p:nvPr/>
          </p:nvSpPr>
          <p:spPr>
            <a:xfrm>
              <a:off x="3008870" y="1633615"/>
              <a:ext cx="9125073" cy="4934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เซลล์ในระบบเดียวกัน ย่อมมีรูปร่างและหน้าที่เหมือนกัน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E5D4DF22-49AE-4EA6-B32D-84EE2F2207CF}"/>
              </a:ext>
            </a:extLst>
          </p:cNvPr>
          <p:cNvGrpSpPr/>
          <p:nvPr/>
        </p:nvGrpSpPr>
        <p:grpSpPr>
          <a:xfrm>
            <a:off x="2025682" y="2108506"/>
            <a:ext cx="9256774" cy="611409"/>
            <a:chOff x="2228849" y="1527005"/>
            <a:chExt cx="10080000" cy="665783"/>
          </a:xfrm>
        </p:grpSpPr>
        <p:sp>
          <p:nvSpPr>
            <p:cNvPr id="107" name="Rectangle: Rounded Corners 106">
              <a:extLst>
                <a:ext uri="{FF2B5EF4-FFF2-40B4-BE49-F238E27FC236}">
                  <a16:creationId xmlns:a16="http://schemas.microsoft.com/office/drawing/2014/main" id="{86FEDB8D-B062-468A-B79E-F3EAFE1CAA31}"/>
                </a:ext>
              </a:extLst>
            </p:cNvPr>
            <p:cNvSpPr/>
            <p:nvPr/>
          </p:nvSpPr>
          <p:spPr>
            <a:xfrm>
              <a:off x="2228849" y="1527005"/>
              <a:ext cx="10080000" cy="665783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 w="28575" cmpd="thinThick">
              <a:solidFill>
                <a:srgbClr val="FCD8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3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D0ED4B8A-EAA0-497D-96BC-FF7728B57B89}"/>
                </a:ext>
              </a:extLst>
            </p:cNvPr>
            <p:cNvSpPr/>
            <p:nvPr/>
          </p:nvSpPr>
          <p:spPr>
            <a:xfrm>
              <a:off x="2292389" y="1577393"/>
              <a:ext cx="573078" cy="569704"/>
            </a:xfrm>
            <a:prstGeom prst="ellipse">
              <a:avLst/>
            </a:prstGeom>
            <a:solidFill>
              <a:srgbClr val="ED1B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pPr algn="ctr"/>
              <a:r>
                <a:rPr lang="th-TH" sz="3673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1</a:t>
              </a:r>
              <a:r>
                <a:rPr lang="en-US" sz="3673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DF2E86A9-6270-43B3-AF70-20C77EFA3AC9}"/>
                </a:ext>
              </a:extLst>
            </p:cNvPr>
            <p:cNvSpPr/>
            <p:nvPr/>
          </p:nvSpPr>
          <p:spPr>
            <a:xfrm>
              <a:off x="3008870" y="1633615"/>
              <a:ext cx="9125073" cy="4934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เซลล์แต่ละชนิดมีรูปร่างและหน้าที่แตกต่างกัน</a:t>
              </a:r>
              <a:endParaRPr lang="en-US" sz="3673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2496FD2-CC97-4129-A08D-0EFE90CD5C44}"/>
              </a:ext>
            </a:extLst>
          </p:cNvPr>
          <p:cNvGrpSpPr/>
          <p:nvPr/>
        </p:nvGrpSpPr>
        <p:grpSpPr>
          <a:xfrm>
            <a:off x="2025682" y="4476255"/>
            <a:ext cx="9256774" cy="611409"/>
            <a:chOff x="2228850" y="1527005"/>
            <a:chExt cx="10080000" cy="665783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8B6FA32A-B24E-4DF1-AA9B-279FBDB2E34C}"/>
                </a:ext>
              </a:extLst>
            </p:cNvPr>
            <p:cNvSpPr/>
            <p:nvPr/>
          </p:nvSpPr>
          <p:spPr>
            <a:xfrm>
              <a:off x="2228850" y="1527005"/>
              <a:ext cx="10080000" cy="665783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 w="28575" cmpd="thinThick"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3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42A6F9E6-28CD-450B-A025-52335494D03A}"/>
                </a:ext>
              </a:extLst>
            </p:cNvPr>
            <p:cNvSpPr/>
            <p:nvPr/>
          </p:nvSpPr>
          <p:spPr>
            <a:xfrm>
              <a:off x="2292389" y="1577393"/>
              <a:ext cx="573078" cy="569704"/>
            </a:xfrm>
            <a:prstGeom prst="ellipse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pPr algn="ctr"/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4</a:t>
              </a:r>
              <a:r>
                <a:rPr lang="en-US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FD4A819-E468-41F8-BC83-A57EBF805E33}"/>
                </a:ext>
              </a:extLst>
            </p:cNvPr>
            <p:cNvSpPr/>
            <p:nvPr/>
          </p:nvSpPr>
          <p:spPr>
            <a:xfrm>
              <a:off x="3008870" y="1633615"/>
              <a:ext cx="9125073" cy="4934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เซลล์คุมมีรูปร่างคล้ายเมล็ดถั่ว 2 อันประกบกัน พบในเซลล์พืชเท่านั้น</a:t>
              </a:r>
              <a:endParaRPr lang="en-US" sz="3673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55DA275-D657-47C6-85EC-A69F1F9E5546}"/>
              </a:ext>
            </a:extLst>
          </p:cNvPr>
          <p:cNvGrpSpPr/>
          <p:nvPr/>
        </p:nvGrpSpPr>
        <p:grpSpPr>
          <a:xfrm>
            <a:off x="2025682" y="2880157"/>
            <a:ext cx="9256774" cy="611409"/>
            <a:chOff x="2228849" y="1527005"/>
            <a:chExt cx="10080000" cy="665783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8054491A-06E3-4EC7-8B4B-134A0D558742}"/>
                </a:ext>
              </a:extLst>
            </p:cNvPr>
            <p:cNvSpPr/>
            <p:nvPr/>
          </p:nvSpPr>
          <p:spPr>
            <a:xfrm>
              <a:off x="2228849" y="1527005"/>
              <a:ext cx="10080000" cy="665783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 w="28575" cmpd="thinThick"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3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CF3DEA22-97C3-424E-8D86-2ED162319BF5}"/>
                </a:ext>
              </a:extLst>
            </p:cNvPr>
            <p:cNvSpPr/>
            <p:nvPr/>
          </p:nvSpPr>
          <p:spPr>
            <a:xfrm>
              <a:off x="2292389" y="1577393"/>
              <a:ext cx="573078" cy="569704"/>
            </a:xfrm>
            <a:prstGeom prst="ellipse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pPr algn="ctr"/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2</a:t>
              </a:r>
              <a:r>
                <a:rPr lang="en-US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5DB9C098-F6D4-4AC1-AF31-83F0EA5CA5F1}"/>
                </a:ext>
              </a:extLst>
            </p:cNvPr>
            <p:cNvSpPr/>
            <p:nvPr/>
          </p:nvSpPr>
          <p:spPr>
            <a:xfrm>
              <a:off x="3008869" y="1633615"/>
              <a:ext cx="9023473" cy="4934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เซลล์เม็ดเลือดแดงในมนุษย์มีลักษณะกลม ตรงกลางเว้า</a:t>
              </a:r>
              <a:endParaRPr lang="en-US" sz="3673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4C2141C-7178-4344-9D86-1B2DB08AA71E}"/>
              </a:ext>
            </a:extLst>
          </p:cNvPr>
          <p:cNvGrpSpPr/>
          <p:nvPr/>
        </p:nvGrpSpPr>
        <p:grpSpPr>
          <a:xfrm>
            <a:off x="2025682" y="3662586"/>
            <a:ext cx="9256774" cy="611409"/>
            <a:chOff x="2228849" y="1527005"/>
            <a:chExt cx="10080000" cy="665783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8E53C5B1-311F-4517-B37A-875553E78F28}"/>
                </a:ext>
              </a:extLst>
            </p:cNvPr>
            <p:cNvSpPr/>
            <p:nvPr/>
          </p:nvSpPr>
          <p:spPr>
            <a:xfrm>
              <a:off x="2228849" y="1527005"/>
              <a:ext cx="10080000" cy="665783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 w="28575" cmpd="thinThick"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3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931656E1-90D9-48E4-BC94-A0CAEF44C47D}"/>
                </a:ext>
              </a:extLst>
            </p:cNvPr>
            <p:cNvSpPr/>
            <p:nvPr/>
          </p:nvSpPr>
          <p:spPr>
            <a:xfrm>
              <a:off x="2292389" y="1577393"/>
              <a:ext cx="573078" cy="569704"/>
            </a:xfrm>
            <a:prstGeom prst="ellipse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pPr algn="ctr"/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3</a:t>
              </a:r>
              <a:r>
                <a:rPr lang="en-US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7F143F93-8C1E-433E-8DA5-ADB74492B06F}"/>
                </a:ext>
              </a:extLst>
            </p:cNvPr>
            <p:cNvSpPr/>
            <p:nvPr/>
          </p:nvSpPr>
          <p:spPr>
            <a:xfrm>
              <a:off x="3008870" y="1633615"/>
              <a:ext cx="9125073" cy="4934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เซลล์ในระบบเดียวกัน ย่อมมีรูปร่างและหน้าที่เหมือนกัน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E0AC5DD-57E2-4611-B18C-E061463B279B}"/>
              </a:ext>
            </a:extLst>
          </p:cNvPr>
          <p:cNvGrpSpPr/>
          <p:nvPr/>
        </p:nvGrpSpPr>
        <p:grpSpPr>
          <a:xfrm>
            <a:off x="2025682" y="2108506"/>
            <a:ext cx="9256774" cy="611409"/>
            <a:chOff x="2228849" y="1527005"/>
            <a:chExt cx="10080000" cy="665783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D3DB5CB1-2DF3-4F5D-8F0F-3ACDA4996B1B}"/>
                </a:ext>
              </a:extLst>
            </p:cNvPr>
            <p:cNvSpPr/>
            <p:nvPr/>
          </p:nvSpPr>
          <p:spPr>
            <a:xfrm>
              <a:off x="2228849" y="1527005"/>
              <a:ext cx="10080000" cy="665783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 w="28575" cmpd="thinThick"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3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0B9B22BF-64AF-44DE-B18A-F916AF051ACC}"/>
                </a:ext>
              </a:extLst>
            </p:cNvPr>
            <p:cNvSpPr/>
            <p:nvPr/>
          </p:nvSpPr>
          <p:spPr>
            <a:xfrm>
              <a:off x="2292389" y="1577393"/>
              <a:ext cx="573078" cy="569704"/>
            </a:xfrm>
            <a:prstGeom prst="ellipse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pPr algn="ctr"/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1</a:t>
              </a:r>
              <a:r>
                <a:rPr lang="en-US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1F13D11A-41C4-4D62-9A58-B468DAC695B3}"/>
                </a:ext>
              </a:extLst>
            </p:cNvPr>
            <p:cNvSpPr/>
            <p:nvPr/>
          </p:nvSpPr>
          <p:spPr>
            <a:xfrm>
              <a:off x="3008870" y="1633615"/>
              <a:ext cx="9125073" cy="4934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เซลล์แต่ละชนิดมีรูปร่างและหน้าที่แตกต่างกัน</a:t>
              </a:r>
              <a:endParaRPr lang="en-US" sz="3673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82" name="Rectangle 81">
            <a:extLst>
              <a:ext uri="{FF2B5EF4-FFF2-40B4-BE49-F238E27FC236}">
                <a16:creationId xmlns:a16="http://schemas.microsoft.com/office/drawing/2014/main" id="{E6664D5D-9856-47F0-8A89-C91721CA323D}"/>
              </a:ext>
            </a:extLst>
          </p:cNvPr>
          <p:cNvSpPr/>
          <p:nvPr/>
        </p:nvSpPr>
        <p:spPr>
          <a:xfrm>
            <a:off x="1532473" y="1157893"/>
            <a:ext cx="8163167" cy="657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17156" algn="dec"/>
                <a:tab pos="342879" algn="l"/>
                <a:tab pos="571464" algn="l"/>
                <a:tab pos="800050" algn="l"/>
                <a:tab pos="3543076" algn="l"/>
                <a:tab pos="3771662" algn="l"/>
                <a:tab pos="4000247" algn="l"/>
              </a:tabLst>
            </a:pPr>
            <a:r>
              <a:rPr lang="th-TH" sz="3673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3.  ข้อใดกล่าว</a:t>
            </a:r>
            <a:r>
              <a:rPr lang="th-TH" sz="3673" b="1" u="sng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ไม่</a:t>
            </a:r>
            <a:r>
              <a:rPr lang="th-TH" sz="3673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ถู</a:t>
            </a:r>
            <a:r>
              <a:rPr lang="th-TH" sz="3673" b="1" u="sng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กต้อง</a:t>
            </a:r>
          </a:p>
        </p:txBody>
      </p:sp>
      <p:pic>
        <p:nvPicPr>
          <p:cNvPr id="19" name="Picture 1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1416C5D-6492-409D-BF74-490C1699FD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400" y="6215863"/>
            <a:ext cx="493417" cy="487009"/>
          </a:xfrm>
          <a:prstGeom prst="rect">
            <a:avLst/>
          </a:prstGeom>
        </p:spPr>
      </p:pic>
      <p:pic>
        <p:nvPicPr>
          <p:cNvPr id="21" name="Picture 20">
            <a:hlinkClick r:id="rId4" action="ppaction://hlinksldjump"/>
            <a:extLst>
              <a:ext uri="{FF2B5EF4-FFF2-40B4-BE49-F238E27FC236}">
                <a16:creationId xmlns:a16="http://schemas.microsoft.com/office/drawing/2014/main" id="{55B4BFF1-A5BE-4749-B76F-A8B03B2B80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4463" y="6220232"/>
            <a:ext cx="937834" cy="484867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CF1239BF-E255-4FCD-A184-8D710502D784}"/>
              </a:ext>
            </a:extLst>
          </p:cNvPr>
          <p:cNvGrpSpPr/>
          <p:nvPr/>
        </p:nvGrpSpPr>
        <p:grpSpPr>
          <a:xfrm>
            <a:off x="1587951" y="7018105"/>
            <a:ext cx="9016098" cy="4333702"/>
            <a:chOff x="1542902" y="4187299"/>
            <a:chExt cx="9016457" cy="4333874"/>
          </a:xfrm>
          <a:effectLst>
            <a:outerShdw blurRad="50800" dir="5400000" algn="ctr" rotWithShape="0">
              <a:srgbClr val="000000">
                <a:alpha val="20000"/>
              </a:srgbClr>
            </a:outerShdw>
          </a:effectLst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556531B6-D773-4316-B62E-52E17B213C94}"/>
                </a:ext>
              </a:extLst>
            </p:cNvPr>
            <p:cNvSpPr/>
            <p:nvPr/>
          </p:nvSpPr>
          <p:spPr>
            <a:xfrm>
              <a:off x="1542902" y="4187299"/>
              <a:ext cx="9016457" cy="4333874"/>
            </a:xfrm>
            <a:prstGeom prst="roundRect">
              <a:avLst>
                <a:gd name="adj" fmla="val 7117"/>
              </a:avLst>
            </a:prstGeom>
            <a:solidFill>
              <a:schemeClr val="bg1"/>
            </a:solidFill>
            <a:ln w="76200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EC20482D-C413-4407-AB25-5B988ABF83C2}"/>
                </a:ext>
              </a:extLst>
            </p:cNvPr>
            <p:cNvSpPr/>
            <p:nvPr/>
          </p:nvSpPr>
          <p:spPr>
            <a:xfrm>
              <a:off x="1879484" y="4600189"/>
              <a:ext cx="8321334" cy="19297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363515" algn="l"/>
                  <a:tab pos="715918" algn="l"/>
                </a:tabLst>
              </a:pPr>
              <a:r>
                <a:rPr lang="th-TH" sz="2388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เฉลย ข้อ 3. เซลล์ในระบบเดียวกัน ย่อมมีรูปร่างและหน้าที่เหมือนกัน </a:t>
              </a:r>
              <a:r>
                <a:rPr lang="th-TH" sz="2388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</a:p>
            <a:p>
              <a:pPr>
                <a:tabLst>
                  <a:tab pos="363515" algn="l"/>
                  <a:tab pos="715918" algn="l"/>
                </a:tabLst>
              </a:pPr>
              <a:r>
                <a:rPr lang="th-TH" sz="2388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ในระบบร่างกาย ประกอบไปด้วยอวัยวะ เนื้อเยื่อ และเซลล์ที่มีรูปร่างและหน้าที่แตกต่างกันไป</a:t>
              </a:r>
            </a:p>
            <a:p>
              <a:pPr>
                <a:tabLst>
                  <a:tab pos="363515" algn="l"/>
                  <a:tab pos="715918" algn="l"/>
                </a:tabLst>
              </a:pPr>
              <a:endParaRPr lang="th-TH" sz="2388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pPr>
                <a:tabLst>
                  <a:tab pos="363515" algn="l"/>
                  <a:tab pos="715918" algn="l"/>
                </a:tabLst>
              </a:pPr>
              <a:endParaRPr lang="th-TH" sz="2388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pPr>
                <a:tabLst>
                  <a:tab pos="363515" algn="l"/>
                  <a:tab pos="715918" algn="l"/>
                </a:tabLst>
              </a:pPr>
              <a:endParaRPr lang="th-TH" sz="2388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15" name="close">
            <a:extLst>
              <a:ext uri="{FF2B5EF4-FFF2-40B4-BE49-F238E27FC236}">
                <a16:creationId xmlns:a16="http://schemas.microsoft.com/office/drawing/2014/main" id="{79678DA2-905E-42BD-8EB0-DE056EB98A0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2891" y="6857863"/>
            <a:ext cx="556718" cy="55671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0CB33CA-3A00-49BA-A1DD-A02A677A9B7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5180" y="0"/>
            <a:ext cx="716820" cy="755222"/>
          </a:xfrm>
          <a:prstGeom prst="rect">
            <a:avLst/>
          </a:prstGeom>
        </p:spPr>
      </p:pic>
      <p:pic>
        <p:nvPicPr>
          <p:cNvPr id="44" name="explaination">
            <a:extLst>
              <a:ext uri="{FF2B5EF4-FFF2-40B4-BE49-F238E27FC236}">
                <a16:creationId xmlns:a16="http://schemas.microsoft.com/office/drawing/2014/main" id="{02CA5A2F-C83A-4DEF-AE49-1FA64C039A0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85" y="6215863"/>
            <a:ext cx="1105468" cy="4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03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0.83356 L -3.125E-6 0.2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416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83355 L 0 0.25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28571E-6 L 0 -0.83355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688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111E-6 L -3.125E-6 -0.83356 " pathEditMode="relative" rAng="0" ptsTypes="AA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oup 85">
            <a:extLst>
              <a:ext uri="{FF2B5EF4-FFF2-40B4-BE49-F238E27FC236}">
                <a16:creationId xmlns:a16="http://schemas.microsoft.com/office/drawing/2014/main" id="{10A86F8C-E9BE-4018-81E7-F0CAE34C476E}"/>
              </a:ext>
            </a:extLst>
          </p:cNvPr>
          <p:cNvGrpSpPr/>
          <p:nvPr/>
        </p:nvGrpSpPr>
        <p:grpSpPr>
          <a:xfrm>
            <a:off x="2025682" y="2888589"/>
            <a:ext cx="6886884" cy="611409"/>
            <a:chOff x="2228850" y="1527005"/>
            <a:chExt cx="7499350" cy="665783"/>
          </a:xfrm>
        </p:grpSpPr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6E85622A-E0FA-4B52-9497-F48486E748B8}"/>
                </a:ext>
              </a:extLst>
            </p:cNvPr>
            <p:cNvSpPr/>
            <p:nvPr/>
          </p:nvSpPr>
          <p:spPr>
            <a:xfrm>
              <a:off x="2228850" y="1527005"/>
              <a:ext cx="7308499" cy="665783"/>
            </a:xfrm>
            <a:prstGeom prst="roundRect">
              <a:avLst>
                <a:gd name="adj" fmla="val 50000"/>
              </a:avLst>
            </a:prstGeom>
            <a:solidFill>
              <a:srgbClr val="D5FFEA"/>
            </a:solidFill>
            <a:ln w="28575" cmpd="thinThick">
              <a:solidFill>
                <a:srgbClr val="D5FF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3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A71155BA-2642-4A20-9A60-910B05912776}"/>
                </a:ext>
              </a:extLst>
            </p:cNvPr>
            <p:cNvSpPr/>
            <p:nvPr/>
          </p:nvSpPr>
          <p:spPr>
            <a:xfrm>
              <a:off x="2292389" y="1577393"/>
              <a:ext cx="573078" cy="569704"/>
            </a:xfrm>
            <a:prstGeom prst="ellipse">
              <a:avLst/>
            </a:prstGeom>
            <a:solidFill>
              <a:srgbClr val="00A6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pPr algn="ctr"/>
              <a:r>
                <a:rPr lang="th-TH" sz="3673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2</a:t>
              </a:r>
              <a:r>
                <a:rPr lang="en-US" sz="3673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3A0FFB44-85CC-45E5-ACA1-F411D21C143B}"/>
                </a:ext>
              </a:extLst>
            </p:cNvPr>
            <p:cNvSpPr/>
            <p:nvPr/>
          </p:nvSpPr>
          <p:spPr>
            <a:xfrm>
              <a:off x="3008870" y="1619101"/>
              <a:ext cx="6719330" cy="4934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ดวงดาว</a:t>
              </a:r>
              <a:endParaRPr lang="en-US" sz="3673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4C603130-9EF0-487A-AA32-3C38A2CE0A28}"/>
              </a:ext>
            </a:extLst>
          </p:cNvPr>
          <p:cNvGrpSpPr/>
          <p:nvPr/>
        </p:nvGrpSpPr>
        <p:grpSpPr>
          <a:xfrm>
            <a:off x="2025684" y="3662586"/>
            <a:ext cx="6711619" cy="611409"/>
            <a:chOff x="2228850" y="1527005"/>
            <a:chExt cx="7308499" cy="665783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11910D86-4C24-4F87-B6D1-46AF827D4BC4}"/>
                </a:ext>
              </a:extLst>
            </p:cNvPr>
            <p:cNvSpPr/>
            <p:nvPr/>
          </p:nvSpPr>
          <p:spPr>
            <a:xfrm>
              <a:off x="2228850" y="1527005"/>
              <a:ext cx="7308499" cy="665783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 w="28575" cmpd="thinThick">
              <a:solidFill>
                <a:srgbClr val="FCD8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3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F89CA88D-CB9E-476B-98C3-D68C5A5FF2E0}"/>
                </a:ext>
              </a:extLst>
            </p:cNvPr>
            <p:cNvSpPr/>
            <p:nvPr/>
          </p:nvSpPr>
          <p:spPr>
            <a:xfrm>
              <a:off x="2292389" y="1577393"/>
              <a:ext cx="573078" cy="569704"/>
            </a:xfrm>
            <a:prstGeom prst="ellipse">
              <a:avLst/>
            </a:prstGeom>
            <a:solidFill>
              <a:srgbClr val="ED1B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pPr algn="ctr"/>
              <a:r>
                <a:rPr lang="th-TH" sz="3673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3</a:t>
              </a:r>
              <a:r>
                <a:rPr lang="en-US" sz="3673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2C03FCD2-B52A-4517-84E5-E9C115BBF31D}"/>
                </a:ext>
              </a:extLst>
            </p:cNvPr>
            <p:cNvSpPr/>
            <p:nvPr/>
          </p:nvSpPr>
          <p:spPr>
            <a:xfrm>
              <a:off x="3008870" y="1619101"/>
              <a:ext cx="6312929" cy="4934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เซลล์อสุจิ</a:t>
              </a:r>
              <a:endParaRPr lang="en-US" sz="3673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B6AC8626-B222-440D-9D57-40FD9272BD18}"/>
              </a:ext>
            </a:extLst>
          </p:cNvPr>
          <p:cNvGrpSpPr/>
          <p:nvPr/>
        </p:nvGrpSpPr>
        <p:grpSpPr>
          <a:xfrm>
            <a:off x="2056736" y="2082290"/>
            <a:ext cx="6711619" cy="611409"/>
            <a:chOff x="2228850" y="1527005"/>
            <a:chExt cx="7308499" cy="665783"/>
          </a:xfrm>
        </p:grpSpPr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93207596-A823-4222-8FA9-E6E5AE325FD3}"/>
                </a:ext>
              </a:extLst>
            </p:cNvPr>
            <p:cNvSpPr/>
            <p:nvPr/>
          </p:nvSpPr>
          <p:spPr>
            <a:xfrm>
              <a:off x="2228850" y="1527005"/>
              <a:ext cx="7308499" cy="665783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 w="28575" cmpd="thinThick">
              <a:solidFill>
                <a:srgbClr val="FCD8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3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C6CC7736-ABAB-49CC-B4DA-65E09D68FBAE}"/>
                </a:ext>
              </a:extLst>
            </p:cNvPr>
            <p:cNvSpPr/>
            <p:nvPr/>
          </p:nvSpPr>
          <p:spPr>
            <a:xfrm>
              <a:off x="2292389" y="1577393"/>
              <a:ext cx="573078" cy="569704"/>
            </a:xfrm>
            <a:prstGeom prst="ellipse">
              <a:avLst/>
            </a:prstGeom>
            <a:solidFill>
              <a:srgbClr val="ED1B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pPr algn="ctr"/>
              <a:r>
                <a:rPr lang="th-TH" sz="3673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1</a:t>
              </a:r>
              <a:r>
                <a:rPr lang="en-US" sz="3673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C675B130-7661-495A-95DD-E415CB838CDB}"/>
                </a:ext>
              </a:extLst>
            </p:cNvPr>
            <p:cNvSpPr/>
            <p:nvPr/>
          </p:nvSpPr>
          <p:spPr>
            <a:xfrm>
              <a:off x="3008870" y="1619101"/>
              <a:ext cx="6312929" cy="4934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ไวรัส</a:t>
              </a:r>
              <a:endParaRPr lang="en-US" sz="3673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67F00420-917E-49F9-AA2E-97E500612A2B}"/>
              </a:ext>
            </a:extLst>
          </p:cNvPr>
          <p:cNvGrpSpPr/>
          <p:nvPr/>
        </p:nvGrpSpPr>
        <p:grpSpPr>
          <a:xfrm>
            <a:off x="2025683" y="4415564"/>
            <a:ext cx="6711619" cy="611409"/>
            <a:chOff x="2228850" y="1527005"/>
            <a:chExt cx="7308499" cy="665783"/>
          </a:xfrm>
        </p:grpSpPr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5D1668B5-B897-4546-A034-63F4D3D850BD}"/>
                </a:ext>
              </a:extLst>
            </p:cNvPr>
            <p:cNvSpPr/>
            <p:nvPr/>
          </p:nvSpPr>
          <p:spPr>
            <a:xfrm>
              <a:off x="2228850" y="1527005"/>
              <a:ext cx="7308499" cy="665783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 w="28575" cmpd="thinThick">
              <a:solidFill>
                <a:srgbClr val="FCD8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3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21617AF5-3B4F-4F90-9E7A-3C97B8E3945C}"/>
                </a:ext>
              </a:extLst>
            </p:cNvPr>
            <p:cNvSpPr/>
            <p:nvPr/>
          </p:nvSpPr>
          <p:spPr>
            <a:xfrm>
              <a:off x="2292389" y="1577393"/>
              <a:ext cx="573078" cy="569704"/>
            </a:xfrm>
            <a:prstGeom prst="ellipse">
              <a:avLst/>
            </a:prstGeom>
            <a:solidFill>
              <a:srgbClr val="ED1B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pPr algn="ctr"/>
              <a:r>
                <a:rPr lang="th-TH" sz="3673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4</a:t>
              </a:r>
              <a:r>
                <a:rPr lang="en-US" sz="3673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4510116B-860C-4364-B03A-2BC16C251B18}"/>
                </a:ext>
              </a:extLst>
            </p:cNvPr>
            <p:cNvSpPr/>
            <p:nvPr/>
          </p:nvSpPr>
          <p:spPr>
            <a:xfrm>
              <a:off x="3008870" y="1619101"/>
              <a:ext cx="4188141" cy="4934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แบคทีเรีย</a:t>
              </a:r>
              <a:endParaRPr lang="en-US" sz="3673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55DA275-D657-47C6-85EC-A69F1F9E5546}"/>
              </a:ext>
            </a:extLst>
          </p:cNvPr>
          <p:cNvGrpSpPr/>
          <p:nvPr/>
        </p:nvGrpSpPr>
        <p:grpSpPr>
          <a:xfrm>
            <a:off x="2025682" y="2888589"/>
            <a:ext cx="6886884" cy="611409"/>
            <a:chOff x="2228850" y="1527005"/>
            <a:chExt cx="7499350" cy="665783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8054491A-06E3-4EC7-8B4B-134A0D558742}"/>
                </a:ext>
              </a:extLst>
            </p:cNvPr>
            <p:cNvSpPr/>
            <p:nvPr/>
          </p:nvSpPr>
          <p:spPr>
            <a:xfrm>
              <a:off x="2228850" y="1527005"/>
              <a:ext cx="7308499" cy="665783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 w="28575" cmpd="thinThick"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3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CF3DEA22-97C3-424E-8D86-2ED162319BF5}"/>
                </a:ext>
              </a:extLst>
            </p:cNvPr>
            <p:cNvSpPr/>
            <p:nvPr/>
          </p:nvSpPr>
          <p:spPr>
            <a:xfrm>
              <a:off x="2292389" y="1577393"/>
              <a:ext cx="573078" cy="569704"/>
            </a:xfrm>
            <a:prstGeom prst="ellipse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pPr algn="ctr"/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2</a:t>
              </a:r>
              <a:r>
                <a:rPr lang="en-US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5DB9C098-F6D4-4AC1-AF31-83F0EA5CA5F1}"/>
                </a:ext>
              </a:extLst>
            </p:cNvPr>
            <p:cNvSpPr/>
            <p:nvPr/>
          </p:nvSpPr>
          <p:spPr>
            <a:xfrm>
              <a:off x="3008870" y="1619101"/>
              <a:ext cx="6719330" cy="4934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ดวงดาว</a:t>
              </a:r>
              <a:endParaRPr lang="en-US" sz="3673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4C2141C-7178-4344-9D86-1B2DB08AA71E}"/>
              </a:ext>
            </a:extLst>
          </p:cNvPr>
          <p:cNvGrpSpPr/>
          <p:nvPr/>
        </p:nvGrpSpPr>
        <p:grpSpPr>
          <a:xfrm>
            <a:off x="2025684" y="3662586"/>
            <a:ext cx="6711619" cy="611409"/>
            <a:chOff x="2228850" y="1527005"/>
            <a:chExt cx="7308499" cy="665783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8E53C5B1-311F-4517-B37A-875553E78F28}"/>
                </a:ext>
              </a:extLst>
            </p:cNvPr>
            <p:cNvSpPr/>
            <p:nvPr/>
          </p:nvSpPr>
          <p:spPr>
            <a:xfrm>
              <a:off x="2228850" y="1527005"/>
              <a:ext cx="7308499" cy="665783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 w="28575" cmpd="thinThick"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3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931656E1-90D9-48E4-BC94-A0CAEF44C47D}"/>
                </a:ext>
              </a:extLst>
            </p:cNvPr>
            <p:cNvSpPr/>
            <p:nvPr/>
          </p:nvSpPr>
          <p:spPr>
            <a:xfrm>
              <a:off x="2292389" y="1577393"/>
              <a:ext cx="573078" cy="569704"/>
            </a:xfrm>
            <a:prstGeom prst="ellipse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pPr algn="ctr"/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3</a:t>
              </a:r>
              <a:r>
                <a:rPr lang="en-US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7F143F93-8C1E-433E-8DA5-ADB74492B06F}"/>
                </a:ext>
              </a:extLst>
            </p:cNvPr>
            <p:cNvSpPr/>
            <p:nvPr/>
          </p:nvSpPr>
          <p:spPr>
            <a:xfrm>
              <a:off x="3008870" y="1619101"/>
              <a:ext cx="6312929" cy="4934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เซลล์อสุจิ</a:t>
              </a:r>
              <a:endParaRPr lang="en-US" sz="3673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E0AC5DD-57E2-4611-B18C-E061463B279B}"/>
              </a:ext>
            </a:extLst>
          </p:cNvPr>
          <p:cNvGrpSpPr/>
          <p:nvPr/>
        </p:nvGrpSpPr>
        <p:grpSpPr>
          <a:xfrm>
            <a:off x="2056735" y="2082290"/>
            <a:ext cx="6711619" cy="643710"/>
            <a:chOff x="2228850" y="1527005"/>
            <a:chExt cx="7308499" cy="700957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D3DB5CB1-2DF3-4F5D-8F0F-3ACDA4996B1B}"/>
                </a:ext>
              </a:extLst>
            </p:cNvPr>
            <p:cNvSpPr/>
            <p:nvPr/>
          </p:nvSpPr>
          <p:spPr>
            <a:xfrm>
              <a:off x="2228850" y="1527005"/>
              <a:ext cx="7308499" cy="700957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 w="28575" cmpd="thinThick"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3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0B9B22BF-64AF-44DE-B18A-F916AF051ACC}"/>
                </a:ext>
              </a:extLst>
            </p:cNvPr>
            <p:cNvSpPr/>
            <p:nvPr/>
          </p:nvSpPr>
          <p:spPr>
            <a:xfrm>
              <a:off x="2292389" y="1577393"/>
              <a:ext cx="573078" cy="569704"/>
            </a:xfrm>
            <a:prstGeom prst="ellipse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pPr algn="ctr"/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1</a:t>
              </a:r>
              <a:r>
                <a:rPr lang="en-US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1F13D11A-41C4-4D62-9A58-B468DAC695B3}"/>
                </a:ext>
              </a:extLst>
            </p:cNvPr>
            <p:cNvSpPr/>
            <p:nvPr/>
          </p:nvSpPr>
          <p:spPr>
            <a:xfrm>
              <a:off x="3008870" y="1619101"/>
              <a:ext cx="6312929" cy="4934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ไวรัส</a:t>
              </a:r>
              <a:endParaRPr lang="en-US" sz="3673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2496FD2-CC97-4129-A08D-0EFE90CD5C44}"/>
              </a:ext>
            </a:extLst>
          </p:cNvPr>
          <p:cNvGrpSpPr/>
          <p:nvPr/>
        </p:nvGrpSpPr>
        <p:grpSpPr>
          <a:xfrm>
            <a:off x="2025684" y="4415564"/>
            <a:ext cx="6711619" cy="611409"/>
            <a:chOff x="2228850" y="1527005"/>
            <a:chExt cx="7308499" cy="665783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8B6FA32A-B24E-4DF1-AA9B-279FBDB2E34C}"/>
                </a:ext>
              </a:extLst>
            </p:cNvPr>
            <p:cNvSpPr/>
            <p:nvPr/>
          </p:nvSpPr>
          <p:spPr>
            <a:xfrm>
              <a:off x="2228850" y="1527005"/>
              <a:ext cx="7308499" cy="665783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 w="28575" cmpd="thinThick"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3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42A6F9E6-28CD-450B-A025-52335494D03A}"/>
                </a:ext>
              </a:extLst>
            </p:cNvPr>
            <p:cNvSpPr/>
            <p:nvPr/>
          </p:nvSpPr>
          <p:spPr>
            <a:xfrm>
              <a:off x="2292389" y="1577393"/>
              <a:ext cx="573078" cy="569704"/>
            </a:xfrm>
            <a:prstGeom prst="ellipse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pPr algn="ctr"/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4</a:t>
              </a:r>
              <a:r>
                <a:rPr lang="en-US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FD4A819-E468-41F8-BC83-A57EBF805E33}"/>
                </a:ext>
              </a:extLst>
            </p:cNvPr>
            <p:cNvSpPr/>
            <p:nvPr/>
          </p:nvSpPr>
          <p:spPr>
            <a:xfrm>
              <a:off x="3008870" y="1619101"/>
              <a:ext cx="6312929" cy="4934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แบคทีเรีย</a:t>
              </a:r>
              <a:endParaRPr lang="en-US" sz="3673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82" name="Rectangle 81">
            <a:extLst>
              <a:ext uri="{FF2B5EF4-FFF2-40B4-BE49-F238E27FC236}">
                <a16:creationId xmlns:a16="http://schemas.microsoft.com/office/drawing/2014/main" id="{E6664D5D-9856-47F0-8A89-C91721CA323D}"/>
              </a:ext>
            </a:extLst>
          </p:cNvPr>
          <p:cNvSpPr/>
          <p:nvPr/>
        </p:nvSpPr>
        <p:spPr>
          <a:xfrm>
            <a:off x="1532473" y="1157893"/>
            <a:ext cx="8163167" cy="657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17156" algn="dec"/>
                <a:tab pos="342879" algn="l"/>
                <a:tab pos="571464" algn="l"/>
                <a:tab pos="800050" algn="l"/>
                <a:tab pos="3543076" algn="l"/>
                <a:tab pos="3771662" algn="l"/>
                <a:tab pos="4000247" algn="l"/>
              </a:tabLst>
            </a:pPr>
            <a:r>
              <a:rPr lang="th-TH" sz="3673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4.  กล้องจุลทรรศน์</a:t>
            </a:r>
            <a:r>
              <a:rPr lang="th-TH" sz="3673" b="1" u="sng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ไม่</a:t>
            </a:r>
            <a:r>
              <a:rPr lang="th-TH" sz="3673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สามารถส่องขยายวัตถุชนิดใดได้</a:t>
            </a:r>
          </a:p>
        </p:txBody>
      </p:sp>
      <p:pic>
        <p:nvPicPr>
          <p:cNvPr id="19" name="Picture 1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1416C5D-6492-409D-BF74-490C1699FD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400" y="6215863"/>
            <a:ext cx="493417" cy="487009"/>
          </a:xfrm>
          <a:prstGeom prst="rect">
            <a:avLst/>
          </a:prstGeom>
        </p:spPr>
      </p:pic>
      <p:pic>
        <p:nvPicPr>
          <p:cNvPr id="21" name="Picture 20">
            <a:hlinkClick r:id="rId4" action="ppaction://hlinksldjump"/>
            <a:extLst>
              <a:ext uri="{FF2B5EF4-FFF2-40B4-BE49-F238E27FC236}">
                <a16:creationId xmlns:a16="http://schemas.microsoft.com/office/drawing/2014/main" id="{55B4BFF1-A5BE-4749-B76F-A8B03B2B80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4463" y="6220232"/>
            <a:ext cx="937834" cy="484867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CF1239BF-E255-4FCD-A184-8D710502D784}"/>
              </a:ext>
            </a:extLst>
          </p:cNvPr>
          <p:cNvGrpSpPr/>
          <p:nvPr/>
        </p:nvGrpSpPr>
        <p:grpSpPr>
          <a:xfrm>
            <a:off x="1587951" y="7018105"/>
            <a:ext cx="9016098" cy="4333701"/>
            <a:chOff x="1542902" y="4187299"/>
            <a:chExt cx="9016457" cy="4333874"/>
          </a:xfrm>
          <a:effectLst>
            <a:outerShdw blurRad="50800" dir="5400000" algn="ctr" rotWithShape="0">
              <a:srgbClr val="000000">
                <a:alpha val="20000"/>
              </a:srgbClr>
            </a:outerShdw>
          </a:effectLst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556531B6-D773-4316-B62E-52E17B213C94}"/>
                </a:ext>
              </a:extLst>
            </p:cNvPr>
            <p:cNvSpPr/>
            <p:nvPr/>
          </p:nvSpPr>
          <p:spPr>
            <a:xfrm>
              <a:off x="1542902" y="4187299"/>
              <a:ext cx="9016457" cy="4333874"/>
            </a:xfrm>
            <a:prstGeom prst="roundRect">
              <a:avLst>
                <a:gd name="adj" fmla="val 7117"/>
              </a:avLst>
            </a:prstGeom>
            <a:solidFill>
              <a:schemeClr val="bg1"/>
            </a:solidFill>
            <a:ln w="76200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EC20482D-C413-4407-AB25-5B988ABF83C2}"/>
                </a:ext>
              </a:extLst>
            </p:cNvPr>
            <p:cNvSpPr/>
            <p:nvPr/>
          </p:nvSpPr>
          <p:spPr>
            <a:xfrm>
              <a:off x="1879484" y="4600189"/>
              <a:ext cx="8321334" cy="19297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363515" algn="l"/>
                  <a:tab pos="715918" algn="l"/>
                </a:tabLst>
              </a:pPr>
              <a:r>
                <a:rPr lang="th-TH" sz="2388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เฉลย ข้อ 2. ดวงดาว</a:t>
              </a:r>
            </a:p>
            <a:p>
              <a:pPr>
                <a:tabLst>
                  <a:tab pos="363515" algn="l"/>
                  <a:tab pos="715918" algn="l"/>
                </a:tabLst>
              </a:pPr>
              <a:r>
                <a:rPr lang="th-TH" sz="2388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กล้องจุลทรรศน์มีไว้เพื่อขยายวัตถุที่มีขนาดเล็ก ส่วนการศึกษาดวงดาวต้องใช้กล้องโทรทรรศน์</a:t>
              </a:r>
            </a:p>
            <a:p>
              <a:pPr>
                <a:tabLst>
                  <a:tab pos="363515" algn="l"/>
                  <a:tab pos="715918" algn="l"/>
                </a:tabLst>
              </a:pPr>
              <a:endParaRPr lang="th-TH" sz="2388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pPr>
                <a:tabLst>
                  <a:tab pos="363515" algn="l"/>
                  <a:tab pos="715918" algn="l"/>
                </a:tabLst>
              </a:pPr>
              <a:endParaRPr lang="th-TH" sz="2388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pPr>
                <a:tabLst>
                  <a:tab pos="363515" algn="l"/>
                  <a:tab pos="715918" algn="l"/>
                </a:tabLst>
              </a:pPr>
              <a:endParaRPr lang="th-TH" sz="2388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15" name="close">
            <a:extLst>
              <a:ext uri="{FF2B5EF4-FFF2-40B4-BE49-F238E27FC236}">
                <a16:creationId xmlns:a16="http://schemas.microsoft.com/office/drawing/2014/main" id="{79678DA2-905E-42BD-8EB0-DE056EB98A0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2891" y="6857863"/>
            <a:ext cx="556718" cy="55671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EF64697-7B24-49DF-B08B-5D1AD9894AC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5180" y="0"/>
            <a:ext cx="716820" cy="755222"/>
          </a:xfrm>
          <a:prstGeom prst="rect">
            <a:avLst/>
          </a:prstGeom>
        </p:spPr>
      </p:pic>
      <p:pic>
        <p:nvPicPr>
          <p:cNvPr id="44" name="explaination">
            <a:extLst>
              <a:ext uri="{FF2B5EF4-FFF2-40B4-BE49-F238E27FC236}">
                <a16:creationId xmlns:a16="http://schemas.microsoft.com/office/drawing/2014/main" id="{EC4A955A-9B4E-4550-BC99-6C00F80D8BE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85" y="6215863"/>
            <a:ext cx="1105468" cy="4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44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0.83356 L -3.125E-6 0.2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416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83355 L 0 0.25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28571E-6 L 0 -0.83355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688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111E-6 L -3.125E-6 -0.83356 " pathEditMode="relative" rAng="0" ptsTypes="AA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oup 85">
            <a:extLst>
              <a:ext uri="{FF2B5EF4-FFF2-40B4-BE49-F238E27FC236}">
                <a16:creationId xmlns:a16="http://schemas.microsoft.com/office/drawing/2014/main" id="{10A86F8C-E9BE-4018-81E7-F0CAE34C476E}"/>
              </a:ext>
            </a:extLst>
          </p:cNvPr>
          <p:cNvGrpSpPr/>
          <p:nvPr/>
        </p:nvGrpSpPr>
        <p:grpSpPr>
          <a:xfrm>
            <a:off x="2025682" y="4634269"/>
            <a:ext cx="6886884" cy="611409"/>
            <a:chOff x="2228850" y="1527005"/>
            <a:chExt cx="7499350" cy="665783"/>
          </a:xfrm>
        </p:grpSpPr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6E85622A-E0FA-4B52-9497-F48486E748B8}"/>
                </a:ext>
              </a:extLst>
            </p:cNvPr>
            <p:cNvSpPr/>
            <p:nvPr/>
          </p:nvSpPr>
          <p:spPr>
            <a:xfrm>
              <a:off x="2228850" y="1527005"/>
              <a:ext cx="7308499" cy="665783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 w="28575" cmpd="thinThick">
              <a:solidFill>
                <a:srgbClr val="FCD8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3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A71155BA-2642-4A20-9A60-910B05912776}"/>
                </a:ext>
              </a:extLst>
            </p:cNvPr>
            <p:cNvSpPr/>
            <p:nvPr/>
          </p:nvSpPr>
          <p:spPr>
            <a:xfrm>
              <a:off x="2292389" y="1577393"/>
              <a:ext cx="573078" cy="569704"/>
            </a:xfrm>
            <a:prstGeom prst="ellipse">
              <a:avLst/>
            </a:prstGeom>
            <a:solidFill>
              <a:srgbClr val="ED1B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pPr algn="ctr"/>
              <a:r>
                <a:rPr lang="th-TH" sz="3673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4</a:t>
              </a:r>
              <a:r>
                <a:rPr lang="en-US" sz="3673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3A0FFB44-85CC-45E5-ACA1-F411D21C143B}"/>
                </a:ext>
              </a:extLst>
            </p:cNvPr>
            <p:cNvSpPr/>
            <p:nvPr/>
          </p:nvSpPr>
          <p:spPr>
            <a:xfrm>
              <a:off x="3008870" y="1619101"/>
              <a:ext cx="6719330" cy="4934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r>
                <a:rPr lang="en-US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4000X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4C603130-9EF0-487A-AA32-3C38A2CE0A28}"/>
              </a:ext>
            </a:extLst>
          </p:cNvPr>
          <p:cNvGrpSpPr/>
          <p:nvPr/>
        </p:nvGrpSpPr>
        <p:grpSpPr>
          <a:xfrm>
            <a:off x="2025684" y="3849029"/>
            <a:ext cx="6711619" cy="611409"/>
            <a:chOff x="2228850" y="1527005"/>
            <a:chExt cx="7308499" cy="665783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11910D86-4C24-4F87-B6D1-46AF827D4BC4}"/>
                </a:ext>
              </a:extLst>
            </p:cNvPr>
            <p:cNvSpPr/>
            <p:nvPr/>
          </p:nvSpPr>
          <p:spPr>
            <a:xfrm>
              <a:off x="2228850" y="1527005"/>
              <a:ext cx="7308499" cy="665783"/>
            </a:xfrm>
            <a:prstGeom prst="roundRect">
              <a:avLst>
                <a:gd name="adj" fmla="val 50000"/>
              </a:avLst>
            </a:prstGeom>
            <a:solidFill>
              <a:srgbClr val="D5FFEA"/>
            </a:solidFill>
            <a:ln w="28575" cmpd="thinThick">
              <a:solidFill>
                <a:srgbClr val="D5FF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3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F89CA88D-CB9E-476B-98C3-D68C5A5FF2E0}"/>
                </a:ext>
              </a:extLst>
            </p:cNvPr>
            <p:cNvSpPr/>
            <p:nvPr/>
          </p:nvSpPr>
          <p:spPr>
            <a:xfrm>
              <a:off x="2292389" y="1577393"/>
              <a:ext cx="573078" cy="569704"/>
            </a:xfrm>
            <a:prstGeom prst="ellipse">
              <a:avLst/>
            </a:prstGeom>
            <a:solidFill>
              <a:srgbClr val="00A6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pPr algn="ctr"/>
              <a:r>
                <a:rPr lang="th-TH" sz="3673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3</a:t>
              </a:r>
              <a:r>
                <a:rPr lang="en-US" sz="3673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2C03FCD2-B52A-4517-84E5-E9C115BBF31D}"/>
                </a:ext>
              </a:extLst>
            </p:cNvPr>
            <p:cNvSpPr/>
            <p:nvPr/>
          </p:nvSpPr>
          <p:spPr>
            <a:xfrm>
              <a:off x="3008870" y="1619101"/>
              <a:ext cx="6312929" cy="4934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r>
                <a:rPr lang="en-US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400X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B6AC8626-B222-440D-9D57-40FD9272BD18}"/>
              </a:ext>
            </a:extLst>
          </p:cNvPr>
          <p:cNvGrpSpPr/>
          <p:nvPr/>
        </p:nvGrpSpPr>
        <p:grpSpPr>
          <a:xfrm>
            <a:off x="2025684" y="3063790"/>
            <a:ext cx="6711619" cy="611409"/>
            <a:chOff x="2228850" y="1527005"/>
            <a:chExt cx="7308499" cy="665783"/>
          </a:xfrm>
        </p:grpSpPr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93207596-A823-4222-8FA9-E6E5AE325FD3}"/>
                </a:ext>
              </a:extLst>
            </p:cNvPr>
            <p:cNvSpPr/>
            <p:nvPr/>
          </p:nvSpPr>
          <p:spPr>
            <a:xfrm>
              <a:off x="2228850" y="1527005"/>
              <a:ext cx="7308499" cy="665783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 w="28575" cmpd="thinThick">
              <a:solidFill>
                <a:srgbClr val="FCD8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3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C6CC7736-ABAB-49CC-B4DA-65E09D68FBAE}"/>
                </a:ext>
              </a:extLst>
            </p:cNvPr>
            <p:cNvSpPr/>
            <p:nvPr/>
          </p:nvSpPr>
          <p:spPr>
            <a:xfrm>
              <a:off x="2292389" y="1577393"/>
              <a:ext cx="573078" cy="569704"/>
            </a:xfrm>
            <a:prstGeom prst="ellipse">
              <a:avLst/>
            </a:prstGeom>
            <a:solidFill>
              <a:srgbClr val="ED1B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pPr algn="ctr"/>
              <a:r>
                <a:rPr lang="th-TH" sz="3673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2</a:t>
              </a:r>
              <a:r>
                <a:rPr lang="en-US" sz="3673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C675B130-7661-495A-95DD-E415CB838CDB}"/>
                </a:ext>
              </a:extLst>
            </p:cNvPr>
            <p:cNvSpPr/>
            <p:nvPr/>
          </p:nvSpPr>
          <p:spPr>
            <a:xfrm>
              <a:off x="3008870" y="1619101"/>
              <a:ext cx="6312929" cy="4934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r>
                <a:rPr lang="en-US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40X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67F00420-917E-49F9-AA2E-97E500612A2B}"/>
              </a:ext>
            </a:extLst>
          </p:cNvPr>
          <p:cNvGrpSpPr/>
          <p:nvPr/>
        </p:nvGrpSpPr>
        <p:grpSpPr>
          <a:xfrm>
            <a:off x="2025684" y="2278551"/>
            <a:ext cx="6711619" cy="611409"/>
            <a:chOff x="2228850" y="1527005"/>
            <a:chExt cx="7308499" cy="665783"/>
          </a:xfrm>
        </p:grpSpPr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5D1668B5-B897-4546-A034-63F4D3D850BD}"/>
                </a:ext>
              </a:extLst>
            </p:cNvPr>
            <p:cNvSpPr/>
            <p:nvPr/>
          </p:nvSpPr>
          <p:spPr>
            <a:xfrm>
              <a:off x="2228850" y="1527005"/>
              <a:ext cx="7308499" cy="665783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 w="28575" cmpd="thinThick">
              <a:solidFill>
                <a:srgbClr val="FCD8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3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21617AF5-3B4F-4F90-9E7A-3C97B8E3945C}"/>
                </a:ext>
              </a:extLst>
            </p:cNvPr>
            <p:cNvSpPr/>
            <p:nvPr/>
          </p:nvSpPr>
          <p:spPr>
            <a:xfrm>
              <a:off x="2292389" y="1577393"/>
              <a:ext cx="573078" cy="569704"/>
            </a:xfrm>
            <a:prstGeom prst="ellipse">
              <a:avLst/>
            </a:prstGeom>
            <a:solidFill>
              <a:srgbClr val="ED1B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pPr algn="ctr"/>
              <a:r>
                <a:rPr lang="th-TH" sz="3673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1</a:t>
              </a:r>
              <a:r>
                <a:rPr lang="en-US" sz="3673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4510116B-860C-4364-B03A-2BC16C251B18}"/>
                </a:ext>
              </a:extLst>
            </p:cNvPr>
            <p:cNvSpPr/>
            <p:nvPr/>
          </p:nvSpPr>
          <p:spPr>
            <a:xfrm>
              <a:off x="3008870" y="1619101"/>
              <a:ext cx="4188141" cy="4934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r>
                <a:rPr lang="en-US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4X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55DA275-D657-47C6-85EC-A69F1F9E5546}"/>
              </a:ext>
            </a:extLst>
          </p:cNvPr>
          <p:cNvGrpSpPr/>
          <p:nvPr/>
        </p:nvGrpSpPr>
        <p:grpSpPr>
          <a:xfrm>
            <a:off x="2025682" y="4634269"/>
            <a:ext cx="6886884" cy="611409"/>
            <a:chOff x="2228850" y="1527005"/>
            <a:chExt cx="7499350" cy="665783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8054491A-06E3-4EC7-8B4B-134A0D558742}"/>
                </a:ext>
              </a:extLst>
            </p:cNvPr>
            <p:cNvSpPr/>
            <p:nvPr/>
          </p:nvSpPr>
          <p:spPr>
            <a:xfrm>
              <a:off x="2228850" y="1527005"/>
              <a:ext cx="7308499" cy="665783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 w="28575" cmpd="thinThick"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3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CF3DEA22-97C3-424E-8D86-2ED162319BF5}"/>
                </a:ext>
              </a:extLst>
            </p:cNvPr>
            <p:cNvSpPr/>
            <p:nvPr/>
          </p:nvSpPr>
          <p:spPr>
            <a:xfrm>
              <a:off x="2292389" y="1577393"/>
              <a:ext cx="573078" cy="569704"/>
            </a:xfrm>
            <a:prstGeom prst="ellipse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pPr algn="ctr"/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4</a:t>
              </a:r>
              <a:r>
                <a:rPr lang="en-US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5DB9C098-F6D4-4AC1-AF31-83F0EA5CA5F1}"/>
                </a:ext>
              </a:extLst>
            </p:cNvPr>
            <p:cNvSpPr/>
            <p:nvPr/>
          </p:nvSpPr>
          <p:spPr>
            <a:xfrm>
              <a:off x="3008870" y="1619101"/>
              <a:ext cx="6719330" cy="4934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r>
                <a:rPr lang="en-US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4000X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4C2141C-7178-4344-9D86-1B2DB08AA71E}"/>
              </a:ext>
            </a:extLst>
          </p:cNvPr>
          <p:cNvGrpSpPr/>
          <p:nvPr/>
        </p:nvGrpSpPr>
        <p:grpSpPr>
          <a:xfrm>
            <a:off x="2025684" y="3849029"/>
            <a:ext cx="6711619" cy="611409"/>
            <a:chOff x="2228850" y="1527005"/>
            <a:chExt cx="7308499" cy="665783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8E53C5B1-311F-4517-B37A-875553E78F28}"/>
                </a:ext>
              </a:extLst>
            </p:cNvPr>
            <p:cNvSpPr/>
            <p:nvPr/>
          </p:nvSpPr>
          <p:spPr>
            <a:xfrm>
              <a:off x="2228850" y="1527005"/>
              <a:ext cx="7308499" cy="665783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 w="28575" cmpd="thinThick"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3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931656E1-90D9-48E4-BC94-A0CAEF44C47D}"/>
                </a:ext>
              </a:extLst>
            </p:cNvPr>
            <p:cNvSpPr/>
            <p:nvPr/>
          </p:nvSpPr>
          <p:spPr>
            <a:xfrm>
              <a:off x="2292389" y="1577393"/>
              <a:ext cx="573078" cy="569704"/>
            </a:xfrm>
            <a:prstGeom prst="ellipse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pPr algn="ctr"/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3</a:t>
              </a:r>
              <a:r>
                <a:rPr lang="en-US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7F143F93-8C1E-433E-8DA5-ADB74492B06F}"/>
                </a:ext>
              </a:extLst>
            </p:cNvPr>
            <p:cNvSpPr/>
            <p:nvPr/>
          </p:nvSpPr>
          <p:spPr>
            <a:xfrm>
              <a:off x="3008870" y="1619101"/>
              <a:ext cx="6312929" cy="4934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r>
                <a:rPr lang="en-US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400X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E0AC5DD-57E2-4611-B18C-E061463B279B}"/>
              </a:ext>
            </a:extLst>
          </p:cNvPr>
          <p:cNvGrpSpPr/>
          <p:nvPr/>
        </p:nvGrpSpPr>
        <p:grpSpPr>
          <a:xfrm>
            <a:off x="2025684" y="3063790"/>
            <a:ext cx="6711619" cy="611409"/>
            <a:chOff x="2228850" y="1527005"/>
            <a:chExt cx="7308499" cy="665783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D3DB5CB1-2DF3-4F5D-8F0F-3ACDA4996B1B}"/>
                </a:ext>
              </a:extLst>
            </p:cNvPr>
            <p:cNvSpPr/>
            <p:nvPr/>
          </p:nvSpPr>
          <p:spPr>
            <a:xfrm>
              <a:off x="2228850" y="1527005"/>
              <a:ext cx="7308499" cy="665783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 w="28575" cmpd="thinThick"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3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0B9B22BF-64AF-44DE-B18A-F916AF051ACC}"/>
                </a:ext>
              </a:extLst>
            </p:cNvPr>
            <p:cNvSpPr/>
            <p:nvPr/>
          </p:nvSpPr>
          <p:spPr>
            <a:xfrm>
              <a:off x="2292389" y="1577393"/>
              <a:ext cx="573078" cy="569704"/>
            </a:xfrm>
            <a:prstGeom prst="ellipse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pPr algn="ctr"/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2</a:t>
              </a:r>
              <a:r>
                <a:rPr lang="en-US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1F13D11A-41C4-4D62-9A58-B468DAC695B3}"/>
                </a:ext>
              </a:extLst>
            </p:cNvPr>
            <p:cNvSpPr/>
            <p:nvPr/>
          </p:nvSpPr>
          <p:spPr>
            <a:xfrm>
              <a:off x="3008870" y="1619101"/>
              <a:ext cx="6312929" cy="4934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r>
                <a:rPr lang="en-US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40X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2496FD2-CC97-4129-A08D-0EFE90CD5C44}"/>
              </a:ext>
            </a:extLst>
          </p:cNvPr>
          <p:cNvGrpSpPr/>
          <p:nvPr/>
        </p:nvGrpSpPr>
        <p:grpSpPr>
          <a:xfrm>
            <a:off x="2025684" y="2278551"/>
            <a:ext cx="6711619" cy="611409"/>
            <a:chOff x="2228850" y="1527005"/>
            <a:chExt cx="7308499" cy="665783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8B6FA32A-B24E-4DF1-AA9B-279FBDB2E34C}"/>
                </a:ext>
              </a:extLst>
            </p:cNvPr>
            <p:cNvSpPr/>
            <p:nvPr/>
          </p:nvSpPr>
          <p:spPr>
            <a:xfrm>
              <a:off x="2228850" y="1527005"/>
              <a:ext cx="7308499" cy="665783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 w="28575" cmpd="thinThick"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3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42A6F9E6-28CD-450B-A025-52335494D03A}"/>
                </a:ext>
              </a:extLst>
            </p:cNvPr>
            <p:cNvSpPr/>
            <p:nvPr/>
          </p:nvSpPr>
          <p:spPr>
            <a:xfrm>
              <a:off x="2292389" y="1577393"/>
              <a:ext cx="573078" cy="569704"/>
            </a:xfrm>
            <a:prstGeom prst="ellipse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pPr algn="ctr"/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1</a:t>
              </a:r>
              <a:r>
                <a:rPr lang="en-US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FD4A819-E468-41F8-BC83-A57EBF805E33}"/>
                </a:ext>
              </a:extLst>
            </p:cNvPr>
            <p:cNvSpPr/>
            <p:nvPr/>
          </p:nvSpPr>
          <p:spPr>
            <a:xfrm>
              <a:off x="3008870" y="1619101"/>
              <a:ext cx="6312929" cy="4934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r>
                <a:rPr lang="en-US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4X</a:t>
              </a:r>
            </a:p>
          </p:txBody>
        </p:sp>
      </p:grpSp>
      <p:sp>
        <p:nvSpPr>
          <p:cNvPr id="82" name="Rectangle 81">
            <a:extLst>
              <a:ext uri="{FF2B5EF4-FFF2-40B4-BE49-F238E27FC236}">
                <a16:creationId xmlns:a16="http://schemas.microsoft.com/office/drawing/2014/main" id="{E6664D5D-9856-47F0-8A89-C91721CA323D}"/>
              </a:ext>
            </a:extLst>
          </p:cNvPr>
          <p:cNvSpPr/>
          <p:nvPr/>
        </p:nvSpPr>
        <p:spPr>
          <a:xfrm>
            <a:off x="1532473" y="755222"/>
            <a:ext cx="9599815" cy="122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0850"/>
            <a:r>
              <a:rPr lang="th-TH" sz="3673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5.  หากหมุนจากหมุนไปที่เลนส์ใกล้วัตถุ 40</a:t>
            </a:r>
            <a:r>
              <a:rPr lang="en-US" sz="3673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X </a:t>
            </a:r>
            <a:r>
              <a:rPr lang="th-TH" sz="3673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เพื่อส่องวัตถุ </a:t>
            </a:r>
            <a:r>
              <a:rPr lang="en-US" sz="3673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A</a:t>
            </a:r>
            <a:r>
              <a:rPr lang="th-TH" sz="3673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เราจะเห็น</a:t>
            </a:r>
            <a:br>
              <a:rPr lang="th-TH" sz="3673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73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  วัตถุผ่านกล้องจุลทรรศน์ด้วยกำลังขยายเท่าไร</a:t>
            </a:r>
          </a:p>
        </p:txBody>
      </p:sp>
      <p:pic>
        <p:nvPicPr>
          <p:cNvPr id="19" name="Picture 1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1416C5D-6492-409D-BF74-490C1699FD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400" y="6215863"/>
            <a:ext cx="493417" cy="487009"/>
          </a:xfrm>
          <a:prstGeom prst="rect">
            <a:avLst/>
          </a:prstGeom>
        </p:spPr>
      </p:pic>
      <p:pic>
        <p:nvPicPr>
          <p:cNvPr id="21" name="Picture 20">
            <a:hlinkClick r:id="rId4" action="ppaction://hlinksldjump"/>
            <a:extLst>
              <a:ext uri="{FF2B5EF4-FFF2-40B4-BE49-F238E27FC236}">
                <a16:creationId xmlns:a16="http://schemas.microsoft.com/office/drawing/2014/main" id="{55B4BFF1-A5BE-4749-B76F-A8B03B2B80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4463" y="6220232"/>
            <a:ext cx="937834" cy="484867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CF1239BF-E255-4FCD-A184-8D710502D784}"/>
              </a:ext>
            </a:extLst>
          </p:cNvPr>
          <p:cNvGrpSpPr/>
          <p:nvPr/>
        </p:nvGrpSpPr>
        <p:grpSpPr>
          <a:xfrm>
            <a:off x="1587951" y="7018105"/>
            <a:ext cx="9016098" cy="4333701"/>
            <a:chOff x="1542902" y="4187299"/>
            <a:chExt cx="9016457" cy="4333874"/>
          </a:xfrm>
          <a:effectLst>
            <a:outerShdw blurRad="50800" dir="5400000" algn="ctr" rotWithShape="0">
              <a:srgbClr val="000000">
                <a:alpha val="20000"/>
              </a:srgbClr>
            </a:outerShdw>
          </a:effectLst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556531B6-D773-4316-B62E-52E17B213C94}"/>
                </a:ext>
              </a:extLst>
            </p:cNvPr>
            <p:cNvSpPr/>
            <p:nvPr/>
          </p:nvSpPr>
          <p:spPr>
            <a:xfrm>
              <a:off x="1542902" y="4187299"/>
              <a:ext cx="9016457" cy="4333874"/>
            </a:xfrm>
            <a:prstGeom prst="roundRect">
              <a:avLst>
                <a:gd name="adj" fmla="val 7117"/>
              </a:avLst>
            </a:prstGeom>
            <a:solidFill>
              <a:schemeClr val="bg1"/>
            </a:solidFill>
            <a:ln w="76200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EC20482D-C413-4407-AB25-5B988ABF83C2}"/>
                </a:ext>
              </a:extLst>
            </p:cNvPr>
            <p:cNvSpPr/>
            <p:nvPr/>
          </p:nvSpPr>
          <p:spPr>
            <a:xfrm>
              <a:off x="1879484" y="4600189"/>
              <a:ext cx="8321334" cy="11947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363515" algn="l"/>
                  <a:tab pos="715918" algn="l"/>
                </a:tabLst>
              </a:pPr>
              <a:r>
                <a:rPr lang="th-TH" sz="2388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เฉลย ข้อ </a:t>
              </a:r>
              <a:r>
                <a:rPr lang="en-US" sz="2388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3</a:t>
              </a:r>
              <a:r>
                <a:rPr lang="th-TH" sz="2388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. </a:t>
              </a:r>
              <a:r>
                <a:rPr lang="en-US" sz="2388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400X</a:t>
              </a:r>
              <a:endParaRPr lang="th-TH" sz="2388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pPr>
                <a:tabLst>
                  <a:tab pos="363515" algn="l"/>
                  <a:tab pos="715918" algn="l"/>
                </a:tabLst>
              </a:pPr>
              <a:r>
                <a:rPr lang="en-US" sz="2388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2388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กำลังขยายของกล้องจุลทรรศน์</a:t>
              </a:r>
              <a:r>
                <a:rPr lang="en-US" sz="2388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= </a:t>
              </a:r>
              <a:r>
                <a:rPr lang="th-TH" sz="2388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กำลังขยายของเลนส์ใกล้วัตถุ </a:t>
              </a:r>
              <a:r>
                <a:rPr lang="en-US" sz="2388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x </a:t>
              </a:r>
              <a:r>
                <a:rPr lang="th-TH" sz="2388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กำลังขยายของเลนส์ใกล้ตา</a:t>
              </a:r>
            </a:p>
            <a:p>
              <a:pPr>
                <a:tabLst>
                  <a:tab pos="363515" algn="l"/>
                  <a:tab pos="715918" algn="l"/>
                </a:tabLst>
              </a:pPr>
              <a:r>
                <a:rPr lang="th-TH" sz="2388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เราจะเห็นวัตถุผ่านกล้องจุลทรรศน์ด้วยกำลังขยาย = 40 </a:t>
              </a:r>
              <a:r>
                <a:rPr lang="en-US" sz="2388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x 10</a:t>
              </a:r>
              <a:r>
                <a:rPr lang="th-TH" sz="2388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en-US" sz="2388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= 400</a:t>
              </a:r>
              <a:endParaRPr lang="th-TH" sz="2388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15" name="close">
            <a:extLst>
              <a:ext uri="{FF2B5EF4-FFF2-40B4-BE49-F238E27FC236}">
                <a16:creationId xmlns:a16="http://schemas.microsoft.com/office/drawing/2014/main" id="{79678DA2-905E-42BD-8EB0-DE056EB98A0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2891" y="6857863"/>
            <a:ext cx="556718" cy="55671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411647D-505A-4B2A-875E-E8376A4C17B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5180" y="0"/>
            <a:ext cx="716820" cy="755222"/>
          </a:xfrm>
          <a:prstGeom prst="rect">
            <a:avLst/>
          </a:prstGeom>
        </p:spPr>
      </p:pic>
      <p:pic>
        <p:nvPicPr>
          <p:cNvPr id="44" name="explaination">
            <a:extLst>
              <a:ext uri="{FF2B5EF4-FFF2-40B4-BE49-F238E27FC236}">
                <a16:creationId xmlns:a16="http://schemas.microsoft.com/office/drawing/2014/main" id="{D9FEEC24-8603-47F2-8D1B-301A4D471F9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85" y="6215863"/>
            <a:ext cx="1105468" cy="4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08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0.83356 L -3.125E-6 0.2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416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83355 L 0 0.25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28571E-6 L 0 -0.83355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688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111E-6 L -3.125E-6 -0.83356 " pathEditMode="relative" rAng="0" ptsTypes="AA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oup 85">
            <a:extLst>
              <a:ext uri="{FF2B5EF4-FFF2-40B4-BE49-F238E27FC236}">
                <a16:creationId xmlns:a16="http://schemas.microsoft.com/office/drawing/2014/main" id="{10A86F8C-E9BE-4018-81E7-F0CAE34C476E}"/>
              </a:ext>
            </a:extLst>
          </p:cNvPr>
          <p:cNvGrpSpPr/>
          <p:nvPr/>
        </p:nvGrpSpPr>
        <p:grpSpPr>
          <a:xfrm>
            <a:off x="5391809" y="4942395"/>
            <a:ext cx="6070488" cy="611409"/>
            <a:chOff x="2228851" y="1527005"/>
            <a:chExt cx="6610350" cy="665783"/>
          </a:xfrm>
        </p:grpSpPr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6E85622A-E0FA-4B52-9497-F48486E748B8}"/>
                </a:ext>
              </a:extLst>
            </p:cNvPr>
            <p:cNvSpPr/>
            <p:nvPr/>
          </p:nvSpPr>
          <p:spPr>
            <a:xfrm>
              <a:off x="2228851" y="1527005"/>
              <a:ext cx="6610350" cy="665783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 w="28575" cmpd="thinThick">
              <a:solidFill>
                <a:srgbClr val="FCD8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3" dirty="0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A71155BA-2642-4A20-9A60-910B05912776}"/>
                </a:ext>
              </a:extLst>
            </p:cNvPr>
            <p:cNvSpPr/>
            <p:nvPr/>
          </p:nvSpPr>
          <p:spPr>
            <a:xfrm>
              <a:off x="2292389" y="1577393"/>
              <a:ext cx="573078" cy="569704"/>
            </a:xfrm>
            <a:prstGeom prst="ellipse">
              <a:avLst/>
            </a:prstGeom>
            <a:solidFill>
              <a:srgbClr val="ED1B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pPr algn="ctr"/>
              <a:r>
                <a:rPr lang="th-TH" sz="3673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4</a:t>
              </a:r>
              <a:r>
                <a:rPr lang="en-US" sz="3673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3A0FFB44-85CC-45E5-ACA1-F411D21C143B}"/>
                </a:ext>
              </a:extLst>
            </p:cNvPr>
            <p:cNvSpPr/>
            <p:nvPr/>
          </p:nvSpPr>
          <p:spPr>
            <a:xfrm>
              <a:off x="3008870" y="1619101"/>
              <a:ext cx="5612616" cy="4934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r>
                <a:rPr lang="en-US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F </a:t>
              </a:r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เป็นบริเวณแลกเปลี่ยนแก๊สของเซลล์</a:t>
              </a:r>
              <a:endParaRPr lang="en-US" sz="3673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4C603130-9EF0-487A-AA32-3C38A2CE0A28}"/>
              </a:ext>
            </a:extLst>
          </p:cNvPr>
          <p:cNvGrpSpPr/>
          <p:nvPr/>
        </p:nvGrpSpPr>
        <p:grpSpPr>
          <a:xfrm>
            <a:off x="5391808" y="4157155"/>
            <a:ext cx="6069799" cy="611409"/>
            <a:chOff x="2228850" y="1527005"/>
            <a:chExt cx="6609600" cy="665783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11910D86-4C24-4F87-B6D1-46AF827D4BC4}"/>
                </a:ext>
              </a:extLst>
            </p:cNvPr>
            <p:cNvSpPr/>
            <p:nvPr/>
          </p:nvSpPr>
          <p:spPr>
            <a:xfrm>
              <a:off x="2228850" y="1527005"/>
              <a:ext cx="6609600" cy="665783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 w="28575" cmpd="thinThick">
              <a:solidFill>
                <a:srgbClr val="FCD8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3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F89CA88D-CB9E-476B-98C3-D68C5A5FF2E0}"/>
                </a:ext>
              </a:extLst>
            </p:cNvPr>
            <p:cNvSpPr/>
            <p:nvPr/>
          </p:nvSpPr>
          <p:spPr>
            <a:xfrm>
              <a:off x="2292389" y="1577393"/>
              <a:ext cx="573078" cy="569704"/>
            </a:xfrm>
            <a:prstGeom prst="ellipse">
              <a:avLst/>
            </a:prstGeom>
            <a:solidFill>
              <a:srgbClr val="ED1B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pPr algn="ctr"/>
              <a:r>
                <a:rPr lang="th-TH" sz="3673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3</a:t>
              </a:r>
              <a:r>
                <a:rPr lang="en-US" sz="3673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2C03FCD2-B52A-4517-84E5-E9C115BBF31D}"/>
                </a:ext>
              </a:extLst>
            </p:cNvPr>
            <p:cNvSpPr/>
            <p:nvPr/>
          </p:nvSpPr>
          <p:spPr>
            <a:xfrm>
              <a:off x="3008871" y="1619101"/>
              <a:ext cx="4625644" cy="4934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r>
                <a:rPr lang="en-US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E </a:t>
              </a:r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เป็นแหล่งพลังงานให้แก่เซลล์</a:t>
              </a:r>
              <a:endParaRPr lang="en-US" sz="3673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B6AC8626-B222-440D-9D57-40FD9272BD18}"/>
              </a:ext>
            </a:extLst>
          </p:cNvPr>
          <p:cNvGrpSpPr/>
          <p:nvPr/>
        </p:nvGrpSpPr>
        <p:grpSpPr>
          <a:xfrm>
            <a:off x="5391808" y="3371916"/>
            <a:ext cx="6069799" cy="611409"/>
            <a:chOff x="2228850" y="1527005"/>
            <a:chExt cx="6609600" cy="665783"/>
          </a:xfrm>
        </p:grpSpPr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93207596-A823-4222-8FA9-E6E5AE325FD3}"/>
                </a:ext>
              </a:extLst>
            </p:cNvPr>
            <p:cNvSpPr/>
            <p:nvPr/>
          </p:nvSpPr>
          <p:spPr>
            <a:xfrm>
              <a:off x="2228850" y="1527005"/>
              <a:ext cx="6609600" cy="665783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 w="28575" cmpd="thinThick">
              <a:solidFill>
                <a:srgbClr val="FCD8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3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C6CC7736-ABAB-49CC-B4DA-65E09D68FBAE}"/>
                </a:ext>
              </a:extLst>
            </p:cNvPr>
            <p:cNvSpPr/>
            <p:nvPr/>
          </p:nvSpPr>
          <p:spPr>
            <a:xfrm>
              <a:off x="2292389" y="1577393"/>
              <a:ext cx="573078" cy="569704"/>
            </a:xfrm>
            <a:prstGeom prst="ellipse">
              <a:avLst/>
            </a:prstGeom>
            <a:solidFill>
              <a:srgbClr val="ED1B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pPr algn="ctr"/>
              <a:r>
                <a:rPr lang="th-TH" sz="3673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2</a:t>
              </a:r>
              <a:r>
                <a:rPr lang="en-US" sz="3673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C675B130-7661-495A-95DD-E415CB838CDB}"/>
                </a:ext>
              </a:extLst>
            </p:cNvPr>
            <p:cNvSpPr/>
            <p:nvPr/>
          </p:nvSpPr>
          <p:spPr>
            <a:xfrm>
              <a:off x="3008871" y="1619101"/>
              <a:ext cx="4727244" cy="4934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r>
                <a:rPr lang="en-US" sz="3673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D </a:t>
              </a:r>
              <a:r>
                <a:rPr lang="th-TH" sz="3673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สร้าง</a:t>
              </a:r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ความแข็งแรงให้เซลล์</a:t>
              </a:r>
              <a:endParaRPr lang="en-US" sz="3673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67F00420-917E-49F9-AA2E-97E500612A2B}"/>
              </a:ext>
            </a:extLst>
          </p:cNvPr>
          <p:cNvGrpSpPr/>
          <p:nvPr/>
        </p:nvGrpSpPr>
        <p:grpSpPr>
          <a:xfrm>
            <a:off x="5391808" y="2586677"/>
            <a:ext cx="6069799" cy="611409"/>
            <a:chOff x="2228850" y="1527005"/>
            <a:chExt cx="6609600" cy="665783"/>
          </a:xfrm>
        </p:grpSpPr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5D1668B5-B897-4546-A034-63F4D3D850BD}"/>
                </a:ext>
              </a:extLst>
            </p:cNvPr>
            <p:cNvSpPr/>
            <p:nvPr/>
          </p:nvSpPr>
          <p:spPr>
            <a:xfrm>
              <a:off x="2228850" y="1527005"/>
              <a:ext cx="6609600" cy="665783"/>
            </a:xfrm>
            <a:prstGeom prst="roundRect">
              <a:avLst>
                <a:gd name="adj" fmla="val 50000"/>
              </a:avLst>
            </a:prstGeom>
            <a:solidFill>
              <a:srgbClr val="D5FFEA"/>
            </a:solidFill>
            <a:ln w="28575" cmpd="thinThick">
              <a:solidFill>
                <a:srgbClr val="D5FF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3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21617AF5-3B4F-4F90-9E7A-3C97B8E3945C}"/>
                </a:ext>
              </a:extLst>
            </p:cNvPr>
            <p:cNvSpPr/>
            <p:nvPr/>
          </p:nvSpPr>
          <p:spPr>
            <a:xfrm>
              <a:off x="2292389" y="1577393"/>
              <a:ext cx="573078" cy="569704"/>
            </a:xfrm>
            <a:prstGeom prst="ellipse">
              <a:avLst/>
            </a:prstGeom>
            <a:solidFill>
              <a:srgbClr val="00A6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pPr algn="ctr"/>
              <a:r>
                <a:rPr lang="th-TH" sz="3673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1</a:t>
              </a:r>
              <a:r>
                <a:rPr lang="en-US" sz="3673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4510116B-860C-4364-B03A-2BC16C251B18}"/>
                </a:ext>
              </a:extLst>
            </p:cNvPr>
            <p:cNvSpPr/>
            <p:nvPr/>
          </p:nvSpPr>
          <p:spPr>
            <a:xfrm>
              <a:off x="3008871" y="1619101"/>
              <a:ext cx="5612616" cy="4934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r>
                <a:rPr lang="en-US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 </a:t>
              </a:r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ทำหน้าที่สังเคราะห์โปรตีน</a:t>
              </a:r>
              <a:endParaRPr lang="en-US" sz="3673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55DA275-D657-47C6-85EC-A69F1F9E5546}"/>
              </a:ext>
            </a:extLst>
          </p:cNvPr>
          <p:cNvGrpSpPr/>
          <p:nvPr/>
        </p:nvGrpSpPr>
        <p:grpSpPr>
          <a:xfrm>
            <a:off x="5391808" y="4942395"/>
            <a:ext cx="6069799" cy="611409"/>
            <a:chOff x="2228850" y="1527005"/>
            <a:chExt cx="6609600" cy="665783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8054491A-06E3-4EC7-8B4B-134A0D558742}"/>
                </a:ext>
              </a:extLst>
            </p:cNvPr>
            <p:cNvSpPr/>
            <p:nvPr/>
          </p:nvSpPr>
          <p:spPr>
            <a:xfrm>
              <a:off x="2228850" y="1527005"/>
              <a:ext cx="6609600" cy="665783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 w="28575" cmpd="thinThick"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3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CF3DEA22-97C3-424E-8D86-2ED162319BF5}"/>
                </a:ext>
              </a:extLst>
            </p:cNvPr>
            <p:cNvSpPr/>
            <p:nvPr/>
          </p:nvSpPr>
          <p:spPr>
            <a:xfrm>
              <a:off x="2292389" y="1577393"/>
              <a:ext cx="573078" cy="569704"/>
            </a:xfrm>
            <a:prstGeom prst="ellipse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pPr algn="ctr"/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4</a:t>
              </a:r>
              <a:r>
                <a:rPr lang="en-US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5DB9C098-F6D4-4AC1-AF31-83F0EA5CA5F1}"/>
                </a:ext>
              </a:extLst>
            </p:cNvPr>
            <p:cNvSpPr/>
            <p:nvPr/>
          </p:nvSpPr>
          <p:spPr>
            <a:xfrm>
              <a:off x="3008870" y="1619101"/>
              <a:ext cx="5612616" cy="4934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r>
                <a:rPr lang="en-US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F </a:t>
              </a:r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เป็นบริเวณแลกเปลี่ยนแก๊สของเซลล์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4C2141C-7178-4344-9D86-1B2DB08AA71E}"/>
              </a:ext>
            </a:extLst>
          </p:cNvPr>
          <p:cNvGrpSpPr/>
          <p:nvPr/>
        </p:nvGrpSpPr>
        <p:grpSpPr>
          <a:xfrm>
            <a:off x="5391808" y="4157155"/>
            <a:ext cx="6069799" cy="611409"/>
            <a:chOff x="2228850" y="1527005"/>
            <a:chExt cx="6609600" cy="665783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8E53C5B1-311F-4517-B37A-875553E78F28}"/>
                </a:ext>
              </a:extLst>
            </p:cNvPr>
            <p:cNvSpPr/>
            <p:nvPr/>
          </p:nvSpPr>
          <p:spPr>
            <a:xfrm>
              <a:off x="2228850" y="1527005"/>
              <a:ext cx="6609600" cy="665783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 w="28575" cmpd="thinThick"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3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931656E1-90D9-48E4-BC94-A0CAEF44C47D}"/>
                </a:ext>
              </a:extLst>
            </p:cNvPr>
            <p:cNvSpPr/>
            <p:nvPr/>
          </p:nvSpPr>
          <p:spPr>
            <a:xfrm>
              <a:off x="2292389" y="1577393"/>
              <a:ext cx="573078" cy="569704"/>
            </a:xfrm>
            <a:prstGeom prst="ellipse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pPr algn="ctr"/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3</a:t>
              </a:r>
              <a:r>
                <a:rPr lang="en-US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7F143F93-8C1E-433E-8DA5-ADB74492B06F}"/>
                </a:ext>
              </a:extLst>
            </p:cNvPr>
            <p:cNvSpPr/>
            <p:nvPr/>
          </p:nvSpPr>
          <p:spPr>
            <a:xfrm>
              <a:off x="3008870" y="1619101"/>
              <a:ext cx="4727245" cy="4934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r>
                <a:rPr lang="en-US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E </a:t>
              </a:r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เป็นแหล่งพลังงานให้แก่เซลล์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E0AC5DD-57E2-4611-B18C-E061463B279B}"/>
              </a:ext>
            </a:extLst>
          </p:cNvPr>
          <p:cNvGrpSpPr/>
          <p:nvPr/>
        </p:nvGrpSpPr>
        <p:grpSpPr>
          <a:xfrm>
            <a:off x="5391808" y="3371916"/>
            <a:ext cx="6069799" cy="611409"/>
            <a:chOff x="2228850" y="1527005"/>
            <a:chExt cx="6609600" cy="665783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D3DB5CB1-2DF3-4F5D-8F0F-3ACDA4996B1B}"/>
                </a:ext>
              </a:extLst>
            </p:cNvPr>
            <p:cNvSpPr/>
            <p:nvPr/>
          </p:nvSpPr>
          <p:spPr>
            <a:xfrm>
              <a:off x="2228850" y="1527005"/>
              <a:ext cx="6609600" cy="665783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 w="28575" cmpd="thinThick"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3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0B9B22BF-64AF-44DE-B18A-F916AF051ACC}"/>
                </a:ext>
              </a:extLst>
            </p:cNvPr>
            <p:cNvSpPr/>
            <p:nvPr/>
          </p:nvSpPr>
          <p:spPr>
            <a:xfrm>
              <a:off x="2292389" y="1577393"/>
              <a:ext cx="573078" cy="569704"/>
            </a:xfrm>
            <a:prstGeom prst="ellipse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pPr algn="ctr"/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2</a:t>
              </a:r>
              <a:r>
                <a:rPr lang="en-US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1F13D11A-41C4-4D62-9A58-B468DAC695B3}"/>
                </a:ext>
              </a:extLst>
            </p:cNvPr>
            <p:cNvSpPr/>
            <p:nvPr/>
          </p:nvSpPr>
          <p:spPr>
            <a:xfrm>
              <a:off x="3008870" y="1619101"/>
              <a:ext cx="4870649" cy="4934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r>
                <a:rPr lang="en-US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D </a:t>
              </a:r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สร้างความแข็งแรงให้เซลล์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2496FD2-CC97-4129-A08D-0EFE90CD5C44}"/>
              </a:ext>
            </a:extLst>
          </p:cNvPr>
          <p:cNvGrpSpPr/>
          <p:nvPr/>
        </p:nvGrpSpPr>
        <p:grpSpPr>
          <a:xfrm>
            <a:off x="5391808" y="2586677"/>
            <a:ext cx="6069799" cy="611409"/>
            <a:chOff x="2228850" y="1527005"/>
            <a:chExt cx="6609600" cy="665783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8B6FA32A-B24E-4DF1-AA9B-279FBDB2E34C}"/>
                </a:ext>
              </a:extLst>
            </p:cNvPr>
            <p:cNvSpPr/>
            <p:nvPr/>
          </p:nvSpPr>
          <p:spPr>
            <a:xfrm>
              <a:off x="2228850" y="1527005"/>
              <a:ext cx="6609600" cy="665783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 w="28575" cmpd="thinThick"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3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42A6F9E6-28CD-450B-A025-52335494D03A}"/>
                </a:ext>
              </a:extLst>
            </p:cNvPr>
            <p:cNvSpPr/>
            <p:nvPr/>
          </p:nvSpPr>
          <p:spPr>
            <a:xfrm>
              <a:off x="2292389" y="1577393"/>
              <a:ext cx="573078" cy="569704"/>
            </a:xfrm>
            <a:prstGeom prst="ellipse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pPr algn="ctr"/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1</a:t>
              </a:r>
              <a:r>
                <a:rPr lang="en-US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FD4A819-E468-41F8-BC83-A57EBF805E33}"/>
                </a:ext>
              </a:extLst>
            </p:cNvPr>
            <p:cNvSpPr/>
            <p:nvPr/>
          </p:nvSpPr>
          <p:spPr>
            <a:xfrm>
              <a:off x="3008871" y="1619101"/>
              <a:ext cx="4320844" cy="4934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r>
                <a:rPr lang="en-US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 </a:t>
              </a:r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ทำหน้าที่สังเคราะห์โปรตีน</a:t>
              </a:r>
              <a:endParaRPr lang="en-US" sz="3673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63" name="Picture 2">
            <a:extLst>
              <a:ext uri="{FF2B5EF4-FFF2-40B4-BE49-F238E27FC236}">
                <a16:creationId xmlns:a16="http://schemas.microsoft.com/office/drawing/2014/main" id="{477B5E41-A4F6-4BE7-BA65-EAC7557DA4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1539" y="1065986"/>
            <a:ext cx="4570313" cy="4072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E6664D5D-9856-47F0-8A89-C91721CA323D}"/>
              </a:ext>
            </a:extLst>
          </p:cNvPr>
          <p:cNvSpPr/>
          <p:nvPr/>
        </p:nvSpPr>
        <p:spPr>
          <a:xfrm>
            <a:off x="4898600" y="1065986"/>
            <a:ext cx="6163830" cy="122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17156" algn="dec"/>
                <a:tab pos="342879" algn="l"/>
                <a:tab pos="571464" algn="l"/>
                <a:tab pos="800050" algn="l"/>
                <a:tab pos="3543076" algn="l"/>
                <a:tab pos="3771662" algn="l"/>
                <a:tab pos="4000247" algn="l"/>
              </a:tabLst>
            </a:pPr>
            <a:r>
              <a:rPr lang="en-US" sz="3673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6</a:t>
            </a:r>
            <a:r>
              <a:rPr lang="th-TH" sz="3673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 ข้อใดจับคู่หน้าที่ของส่วนประกอบต่าง ๆ</a:t>
            </a:r>
            <a:endParaRPr lang="en-US" sz="3673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>
              <a:tabLst>
                <a:tab pos="450850" algn="l"/>
              </a:tabLst>
            </a:pPr>
            <a:r>
              <a:rPr lang="th-TH" sz="3673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ในเซลล์ได้ถูกต้อง</a:t>
            </a:r>
          </a:p>
        </p:txBody>
      </p:sp>
      <p:pic>
        <p:nvPicPr>
          <p:cNvPr id="19" name="Picture 1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1416C5D-6492-409D-BF74-490C1699FD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400" y="6215863"/>
            <a:ext cx="493417" cy="487009"/>
          </a:xfrm>
          <a:prstGeom prst="rect">
            <a:avLst/>
          </a:prstGeom>
        </p:spPr>
      </p:pic>
      <p:pic>
        <p:nvPicPr>
          <p:cNvPr id="21" name="Picture 20">
            <a:hlinkClick r:id="rId5" action="ppaction://hlinksldjump"/>
            <a:extLst>
              <a:ext uri="{FF2B5EF4-FFF2-40B4-BE49-F238E27FC236}">
                <a16:creationId xmlns:a16="http://schemas.microsoft.com/office/drawing/2014/main" id="{55B4BFF1-A5BE-4749-B76F-A8B03B2B80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4463" y="6220232"/>
            <a:ext cx="937834" cy="484867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CF1239BF-E255-4FCD-A184-8D710502D784}"/>
              </a:ext>
            </a:extLst>
          </p:cNvPr>
          <p:cNvGrpSpPr/>
          <p:nvPr/>
        </p:nvGrpSpPr>
        <p:grpSpPr>
          <a:xfrm>
            <a:off x="1587951" y="7018105"/>
            <a:ext cx="9016098" cy="4333701"/>
            <a:chOff x="1542902" y="4187299"/>
            <a:chExt cx="9016457" cy="4333874"/>
          </a:xfrm>
          <a:effectLst>
            <a:outerShdw blurRad="50800" dir="5400000" algn="ctr" rotWithShape="0">
              <a:srgbClr val="000000">
                <a:alpha val="20000"/>
              </a:srgbClr>
            </a:outerShdw>
          </a:effectLst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556531B6-D773-4316-B62E-52E17B213C94}"/>
                </a:ext>
              </a:extLst>
            </p:cNvPr>
            <p:cNvSpPr/>
            <p:nvPr/>
          </p:nvSpPr>
          <p:spPr>
            <a:xfrm>
              <a:off x="1542902" y="4187299"/>
              <a:ext cx="9016457" cy="4333874"/>
            </a:xfrm>
            <a:prstGeom prst="roundRect">
              <a:avLst>
                <a:gd name="adj" fmla="val 7117"/>
              </a:avLst>
            </a:prstGeom>
            <a:solidFill>
              <a:schemeClr val="bg1"/>
            </a:solidFill>
            <a:ln w="76200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EC20482D-C413-4407-AB25-5B988ABF83C2}"/>
                </a:ext>
              </a:extLst>
            </p:cNvPr>
            <p:cNvSpPr/>
            <p:nvPr/>
          </p:nvSpPr>
          <p:spPr>
            <a:xfrm>
              <a:off x="1879484" y="4600189"/>
              <a:ext cx="8321334" cy="30322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363515" algn="l"/>
                  <a:tab pos="715918" algn="l"/>
                </a:tabLst>
              </a:pPr>
              <a:r>
                <a:rPr lang="th-TH" sz="2388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เฉลย ข้อ </a:t>
              </a:r>
              <a:r>
                <a:rPr lang="en-US" sz="2388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1</a:t>
              </a:r>
              <a:r>
                <a:rPr lang="th-TH" sz="2388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. </a:t>
              </a:r>
              <a:r>
                <a:rPr lang="en-US" sz="2388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C </a:t>
              </a:r>
              <a:r>
                <a:rPr lang="th-TH" sz="2388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ทำหน้าที่สังเคราะห์โปรตีน</a:t>
              </a:r>
            </a:p>
            <a:p>
              <a:pPr>
                <a:tabLst>
                  <a:tab pos="363515" algn="l"/>
                  <a:tab pos="715918" algn="l"/>
                </a:tabLst>
              </a:pPr>
              <a:r>
                <a:rPr lang="th-TH" sz="2388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     จากภาพ คือ เซลล์สัตว์ เพราะมีลักษณะค่อนข้างกลม</a:t>
              </a:r>
            </a:p>
            <a:p>
              <a:pPr>
                <a:tabLst>
                  <a:tab pos="363515" algn="l"/>
                  <a:tab pos="715918" algn="l"/>
                </a:tabLst>
              </a:pPr>
              <a:r>
                <a:rPr lang="th-TH" sz="2388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        </a:t>
              </a:r>
              <a:r>
                <a:rPr lang="en-US" sz="2388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C </a:t>
              </a:r>
              <a:r>
                <a:rPr lang="th-TH" sz="2388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คือ ไรโบโซม ทำหน้าที่สังเคราะห์โปรตีน</a:t>
              </a:r>
            </a:p>
            <a:p>
              <a:pPr>
                <a:tabLst>
                  <a:tab pos="363515" algn="l"/>
                  <a:tab pos="715918" algn="l"/>
                </a:tabLst>
              </a:pPr>
              <a:r>
                <a:rPr lang="th-TH" sz="2388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        </a:t>
              </a:r>
              <a:r>
                <a:rPr lang="en-US" sz="2388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D </a:t>
              </a:r>
              <a:r>
                <a:rPr lang="th-TH" sz="2388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คือ เยื่อหุ้มเซลล์ ทำหน้าที่ห่อหุ้มเซลล์</a:t>
              </a:r>
              <a:br>
                <a:rPr lang="th-TH" sz="2388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2388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        </a:t>
              </a:r>
              <a:r>
                <a:rPr lang="en-US" sz="2388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E </a:t>
              </a:r>
              <a:r>
                <a:rPr lang="th-TH" sz="2388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คือ ไซโทพลาสซึม ประกอบด</a:t>
              </a:r>
              <a:r>
                <a:rPr lang="th-TH" sz="2388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้ว</a:t>
              </a:r>
              <a:r>
                <a:rPr lang="th-TH" sz="2388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ยออร์แกเนลล์ต่าง ๆ</a:t>
              </a:r>
            </a:p>
            <a:p>
              <a:pPr>
                <a:tabLst>
                  <a:tab pos="363515" algn="l"/>
                  <a:tab pos="715918" algn="l"/>
                </a:tabLst>
              </a:pPr>
              <a:r>
                <a:rPr lang="th-TH" sz="2388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        </a:t>
              </a:r>
              <a:r>
                <a:rPr lang="en-US" sz="2388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F </a:t>
              </a:r>
              <a:r>
                <a:rPr lang="th-TH" sz="2388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คือ ร่างแหเอนโดพลาสซึม ทำหน้าที่สังเคราะห์โปรตีนและเอนไซม์</a:t>
              </a:r>
            </a:p>
            <a:p>
              <a:pPr>
                <a:tabLst>
                  <a:tab pos="363515" algn="l"/>
                  <a:tab pos="715918" algn="l"/>
                </a:tabLst>
              </a:pPr>
              <a:endParaRPr lang="th-TH" sz="2388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pPr>
                <a:tabLst>
                  <a:tab pos="363515" algn="l"/>
                  <a:tab pos="715918" algn="l"/>
                </a:tabLst>
              </a:pPr>
              <a:endParaRPr lang="th-TH" sz="2388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15" name="close">
            <a:extLst>
              <a:ext uri="{FF2B5EF4-FFF2-40B4-BE49-F238E27FC236}">
                <a16:creationId xmlns:a16="http://schemas.microsoft.com/office/drawing/2014/main" id="{79678DA2-905E-42BD-8EB0-DE056EB98A0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2891" y="6857863"/>
            <a:ext cx="556718" cy="55671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FFE9A21-F743-48ED-BE4C-9D335507B1D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5180" y="0"/>
            <a:ext cx="716820" cy="755222"/>
          </a:xfrm>
          <a:prstGeom prst="rect">
            <a:avLst/>
          </a:prstGeom>
        </p:spPr>
      </p:pic>
      <p:pic>
        <p:nvPicPr>
          <p:cNvPr id="45" name="explaination">
            <a:extLst>
              <a:ext uri="{FF2B5EF4-FFF2-40B4-BE49-F238E27FC236}">
                <a16:creationId xmlns:a16="http://schemas.microsoft.com/office/drawing/2014/main" id="{87301C1F-768D-43AA-9012-86063BDD759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85" y="6215863"/>
            <a:ext cx="1105468" cy="4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17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0.83356 L -3.125E-6 0.2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416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83355 L 0 0.25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28571E-6 L 0 -0.83355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688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111E-6 L -3.125E-6 -0.83356 " pathEditMode="relative" rAng="0" ptsTypes="AA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49053964-9E9F-4049-8404-8C02890B67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400" y="6215863"/>
            <a:ext cx="493417" cy="4870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6FC7168-7D13-402F-BF07-40971C610D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5180" y="0"/>
            <a:ext cx="716820" cy="7552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FE6E73-17E0-4746-B377-E7A45C991B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0705" y="313533"/>
            <a:ext cx="2990590" cy="791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FFA819-7DF6-49D9-A1BF-A5F09B709B57}"/>
              </a:ext>
            </a:extLst>
          </p:cNvPr>
          <p:cNvSpPr txBox="1"/>
          <p:nvPr/>
        </p:nvSpPr>
        <p:spPr>
          <a:xfrm>
            <a:off x="1257176" y="1295400"/>
            <a:ext cx="96776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เซลล์</a:t>
            </a:r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คือ หน่วยพื้นฐานที่เล็กที่สุดของสิ่งมีชีวิต มีลักษณะแตกต่างกันตามชนิดของสิ่งมีชีวิต</a:t>
            </a:r>
            <a:endParaRPr lang="en-US" sz="3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92A00E5-D43B-4E5B-98F0-F46D5B8C7191}"/>
              </a:ext>
            </a:extLst>
          </p:cNvPr>
          <p:cNvGrpSpPr/>
          <p:nvPr/>
        </p:nvGrpSpPr>
        <p:grpSpPr>
          <a:xfrm>
            <a:off x="699842" y="2070043"/>
            <a:ext cx="10792317" cy="4017248"/>
            <a:chOff x="699842" y="2070043"/>
            <a:chExt cx="10792317" cy="4017248"/>
          </a:xfrm>
        </p:grpSpPr>
        <p:sp>
          <p:nvSpPr>
            <p:cNvPr id="32" name="Rectangle: Top Corners Rounded 31">
              <a:extLst>
                <a:ext uri="{FF2B5EF4-FFF2-40B4-BE49-F238E27FC236}">
                  <a16:creationId xmlns:a16="http://schemas.microsoft.com/office/drawing/2014/main" id="{BAA9AA35-245A-4CD6-9F66-A4D93F7F3B73}"/>
                </a:ext>
              </a:extLst>
            </p:cNvPr>
            <p:cNvSpPr/>
            <p:nvPr/>
          </p:nvSpPr>
          <p:spPr>
            <a:xfrm>
              <a:off x="699842" y="2435168"/>
              <a:ext cx="10792317" cy="3652123"/>
            </a:xfrm>
            <a:prstGeom prst="round2SameRect">
              <a:avLst>
                <a:gd name="adj1" fmla="val 6971"/>
                <a:gd name="adj2" fmla="val 5948"/>
              </a:avLst>
            </a:prstGeom>
            <a:solidFill>
              <a:srgbClr val="EFFFF7"/>
            </a:solidFill>
            <a:ln w="19050">
              <a:solidFill>
                <a:srgbClr val="CDFF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097C532-CB7E-4BDA-BC1B-AB051472CB9B}"/>
                </a:ext>
              </a:extLst>
            </p:cNvPr>
            <p:cNvGrpSpPr/>
            <p:nvPr/>
          </p:nvGrpSpPr>
          <p:grpSpPr>
            <a:xfrm>
              <a:off x="4729162" y="2070043"/>
              <a:ext cx="2733675" cy="736600"/>
              <a:chOff x="7729537" y="2114342"/>
              <a:chExt cx="2733675" cy="736600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216EFFA8-DDE1-4072-B666-3FEB78AF3FB7}"/>
                  </a:ext>
                </a:extLst>
              </p:cNvPr>
              <p:cNvSpPr/>
              <p:nvPr/>
            </p:nvSpPr>
            <p:spPr>
              <a:xfrm>
                <a:off x="7729537" y="2114342"/>
                <a:ext cx="2733675" cy="736600"/>
              </a:xfrm>
              <a:prstGeom prst="roundRect">
                <a:avLst>
                  <a:gd name="adj" fmla="val 50000"/>
                </a:avLst>
              </a:prstGeom>
              <a:solidFill>
                <a:srgbClr val="01B25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B56E32DB-112E-49AA-A5AB-3BFDCA475898}"/>
                  </a:ext>
                </a:extLst>
              </p:cNvPr>
              <p:cNvSpPr/>
              <p:nvPr/>
            </p:nvSpPr>
            <p:spPr>
              <a:xfrm>
                <a:off x="7782374" y="2158642"/>
                <a:ext cx="2628000" cy="648000"/>
              </a:xfrm>
              <a:prstGeom prst="roundRect">
                <a:avLst>
                  <a:gd name="adj" fmla="val 50000"/>
                </a:avLst>
              </a:prstGeom>
              <a:noFill/>
              <a:ln w="952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E8448CE-8C48-45D4-8876-8C1B11684AA1}"/>
                  </a:ext>
                </a:extLst>
              </p:cNvPr>
              <p:cNvSpPr txBox="1"/>
              <p:nvPr/>
            </p:nvSpPr>
            <p:spPr>
              <a:xfrm>
                <a:off x="7846673" y="2218830"/>
                <a:ext cx="249940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ประเภทของสิ่งมีชีวิต</a:t>
                </a:r>
                <a:endPara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2402CCC-4BBA-4271-9B99-790D69E8137C}"/>
              </a:ext>
            </a:extLst>
          </p:cNvPr>
          <p:cNvGrpSpPr/>
          <p:nvPr/>
        </p:nvGrpSpPr>
        <p:grpSpPr>
          <a:xfrm>
            <a:off x="828183" y="3313798"/>
            <a:ext cx="6196832" cy="2304051"/>
            <a:chOff x="828183" y="3313798"/>
            <a:chExt cx="6196832" cy="230405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6DF8A6C-9BA6-4977-A91C-FC1E00C76FAC}"/>
                </a:ext>
              </a:extLst>
            </p:cNvPr>
            <p:cNvSpPr txBox="1"/>
            <p:nvPr/>
          </p:nvSpPr>
          <p:spPr>
            <a:xfrm>
              <a:off x="2786255" y="3313798"/>
              <a:ext cx="229582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3200" b="1" dirty="0">
                  <a:solidFill>
                    <a:srgbClr val="D44F4E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สิ่งมีชีวิตเซลล์เดียว</a:t>
              </a:r>
              <a:endParaRPr lang="en-US" sz="3200" b="1" dirty="0">
                <a:solidFill>
                  <a:srgbClr val="D44F4E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E321D92-A646-4BF2-A39D-128045353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11084" y="4176070"/>
              <a:ext cx="1448130" cy="1441778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A404EB1-5792-4B3C-A1F3-B1F0A2960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93985" y="4176070"/>
              <a:ext cx="1448130" cy="1441778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38C8E2B-054D-499D-AA00-C2E5D3FAB1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76885" y="4176070"/>
              <a:ext cx="1448130" cy="1441778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74A1A37-DF1D-45BE-A7A4-C0E5A9277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8183" y="4176070"/>
              <a:ext cx="1448130" cy="1441779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2489B3A-033E-469C-8AED-7C06959158A5}"/>
              </a:ext>
            </a:extLst>
          </p:cNvPr>
          <p:cNvGrpSpPr/>
          <p:nvPr/>
        </p:nvGrpSpPr>
        <p:grpSpPr>
          <a:xfrm>
            <a:off x="7994485" y="3267733"/>
            <a:ext cx="3031030" cy="2350115"/>
            <a:chOff x="7994485" y="3267733"/>
            <a:chExt cx="3031030" cy="235011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D6B31B3-E798-475B-B23F-F2907A08F5E6}"/>
                </a:ext>
              </a:extLst>
            </p:cNvPr>
            <p:cNvSpPr txBox="1"/>
            <p:nvPr/>
          </p:nvSpPr>
          <p:spPr>
            <a:xfrm>
              <a:off x="8257835" y="3267733"/>
              <a:ext cx="236955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3200" b="1" dirty="0">
                  <a:solidFill>
                    <a:srgbClr val="8B4AA6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สิ่งมีชีวิตหลายเซลล์</a:t>
              </a:r>
              <a:endParaRPr lang="en-US" sz="3200" b="1" dirty="0">
                <a:solidFill>
                  <a:srgbClr val="8B4AA6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600F2FB-4295-4904-A7A3-4BC6BB8ECC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4485" y="4176070"/>
              <a:ext cx="1448130" cy="1441778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237F2CC-4E56-4C4B-8921-2DE534B54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77385" y="4176070"/>
              <a:ext cx="1448130" cy="1441778"/>
            </a:xfrm>
            <a:prstGeom prst="rect">
              <a:avLst/>
            </a:prstGeom>
          </p:spPr>
        </p:pic>
      </p:grpSp>
      <p:pic>
        <p:nvPicPr>
          <p:cNvPr id="19" name="Graphic 18">
            <a:hlinkClick r:id="rId11" action="ppaction://hlinksldjump"/>
            <a:extLst>
              <a:ext uri="{FF2B5EF4-FFF2-40B4-BE49-F238E27FC236}">
                <a16:creationId xmlns:a16="http://schemas.microsoft.com/office/drawing/2014/main" id="{4C7980B1-6337-4369-91FA-F9F5E527122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47836" y="6216872"/>
            <a:ext cx="1112684" cy="4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47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67F00420-917E-49F9-AA2E-97E500612A2B}"/>
              </a:ext>
            </a:extLst>
          </p:cNvPr>
          <p:cNvGrpSpPr/>
          <p:nvPr/>
        </p:nvGrpSpPr>
        <p:grpSpPr>
          <a:xfrm>
            <a:off x="5388520" y="3159739"/>
            <a:ext cx="6069799" cy="611409"/>
            <a:chOff x="2228850" y="1527005"/>
            <a:chExt cx="6609600" cy="665783"/>
          </a:xfrm>
        </p:grpSpPr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5D1668B5-B897-4546-A034-63F4D3D850BD}"/>
                </a:ext>
              </a:extLst>
            </p:cNvPr>
            <p:cNvSpPr/>
            <p:nvPr/>
          </p:nvSpPr>
          <p:spPr>
            <a:xfrm>
              <a:off x="2228850" y="1527005"/>
              <a:ext cx="6609600" cy="665783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 w="28575" cmpd="thinThick">
              <a:solidFill>
                <a:srgbClr val="FCD8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3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21617AF5-3B4F-4F90-9E7A-3C97B8E3945C}"/>
                </a:ext>
              </a:extLst>
            </p:cNvPr>
            <p:cNvSpPr/>
            <p:nvPr/>
          </p:nvSpPr>
          <p:spPr>
            <a:xfrm>
              <a:off x="2292389" y="1577393"/>
              <a:ext cx="573078" cy="569704"/>
            </a:xfrm>
            <a:prstGeom prst="ellipse">
              <a:avLst/>
            </a:prstGeom>
            <a:solidFill>
              <a:srgbClr val="ED1B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pPr algn="ctr"/>
              <a:r>
                <a:rPr lang="th-TH" sz="3673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2</a:t>
              </a:r>
              <a:r>
                <a:rPr lang="en-US" sz="3673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4510116B-860C-4364-B03A-2BC16C251B18}"/>
                </a:ext>
              </a:extLst>
            </p:cNvPr>
            <p:cNvSpPr/>
            <p:nvPr/>
          </p:nvSpPr>
          <p:spPr>
            <a:xfrm>
              <a:off x="3008870" y="1619101"/>
              <a:ext cx="4188141" cy="4934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เซลล์จะมีหน้าที่เปลี่ยนไป</a:t>
              </a:r>
              <a:endParaRPr lang="en-US" sz="3673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B6AC8626-B222-440D-9D57-40FD9272BD18}"/>
              </a:ext>
            </a:extLst>
          </p:cNvPr>
          <p:cNvGrpSpPr/>
          <p:nvPr/>
        </p:nvGrpSpPr>
        <p:grpSpPr>
          <a:xfrm>
            <a:off x="5388520" y="2365033"/>
            <a:ext cx="6069799" cy="611409"/>
            <a:chOff x="2228850" y="1527005"/>
            <a:chExt cx="6609600" cy="665783"/>
          </a:xfrm>
        </p:grpSpPr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93207596-A823-4222-8FA9-E6E5AE325FD3}"/>
                </a:ext>
              </a:extLst>
            </p:cNvPr>
            <p:cNvSpPr/>
            <p:nvPr/>
          </p:nvSpPr>
          <p:spPr>
            <a:xfrm>
              <a:off x="2228850" y="1527005"/>
              <a:ext cx="6609600" cy="665783"/>
            </a:xfrm>
            <a:prstGeom prst="roundRect">
              <a:avLst>
                <a:gd name="adj" fmla="val 50000"/>
              </a:avLst>
            </a:prstGeom>
            <a:solidFill>
              <a:srgbClr val="D5FFEA"/>
            </a:solidFill>
            <a:ln w="28575" cmpd="thinThick">
              <a:solidFill>
                <a:srgbClr val="D5FF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3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C6CC7736-ABAB-49CC-B4DA-65E09D68FBAE}"/>
                </a:ext>
              </a:extLst>
            </p:cNvPr>
            <p:cNvSpPr/>
            <p:nvPr/>
          </p:nvSpPr>
          <p:spPr>
            <a:xfrm>
              <a:off x="2292389" y="1577393"/>
              <a:ext cx="573078" cy="569704"/>
            </a:xfrm>
            <a:prstGeom prst="ellipse">
              <a:avLst/>
            </a:prstGeom>
            <a:solidFill>
              <a:srgbClr val="00A6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pPr algn="ctr"/>
              <a:r>
                <a:rPr lang="th-TH" sz="3673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1</a:t>
              </a:r>
              <a:r>
                <a:rPr lang="en-US" sz="3673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C675B130-7661-495A-95DD-E415CB838CDB}"/>
                </a:ext>
              </a:extLst>
            </p:cNvPr>
            <p:cNvSpPr/>
            <p:nvPr/>
          </p:nvSpPr>
          <p:spPr>
            <a:xfrm>
              <a:off x="3008870" y="1619101"/>
              <a:ext cx="5525533" cy="4934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เซลล์จะมีรูปร่างไม่คงที่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4C603130-9EF0-487A-AA32-3C38A2CE0A28}"/>
              </a:ext>
            </a:extLst>
          </p:cNvPr>
          <p:cNvGrpSpPr/>
          <p:nvPr/>
        </p:nvGrpSpPr>
        <p:grpSpPr>
          <a:xfrm>
            <a:off x="5397895" y="4755484"/>
            <a:ext cx="6069799" cy="611409"/>
            <a:chOff x="2228850" y="1527005"/>
            <a:chExt cx="6609600" cy="665783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11910D86-4C24-4F87-B6D1-46AF827D4BC4}"/>
                </a:ext>
              </a:extLst>
            </p:cNvPr>
            <p:cNvSpPr/>
            <p:nvPr/>
          </p:nvSpPr>
          <p:spPr>
            <a:xfrm>
              <a:off x="2228850" y="1527005"/>
              <a:ext cx="6609600" cy="665783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 w="28575" cmpd="thinThick">
              <a:solidFill>
                <a:srgbClr val="FCD8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3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F89CA88D-CB9E-476B-98C3-D68C5A5FF2E0}"/>
                </a:ext>
              </a:extLst>
            </p:cNvPr>
            <p:cNvSpPr/>
            <p:nvPr/>
          </p:nvSpPr>
          <p:spPr>
            <a:xfrm>
              <a:off x="2292389" y="1577393"/>
              <a:ext cx="573078" cy="569704"/>
            </a:xfrm>
            <a:prstGeom prst="ellipse">
              <a:avLst/>
            </a:prstGeom>
            <a:solidFill>
              <a:srgbClr val="ED1B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pPr algn="ctr"/>
              <a:r>
                <a:rPr lang="th-TH" sz="3673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4</a:t>
              </a:r>
              <a:r>
                <a:rPr lang="en-US" sz="3673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2C03FCD2-B52A-4517-84E5-E9C115BBF31D}"/>
                </a:ext>
              </a:extLst>
            </p:cNvPr>
            <p:cNvSpPr/>
            <p:nvPr/>
          </p:nvSpPr>
          <p:spPr>
            <a:xfrm>
              <a:off x="3008870" y="1619101"/>
              <a:ext cx="5525533" cy="4934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เซลล์จะไม่สามารถสร้างพลังงานได้</a:t>
              </a:r>
              <a:endParaRPr lang="en-US" sz="3673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10A86F8C-E9BE-4018-81E7-F0CAE34C476E}"/>
              </a:ext>
            </a:extLst>
          </p:cNvPr>
          <p:cNvGrpSpPr/>
          <p:nvPr/>
        </p:nvGrpSpPr>
        <p:grpSpPr>
          <a:xfrm>
            <a:off x="5388520" y="3959802"/>
            <a:ext cx="6069799" cy="611409"/>
            <a:chOff x="2228850" y="1527005"/>
            <a:chExt cx="6609600" cy="665783"/>
          </a:xfrm>
        </p:grpSpPr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6E85622A-E0FA-4B52-9497-F48486E748B8}"/>
                </a:ext>
              </a:extLst>
            </p:cNvPr>
            <p:cNvSpPr/>
            <p:nvPr/>
          </p:nvSpPr>
          <p:spPr>
            <a:xfrm>
              <a:off x="2228850" y="1527005"/>
              <a:ext cx="6609600" cy="665783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 w="28575" cmpd="thinThick">
              <a:solidFill>
                <a:srgbClr val="FCD8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3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A71155BA-2642-4A20-9A60-910B05912776}"/>
                </a:ext>
              </a:extLst>
            </p:cNvPr>
            <p:cNvSpPr/>
            <p:nvPr/>
          </p:nvSpPr>
          <p:spPr>
            <a:xfrm>
              <a:off x="2292389" y="1577393"/>
              <a:ext cx="573078" cy="569704"/>
            </a:xfrm>
            <a:prstGeom prst="ellipse">
              <a:avLst/>
            </a:prstGeom>
            <a:solidFill>
              <a:srgbClr val="ED1B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pPr algn="ctr"/>
              <a:r>
                <a:rPr lang="th-TH" sz="3673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3</a:t>
              </a:r>
              <a:r>
                <a:rPr lang="en-US" sz="3673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3A0FFB44-85CC-45E5-ACA1-F411D21C143B}"/>
                </a:ext>
              </a:extLst>
            </p:cNvPr>
            <p:cNvSpPr/>
            <p:nvPr/>
          </p:nvSpPr>
          <p:spPr>
            <a:xfrm>
              <a:off x="3008870" y="1619101"/>
              <a:ext cx="5102081" cy="4934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เซลล์จะไม่สามารถสร้างอาหารได้</a:t>
              </a:r>
              <a:endParaRPr lang="en-US" sz="3673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55DA275-D657-47C6-85EC-A69F1F9E5546}"/>
              </a:ext>
            </a:extLst>
          </p:cNvPr>
          <p:cNvGrpSpPr/>
          <p:nvPr/>
        </p:nvGrpSpPr>
        <p:grpSpPr>
          <a:xfrm>
            <a:off x="5388520" y="3959802"/>
            <a:ext cx="6069799" cy="611409"/>
            <a:chOff x="2228850" y="1527005"/>
            <a:chExt cx="6609600" cy="665783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8054491A-06E3-4EC7-8B4B-134A0D558742}"/>
                </a:ext>
              </a:extLst>
            </p:cNvPr>
            <p:cNvSpPr/>
            <p:nvPr/>
          </p:nvSpPr>
          <p:spPr>
            <a:xfrm>
              <a:off x="2228850" y="1527005"/>
              <a:ext cx="6609600" cy="665783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 w="28575" cmpd="thinThick"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3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CF3DEA22-97C3-424E-8D86-2ED162319BF5}"/>
                </a:ext>
              </a:extLst>
            </p:cNvPr>
            <p:cNvSpPr/>
            <p:nvPr/>
          </p:nvSpPr>
          <p:spPr>
            <a:xfrm>
              <a:off x="2292389" y="1577393"/>
              <a:ext cx="573078" cy="569704"/>
            </a:xfrm>
            <a:prstGeom prst="ellipse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pPr algn="ctr"/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3</a:t>
              </a:r>
              <a:r>
                <a:rPr lang="en-US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5DB9C098-F6D4-4AC1-AF31-83F0EA5CA5F1}"/>
                </a:ext>
              </a:extLst>
            </p:cNvPr>
            <p:cNvSpPr/>
            <p:nvPr/>
          </p:nvSpPr>
          <p:spPr>
            <a:xfrm>
              <a:off x="3008870" y="1619101"/>
              <a:ext cx="5102081" cy="4934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เซลล์จะไม่สามารถสร้างอาหารได้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4C2141C-7178-4344-9D86-1B2DB08AA71E}"/>
              </a:ext>
            </a:extLst>
          </p:cNvPr>
          <p:cNvGrpSpPr/>
          <p:nvPr/>
        </p:nvGrpSpPr>
        <p:grpSpPr>
          <a:xfrm>
            <a:off x="5397895" y="4755485"/>
            <a:ext cx="6069799" cy="611409"/>
            <a:chOff x="2228850" y="1527005"/>
            <a:chExt cx="6609600" cy="665783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8E53C5B1-311F-4517-B37A-875553E78F28}"/>
                </a:ext>
              </a:extLst>
            </p:cNvPr>
            <p:cNvSpPr/>
            <p:nvPr/>
          </p:nvSpPr>
          <p:spPr>
            <a:xfrm>
              <a:off x="2228850" y="1527005"/>
              <a:ext cx="6609600" cy="665783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 w="28575" cmpd="thinThick"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3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931656E1-90D9-48E4-BC94-A0CAEF44C47D}"/>
                </a:ext>
              </a:extLst>
            </p:cNvPr>
            <p:cNvSpPr/>
            <p:nvPr/>
          </p:nvSpPr>
          <p:spPr>
            <a:xfrm>
              <a:off x="2292389" y="1577393"/>
              <a:ext cx="573078" cy="569704"/>
            </a:xfrm>
            <a:prstGeom prst="ellipse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pPr algn="ctr"/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4</a:t>
              </a:r>
              <a:r>
                <a:rPr lang="en-US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7F143F93-8C1E-433E-8DA5-ADB74492B06F}"/>
                </a:ext>
              </a:extLst>
            </p:cNvPr>
            <p:cNvSpPr/>
            <p:nvPr/>
          </p:nvSpPr>
          <p:spPr>
            <a:xfrm>
              <a:off x="3008870" y="1619101"/>
              <a:ext cx="5102081" cy="4934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เซลล์จะไม่สามารถสร้างพลังงานได้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E0AC5DD-57E2-4611-B18C-E061463B279B}"/>
              </a:ext>
            </a:extLst>
          </p:cNvPr>
          <p:cNvGrpSpPr/>
          <p:nvPr/>
        </p:nvGrpSpPr>
        <p:grpSpPr>
          <a:xfrm>
            <a:off x="5388520" y="2365033"/>
            <a:ext cx="6069799" cy="611409"/>
            <a:chOff x="2228850" y="1527005"/>
            <a:chExt cx="6609600" cy="665783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D3DB5CB1-2DF3-4F5D-8F0F-3ACDA4996B1B}"/>
                </a:ext>
              </a:extLst>
            </p:cNvPr>
            <p:cNvSpPr/>
            <p:nvPr/>
          </p:nvSpPr>
          <p:spPr>
            <a:xfrm>
              <a:off x="2228850" y="1527005"/>
              <a:ext cx="6609600" cy="665783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 w="28575" cmpd="thinThick"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3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0B9B22BF-64AF-44DE-B18A-F916AF051ACC}"/>
                </a:ext>
              </a:extLst>
            </p:cNvPr>
            <p:cNvSpPr/>
            <p:nvPr/>
          </p:nvSpPr>
          <p:spPr>
            <a:xfrm>
              <a:off x="2292389" y="1577393"/>
              <a:ext cx="573078" cy="569704"/>
            </a:xfrm>
            <a:prstGeom prst="ellipse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pPr algn="ctr"/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1</a:t>
              </a:r>
              <a:r>
                <a:rPr lang="en-US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1F13D11A-41C4-4D62-9A58-B468DAC695B3}"/>
                </a:ext>
              </a:extLst>
            </p:cNvPr>
            <p:cNvSpPr/>
            <p:nvPr/>
          </p:nvSpPr>
          <p:spPr>
            <a:xfrm>
              <a:off x="3008870" y="1619101"/>
              <a:ext cx="3566105" cy="4934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เซลล์จะมีรูปร่างไม่คงที่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2496FD2-CC97-4129-A08D-0EFE90CD5C44}"/>
              </a:ext>
            </a:extLst>
          </p:cNvPr>
          <p:cNvGrpSpPr/>
          <p:nvPr/>
        </p:nvGrpSpPr>
        <p:grpSpPr>
          <a:xfrm>
            <a:off x="5388520" y="3159739"/>
            <a:ext cx="6069799" cy="611409"/>
            <a:chOff x="2228850" y="1527005"/>
            <a:chExt cx="6609600" cy="665783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8B6FA32A-B24E-4DF1-AA9B-279FBDB2E34C}"/>
                </a:ext>
              </a:extLst>
            </p:cNvPr>
            <p:cNvSpPr/>
            <p:nvPr/>
          </p:nvSpPr>
          <p:spPr>
            <a:xfrm>
              <a:off x="2228850" y="1527005"/>
              <a:ext cx="6609600" cy="665783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 w="28575" cmpd="thinThick"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3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42A6F9E6-28CD-450B-A025-52335494D03A}"/>
                </a:ext>
              </a:extLst>
            </p:cNvPr>
            <p:cNvSpPr/>
            <p:nvPr/>
          </p:nvSpPr>
          <p:spPr>
            <a:xfrm>
              <a:off x="2292389" y="1577393"/>
              <a:ext cx="573078" cy="569704"/>
            </a:xfrm>
            <a:prstGeom prst="ellipse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pPr algn="ctr"/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2</a:t>
              </a:r>
              <a:r>
                <a:rPr lang="en-US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FD4A819-E468-41F8-BC83-A57EBF805E33}"/>
                </a:ext>
              </a:extLst>
            </p:cNvPr>
            <p:cNvSpPr/>
            <p:nvPr/>
          </p:nvSpPr>
          <p:spPr>
            <a:xfrm>
              <a:off x="3008870" y="1619101"/>
              <a:ext cx="3798333" cy="4934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เซลล์จะมีหน้าที่เปลี่ยนไป</a:t>
              </a:r>
            </a:p>
          </p:txBody>
        </p:sp>
      </p:grpSp>
      <p:sp>
        <p:nvSpPr>
          <p:cNvPr id="82" name="Rectangle 81">
            <a:extLst>
              <a:ext uri="{FF2B5EF4-FFF2-40B4-BE49-F238E27FC236}">
                <a16:creationId xmlns:a16="http://schemas.microsoft.com/office/drawing/2014/main" id="{E6664D5D-9856-47F0-8A89-C91721CA323D}"/>
              </a:ext>
            </a:extLst>
          </p:cNvPr>
          <p:cNvSpPr/>
          <p:nvPr/>
        </p:nvSpPr>
        <p:spPr>
          <a:xfrm>
            <a:off x="4904687" y="1462385"/>
            <a:ext cx="6640715" cy="657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17156" algn="dec"/>
                <a:tab pos="342879" algn="l"/>
                <a:tab pos="571464" algn="l"/>
                <a:tab pos="800050" algn="l"/>
                <a:tab pos="3543076" algn="l"/>
                <a:tab pos="3771662" algn="l"/>
                <a:tab pos="4000247" algn="l"/>
              </a:tabLst>
            </a:pPr>
            <a:r>
              <a:rPr lang="en-US" sz="3673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7</a:t>
            </a:r>
            <a:r>
              <a:rPr lang="th-TH" sz="3673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 ถ้าเซลล์</a:t>
            </a:r>
            <a:r>
              <a:rPr lang="th-TH" sz="3673" b="1" u="sng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ไม่มี</a:t>
            </a:r>
            <a:r>
              <a:rPr lang="th-TH" sz="3673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ส่วนประกอบ </a:t>
            </a:r>
            <a:r>
              <a:rPr lang="en-US" sz="3673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B </a:t>
            </a:r>
            <a:r>
              <a:rPr lang="th-TH" sz="3673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จะเกิดอะไรขึ้น</a:t>
            </a:r>
          </a:p>
        </p:txBody>
      </p:sp>
      <p:pic>
        <p:nvPicPr>
          <p:cNvPr id="19" name="Picture 1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1416C5D-6492-409D-BF74-490C1699FD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400" y="6215863"/>
            <a:ext cx="493417" cy="487009"/>
          </a:xfrm>
          <a:prstGeom prst="rect">
            <a:avLst/>
          </a:prstGeom>
        </p:spPr>
      </p:pic>
      <p:pic>
        <p:nvPicPr>
          <p:cNvPr id="21" name="Picture 20">
            <a:hlinkClick r:id="rId4" action="ppaction://hlinksldjump"/>
            <a:extLst>
              <a:ext uri="{FF2B5EF4-FFF2-40B4-BE49-F238E27FC236}">
                <a16:creationId xmlns:a16="http://schemas.microsoft.com/office/drawing/2014/main" id="{55B4BFF1-A5BE-4749-B76F-A8B03B2B80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4463" y="6220232"/>
            <a:ext cx="937834" cy="484867"/>
          </a:xfrm>
          <a:prstGeom prst="rect">
            <a:avLst/>
          </a:prstGeom>
        </p:spPr>
      </p:pic>
      <p:pic>
        <p:nvPicPr>
          <p:cNvPr id="63" name="Picture 2">
            <a:extLst>
              <a:ext uri="{FF2B5EF4-FFF2-40B4-BE49-F238E27FC236}">
                <a16:creationId xmlns:a16="http://schemas.microsoft.com/office/drawing/2014/main" id="{6A750FA7-12BE-4533-9E7E-EC28576D3E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1685" y="1515318"/>
            <a:ext cx="4716914" cy="3887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CF1239BF-E255-4FCD-A184-8D710502D784}"/>
              </a:ext>
            </a:extLst>
          </p:cNvPr>
          <p:cNvGrpSpPr/>
          <p:nvPr/>
        </p:nvGrpSpPr>
        <p:grpSpPr>
          <a:xfrm>
            <a:off x="1587951" y="7018105"/>
            <a:ext cx="9016098" cy="4333701"/>
            <a:chOff x="1542902" y="4187299"/>
            <a:chExt cx="9016457" cy="4333874"/>
          </a:xfrm>
          <a:effectLst>
            <a:outerShdw blurRad="50800" dir="5400000" algn="ctr" rotWithShape="0">
              <a:srgbClr val="000000">
                <a:alpha val="20000"/>
              </a:srgbClr>
            </a:outerShdw>
          </a:effectLst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556531B6-D773-4316-B62E-52E17B213C94}"/>
                </a:ext>
              </a:extLst>
            </p:cNvPr>
            <p:cNvSpPr/>
            <p:nvPr/>
          </p:nvSpPr>
          <p:spPr>
            <a:xfrm>
              <a:off x="1542902" y="4187299"/>
              <a:ext cx="9016457" cy="4333874"/>
            </a:xfrm>
            <a:prstGeom prst="roundRect">
              <a:avLst>
                <a:gd name="adj" fmla="val 7117"/>
              </a:avLst>
            </a:prstGeom>
            <a:solidFill>
              <a:schemeClr val="bg1"/>
            </a:solidFill>
            <a:ln w="76200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EC20482D-C413-4407-AB25-5B988ABF83C2}"/>
                </a:ext>
              </a:extLst>
            </p:cNvPr>
            <p:cNvSpPr/>
            <p:nvPr/>
          </p:nvSpPr>
          <p:spPr>
            <a:xfrm>
              <a:off x="1879484" y="4600189"/>
              <a:ext cx="8321334" cy="11947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363515" algn="l"/>
                  <a:tab pos="715918" algn="l"/>
                </a:tabLst>
              </a:pPr>
              <a:r>
                <a:rPr lang="th-TH" sz="2388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เฉลย ข้อ 1. เซลล์จะมีรูปร่างไม่คงที่</a:t>
              </a:r>
            </a:p>
            <a:p>
              <a:pPr>
                <a:tabLst>
                  <a:tab pos="363515" algn="l"/>
                  <a:tab pos="715918" algn="l"/>
                </a:tabLst>
              </a:pPr>
              <a:r>
                <a:rPr lang="th-TH" sz="2388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    จากภาพ คือ เซลล์พืช เพราะมีลักษณะค่อนข้างเหลี่ยม</a:t>
              </a:r>
              <a:r>
                <a:rPr lang="en-US" sz="2388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endParaRPr lang="th-TH" sz="2388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pPr>
                <a:tabLst>
                  <a:tab pos="363515" algn="l"/>
                  <a:tab pos="715918" algn="l"/>
                </a:tabLst>
              </a:pPr>
              <a:r>
                <a:rPr lang="en-US" sz="2388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B </a:t>
              </a:r>
              <a:r>
                <a:rPr lang="th-TH" sz="2388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คือเยื่อหุ้มเซลล์ มีหน้าที่ช่วยให้เซลล์คงรูปอยู่ได้ ถ้าขาดเยื่อหุ้มเซลล์อาจทำให้เซลล์มีรูปร่างไม่คงที่</a:t>
              </a:r>
            </a:p>
          </p:txBody>
        </p:sp>
      </p:grpSp>
      <p:pic>
        <p:nvPicPr>
          <p:cNvPr id="15" name="close">
            <a:extLst>
              <a:ext uri="{FF2B5EF4-FFF2-40B4-BE49-F238E27FC236}">
                <a16:creationId xmlns:a16="http://schemas.microsoft.com/office/drawing/2014/main" id="{79678DA2-905E-42BD-8EB0-DE056EB98A0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2891" y="6857863"/>
            <a:ext cx="556718" cy="55671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FAC9EFE-CE80-407F-BCC9-39ACDACC036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5180" y="0"/>
            <a:ext cx="716820" cy="755222"/>
          </a:xfrm>
          <a:prstGeom prst="rect">
            <a:avLst/>
          </a:prstGeom>
        </p:spPr>
      </p:pic>
      <p:pic>
        <p:nvPicPr>
          <p:cNvPr id="45" name="explaination">
            <a:extLst>
              <a:ext uri="{FF2B5EF4-FFF2-40B4-BE49-F238E27FC236}">
                <a16:creationId xmlns:a16="http://schemas.microsoft.com/office/drawing/2014/main" id="{57A304B0-2F68-4098-A1C8-07C61C89A8E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85" y="6215863"/>
            <a:ext cx="1105468" cy="4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16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0.83356 L -3.125E-6 0.2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416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83355 L 0 0.25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28571E-6 L 0 -0.83355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688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111E-6 L -3.125E-6 -0.83356 " pathEditMode="relative" rAng="0" ptsTypes="AA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67F00420-917E-49F9-AA2E-97E500612A2B}"/>
              </a:ext>
            </a:extLst>
          </p:cNvPr>
          <p:cNvGrpSpPr/>
          <p:nvPr/>
        </p:nvGrpSpPr>
        <p:grpSpPr>
          <a:xfrm>
            <a:off x="2025683" y="4464224"/>
            <a:ext cx="6711619" cy="611409"/>
            <a:chOff x="2228850" y="1527005"/>
            <a:chExt cx="7308499" cy="665783"/>
          </a:xfrm>
        </p:grpSpPr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5D1668B5-B897-4546-A034-63F4D3D850BD}"/>
                </a:ext>
              </a:extLst>
            </p:cNvPr>
            <p:cNvSpPr/>
            <p:nvPr/>
          </p:nvSpPr>
          <p:spPr>
            <a:xfrm>
              <a:off x="2228850" y="1527005"/>
              <a:ext cx="7308499" cy="665783"/>
            </a:xfrm>
            <a:prstGeom prst="roundRect">
              <a:avLst>
                <a:gd name="adj" fmla="val 50000"/>
              </a:avLst>
            </a:prstGeom>
            <a:solidFill>
              <a:srgbClr val="D5FFEA"/>
            </a:solidFill>
            <a:ln w="28575" cmpd="thinThick">
              <a:solidFill>
                <a:srgbClr val="D5FF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3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21617AF5-3B4F-4F90-9E7A-3C97B8E3945C}"/>
                </a:ext>
              </a:extLst>
            </p:cNvPr>
            <p:cNvSpPr/>
            <p:nvPr/>
          </p:nvSpPr>
          <p:spPr>
            <a:xfrm>
              <a:off x="2292389" y="1577393"/>
              <a:ext cx="573078" cy="569704"/>
            </a:xfrm>
            <a:prstGeom prst="ellipse">
              <a:avLst/>
            </a:prstGeom>
            <a:solidFill>
              <a:srgbClr val="00A6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pPr algn="ctr"/>
              <a:r>
                <a:rPr lang="th-TH" sz="3673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4</a:t>
              </a:r>
              <a:r>
                <a:rPr lang="en-US" sz="3673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4510116B-860C-4364-B03A-2BC16C251B18}"/>
                </a:ext>
              </a:extLst>
            </p:cNvPr>
            <p:cNvSpPr/>
            <p:nvPr/>
          </p:nvSpPr>
          <p:spPr>
            <a:xfrm>
              <a:off x="3008870" y="1648129"/>
              <a:ext cx="4188141" cy="4934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การดูดน้ำจากดินของขนราก</a:t>
              </a:r>
              <a:endParaRPr lang="en-US" sz="3673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B6AC8626-B222-440D-9D57-40FD9272BD18}"/>
              </a:ext>
            </a:extLst>
          </p:cNvPr>
          <p:cNvGrpSpPr/>
          <p:nvPr/>
        </p:nvGrpSpPr>
        <p:grpSpPr>
          <a:xfrm>
            <a:off x="2025684" y="2877347"/>
            <a:ext cx="6711619" cy="611409"/>
            <a:chOff x="2228850" y="1527005"/>
            <a:chExt cx="7308499" cy="665783"/>
          </a:xfrm>
        </p:grpSpPr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93207596-A823-4222-8FA9-E6E5AE325FD3}"/>
                </a:ext>
              </a:extLst>
            </p:cNvPr>
            <p:cNvSpPr/>
            <p:nvPr/>
          </p:nvSpPr>
          <p:spPr>
            <a:xfrm>
              <a:off x="2228850" y="1527005"/>
              <a:ext cx="7308499" cy="665783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 w="28575" cmpd="thinThick">
              <a:solidFill>
                <a:srgbClr val="FCD8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3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C6CC7736-ABAB-49CC-B4DA-65E09D68FBAE}"/>
                </a:ext>
              </a:extLst>
            </p:cNvPr>
            <p:cNvSpPr/>
            <p:nvPr/>
          </p:nvSpPr>
          <p:spPr>
            <a:xfrm>
              <a:off x="2292389" y="1577393"/>
              <a:ext cx="573078" cy="569704"/>
            </a:xfrm>
            <a:prstGeom prst="ellipse">
              <a:avLst/>
            </a:prstGeom>
            <a:solidFill>
              <a:srgbClr val="ED1B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pPr algn="ctr"/>
              <a:r>
                <a:rPr lang="th-TH" sz="3673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2</a:t>
              </a:r>
              <a:r>
                <a:rPr lang="en-US" sz="3673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C675B130-7661-495A-95DD-E415CB838CDB}"/>
                </a:ext>
              </a:extLst>
            </p:cNvPr>
            <p:cNvSpPr/>
            <p:nvPr/>
          </p:nvSpPr>
          <p:spPr>
            <a:xfrm>
              <a:off x="3008870" y="1648129"/>
              <a:ext cx="6312929" cy="4934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การได้กลิ่นน้ำหอมในห้อง</a:t>
              </a:r>
              <a:endParaRPr lang="en-US" sz="3673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4C603130-9EF0-487A-AA32-3C38A2CE0A28}"/>
              </a:ext>
            </a:extLst>
          </p:cNvPr>
          <p:cNvGrpSpPr/>
          <p:nvPr/>
        </p:nvGrpSpPr>
        <p:grpSpPr>
          <a:xfrm>
            <a:off x="2025684" y="3662586"/>
            <a:ext cx="6711619" cy="611409"/>
            <a:chOff x="2228850" y="1527005"/>
            <a:chExt cx="7308499" cy="665783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11910D86-4C24-4F87-B6D1-46AF827D4BC4}"/>
                </a:ext>
              </a:extLst>
            </p:cNvPr>
            <p:cNvSpPr/>
            <p:nvPr/>
          </p:nvSpPr>
          <p:spPr>
            <a:xfrm>
              <a:off x="2228850" y="1527005"/>
              <a:ext cx="7308499" cy="665783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 w="28575" cmpd="thinThick">
              <a:solidFill>
                <a:srgbClr val="FCD8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3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F89CA88D-CB9E-476B-98C3-D68C5A5FF2E0}"/>
                </a:ext>
              </a:extLst>
            </p:cNvPr>
            <p:cNvSpPr/>
            <p:nvPr/>
          </p:nvSpPr>
          <p:spPr>
            <a:xfrm>
              <a:off x="2292389" y="1577393"/>
              <a:ext cx="573078" cy="569704"/>
            </a:xfrm>
            <a:prstGeom prst="ellipse">
              <a:avLst/>
            </a:prstGeom>
            <a:solidFill>
              <a:srgbClr val="ED1B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pPr algn="ctr"/>
              <a:r>
                <a:rPr lang="th-TH" sz="3673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3</a:t>
              </a:r>
              <a:r>
                <a:rPr lang="en-US" sz="3673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2C03FCD2-B52A-4517-84E5-E9C115BBF31D}"/>
                </a:ext>
              </a:extLst>
            </p:cNvPr>
            <p:cNvSpPr/>
            <p:nvPr/>
          </p:nvSpPr>
          <p:spPr>
            <a:xfrm>
              <a:off x="3008870" y="1648129"/>
              <a:ext cx="6312929" cy="4934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การแลกเปลี่ยนแก๊สในถุงลม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10A86F8C-E9BE-4018-81E7-F0CAE34C476E}"/>
              </a:ext>
            </a:extLst>
          </p:cNvPr>
          <p:cNvGrpSpPr/>
          <p:nvPr/>
        </p:nvGrpSpPr>
        <p:grpSpPr>
          <a:xfrm>
            <a:off x="2025682" y="2088071"/>
            <a:ext cx="6711619" cy="611409"/>
            <a:chOff x="2228850" y="1527005"/>
            <a:chExt cx="7308499" cy="665783"/>
          </a:xfrm>
        </p:grpSpPr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6E85622A-E0FA-4B52-9497-F48486E748B8}"/>
                </a:ext>
              </a:extLst>
            </p:cNvPr>
            <p:cNvSpPr/>
            <p:nvPr/>
          </p:nvSpPr>
          <p:spPr>
            <a:xfrm>
              <a:off x="2228850" y="1527005"/>
              <a:ext cx="7308499" cy="665783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 w="28575" cmpd="thinThick">
              <a:solidFill>
                <a:srgbClr val="FCD8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3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A71155BA-2642-4A20-9A60-910B05912776}"/>
                </a:ext>
              </a:extLst>
            </p:cNvPr>
            <p:cNvSpPr/>
            <p:nvPr/>
          </p:nvSpPr>
          <p:spPr>
            <a:xfrm>
              <a:off x="2292389" y="1577393"/>
              <a:ext cx="573078" cy="569704"/>
            </a:xfrm>
            <a:prstGeom prst="ellipse">
              <a:avLst/>
            </a:prstGeom>
            <a:solidFill>
              <a:srgbClr val="ED1B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pPr algn="ctr"/>
              <a:r>
                <a:rPr lang="th-TH" sz="3673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1</a:t>
              </a:r>
              <a:r>
                <a:rPr lang="en-US" sz="3673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3A0FFB44-85CC-45E5-ACA1-F411D21C143B}"/>
                </a:ext>
              </a:extLst>
            </p:cNvPr>
            <p:cNvSpPr/>
            <p:nvPr/>
          </p:nvSpPr>
          <p:spPr>
            <a:xfrm>
              <a:off x="3008870" y="1648129"/>
              <a:ext cx="6312930" cy="4934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การผสมน้ำเกลือ</a:t>
              </a:r>
              <a:endParaRPr lang="en-US" sz="3673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55DA275-D657-47C6-85EC-A69F1F9E5546}"/>
              </a:ext>
            </a:extLst>
          </p:cNvPr>
          <p:cNvGrpSpPr/>
          <p:nvPr/>
        </p:nvGrpSpPr>
        <p:grpSpPr>
          <a:xfrm>
            <a:off x="2025683" y="2088071"/>
            <a:ext cx="6886884" cy="611409"/>
            <a:chOff x="2228850" y="1527005"/>
            <a:chExt cx="7499350" cy="665783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8054491A-06E3-4EC7-8B4B-134A0D558742}"/>
                </a:ext>
              </a:extLst>
            </p:cNvPr>
            <p:cNvSpPr/>
            <p:nvPr/>
          </p:nvSpPr>
          <p:spPr>
            <a:xfrm>
              <a:off x="2228850" y="1527005"/>
              <a:ext cx="7308499" cy="665783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 w="28575" cmpd="thinThick"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3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CF3DEA22-97C3-424E-8D86-2ED162319BF5}"/>
                </a:ext>
              </a:extLst>
            </p:cNvPr>
            <p:cNvSpPr/>
            <p:nvPr/>
          </p:nvSpPr>
          <p:spPr>
            <a:xfrm>
              <a:off x="2292389" y="1577393"/>
              <a:ext cx="573078" cy="569704"/>
            </a:xfrm>
            <a:prstGeom prst="ellipse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pPr algn="ctr"/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1</a:t>
              </a:r>
              <a:r>
                <a:rPr lang="en-US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5DB9C098-F6D4-4AC1-AF31-83F0EA5CA5F1}"/>
                </a:ext>
              </a:extLst>
            </p:cNvPr>
            <p:cNvSpPr/>
            <p:nvPr/>
          </p:nvSpPr>
          <p:spPr>
            <a:xfrm>
              <a:off x="3008870" y="1648129"/>
              <a:ext cx="6719330" cy="4934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การผสมน้ำเกลือ</a:t>
              </a:r>
              <a:endParaRPr lang="en-US" sz="3673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4C2141C-7178-4344-9D86-1B2DB08AA71E}"/>
              </a:ext>
            </a:extLst>
          </p:cNvPr>
          <p:cNvGrpSpPr/>
          <p:nvPr/>
        </p:nvGrpSpPr>
        <p:grpSpPr>
          <a:xfrm>
            <a:off x="2025684" y="3662586"/>
            <a:ext cx="6711619" cy="611409"/>
            <a:chOff x="2228850" y="1527005"/>
            <a:chExt cx="7308499" cy="665783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8E53C5B1-311F-4517-B37A-875553E78F28}"/>
                </a:ext>
              </a:extLst>
            </p:cNvPr>
            <p:cNvSpPr/>
            <p:nvPr/>
          </p:nvSpPr>
          <p:spPr>
            <a:xfrm>
              <a:off x="2228850" y="1527005"/>
              <a:ext cx="7308499" cy="665783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 w="28575" cmpd="thinThick"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3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931656E1-90D9-48E4-BC94-A0CAEF44C47D}"/>
                </a:ext>
              </a:extLst>
            </p:cNvPr>
            <p:cNvSpPr/>
            <p:nvPr/>
          </p:nvSpPr>
          <p:spPr>
            <a:xfrm>
              <a:off x="2292389" y="1577393"/>
              <a:ext cx="573078" cy="569704"/>
            </a:xfrm>
            <a:prstGeom prst="ellipse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pPr algn="ctr"/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3</a:t>
              </a:r>
              <a:r>
                <a:rPr lang="en-US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7F143F93-8C1E-433E-8DA5-ADB74492B06F}"/>
                </a:ext>
              </a:extLst>
            </p:cNvPr>
            <p:cNvSpPr/>
            <p:nvPr/>
          </p:nvSpPr>
          <p:spPr>
            <a:xfrm>
              <a:off x="3008870" y="1648129"/>
              <a:ext cx="6312929" cy="4934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การแลกเปลี่ยนแก๊สในถุงลม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E0AC5DD-57E2-4611-B18C-E061463B279B}"/>
              </a:ext>
            </a:extLst>
          </p:cNvPr>
          <p:cNvGrpSpPr/>
          <p:nvPr/>
        </p:nvGrpSpPr>
        <p:grpSpPr>
          <a:xfrm>
            <a:off x="2025684" y="2877347"/>
            <a:ext cx="6711619" cy="611409"/>
            <a:chOff x="2228850" y="1527005"/>
            <a:chExt cx="7308499" cy="665783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D3DB5CB1-2DF3-4F5D-8F0F-3ACDA4996B1B}"/>
                </a:ext>
              </a:extLst>
            </p:cNvPr>
            <p:cNvSpPr/>
            <p:nvPr/>
          </p:nvSpPr>
          <p:spPr>
            <a:xfrm>
              <a:off x="2228850" y="1527005"/>
              <a:ext cx="7308499" cy="665783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 w="28575" cmpd="thinThick"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3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0B9B22BF-64AF-44DE-B18A-F916AF051ACC}"/>
                </a:ext>
              </a:extLst>
            </p:cNvPr>
            <p:cNvSpPr/>
            <p:nvPr/>
          </p:nvSpPr>
          <p:spPr>
            <a:xfrm>
              <a:off x="2292389" y="1577393"/>
              <a:ext cx="573078" cy="569704"/>
            </a:xfrm>
            <a:prstGeom prst="ellipse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pPr algn="ctr"/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2</a:t>
              </a:r>
              <a:r>
                <a:rPr lang="en-US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1F13D11A-41C4-4D62-9A58-B468DAC695B3}"/>
                </a:ext>
              </a:extLst>
            </p:cNvPr>
            <p:cNvSpPr/>
            <p:nvPr/>
          </p:nvSpPr>
          <p:spPr>
            <a:xfrm>
              <a:off x="3008870" y="1648129"/>
              <a:ext cx="6312929" cy="4934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การได้กลิ่นน้ำหอมในห้อง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2496FD2-CC97-4129-A08D-0EFE90CD5C44}"/>
              </a:ext>
            </a:extLst>
          </p:cNvPr>
          <p:cNvGrpSpPr/>
          <p:nvPr/>
        </p:nvGrpSpPr>
        <p:grpSpPr>
          <a:xfrm>
            <a:off x="2025684" y="4464224"/>
            <a:ext cx="6711619" cy="611409"/>
            <a:chOff x="2228850" y="1527005"/>
            <a:chExt cx="7308499" cy="665783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8B6FA32A-B24E-4DF1-AA9B-279FBDB2E34C}"/>
                </a:ext>
              </a:extLst>
            </p:cNvPr>
            <p:cNvSpPr/>
            <p:nvPr/>
          </p:nvSpPr>
          <p:spPr>
            <a:xfrm>
              <a:off x="2228850" y="1527005"/>
              <a:ext cx="7308499" cy="665783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 w="28575" cmpd="thinThick"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3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42A6F9E6-28CD-450B-A025-52335494D03A}"/>
                </a:ext>
              </a:extLst>
            </p:cNvPr>
            <p:cNvSpPr/>
            <p:nvPr/>
          </p:nvSpPr>
          <p:spPr>
            <a:xfrm>
              <a:off x="2292389" y="1577393"/>
              <a:ext cx="573078" cy="569704"/>
            </a:xfrm>
            <a:prstGeom prst="ellipse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pPr algn="ctr"/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4</a:t>
              </a:r>
              <a:r>
                <a:rPr lang="en-US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FD4A819-E468-41F8-BC83-A57EBF805E33}"/>
                </a:ext>
              </a:extLst>
            </p:cNvPr>
            <p:cNvSpPr/>
            <p:nvPr/>
          </p:nvSpPr>
          <p:spPr>
            <a:xfrm>
              <a:off x="3008870" y="1648129"/>
              <a:ext cx="6312929" cy="4934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การดูดน้ำจากดินของขนราก</a:t>
              </a:r>
              <a:endParaRPr lang="en-US" sz="3673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82" name="Rectangle 81">
            <a:extLst>
              <a:ext uri="{FF2B5EF4-FFF2-40B4-BE49-F238E27FC236}">
                <a16:creationId xmlns:a16="http://schemas.microsoft.com/office/drawing/2014/main" id="{E6664D5D-9856-47F0-8A89-C91721CA323D}"/>
              </a:ext>
            </a:extLst>
          </p:cNvPr>
          <p:cNvSpPr/>
          <p:nvPr/>
        </p:nvSpPr>
        <p:spPr>
          <a:xfrm>
            <a:off x="1532473" y="1157893"/>
            <a:ext cx="8163167" cy="657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17156" algn="dec"/>
                <a:tab pos="342879" algn="l"/>
                <a:tab pos="571464" algn="l"/>
                <a:tab pos="800050" algn="l"/>
                <a:tab pos="3543076" algn="l"/>
                <a:tab pos="3771662" algn="l"/>
                <a:tab pos="4000247" algn="l"/>
              </a:tabLst>
            </a:pPr>
            <a:r>
              <a:rPr lang="en-US" sz="3673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8</a:t>
            </a:r>
            <a:r>
              <a:rPr lang="th-TH" sz="3673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 ข้อใด</a:t>
            </a:r>
            <a:r>
              <a:rPr lang="th-TH" sz="3673" b="1" u="sng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ไม่ใช่</a:t>
            </a:r>
            <a:r>
              <a:rPr lang="th-TH" sz="3673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การแพร่</a:t>
            </a:r>
          </a:p>
        </p:txBody>
      </p:sp>
      <p:pic>
        <p:nvPicPr>
          <p:cNvPr id="19" name="Picture 1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1416C5D-6492-409D-BF74-490C1699FD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400" y="6215863"/>
            <a:ext cx="493417" cy="487009"/>
          </a:xfrm>
          <a:prstGeom prst="rect">
            <a:avLst/>
          </a:prstGeom>
        </p:spPr>
      </p:pic>
      <p:pic>
        <p:nvPicPr>
          <p:cNvPr id="21" name="Picture 20">
            <a:hlinkClick r:id="rId4" action="ppaction://hlinksldjump"/>
            <a:extLst>
              <a:ext uri="{FF2B5EF4-FFF2-40B4-BE49-F238E27FC236}">
                <a16:creationId xmlns:a16="http://schemas.microsoft.com/office/drawing/2014/main" id="{55B4BFF1-A5BE-4749-B76F-A8B03B2B80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4463" y="6220232"/>
            <a:ext cx="937834" cy="484867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CF1239BF-E255-4FCD-A184-8D710502D784}"/>
              </a:ext>
            </a:extLst>
          </p:cNvPr>
          <p:cNvGrpSpPr/>
          <p:nvPr/>
        </p:nvGrpSpPr>
        <p:grpSpPr>
          <a:xfrm>
            <a:off x="1587951" y="7018105"/>
            <a:ext cx="9016098" cy="4333701"/>
            <a:chOff x="1542902" y="4187299"/>
            <a:chExt cx="9016457" cy="4333874"/>
          </a:xfrm>
          <a:effectLst>
            <a:outerShdw blurRad="50800" dir="5400000" algn="ctr" rotWithShape="0">
              <a:srgbClr val="000000">
                <a:alpha val="20000"/>
              </a:srgbClr>
            </a:outerShdw>
          </a:effectLst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556531B6-D773-4316-B62E-52E17B213C94}"/>
                </a:ext>
              </a:extLst>
            </p:cNvPr>
            <p:cNvSpPr/>
            <p:nvPr/>
          </p:nvSpPr>
          <p:spPr>
            <a:xfrm>
              <a:off x="1542902" y="4187299"/>
              <a:ext cx="9016457" cy="4333874"/>
            </a:xfrm>
            <a:prstGeom prst="roundRect">
              <a:avLst>
                <a:gd name="adj" fmla="val 7117"/>
              </a:avLst>
            </a:prstGeom>
            <a:solidFill>
              <a:schemeClr val="bg1"/>
            </a:solidFill>
            <a:ln w="76200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EC20482D-C413-4407-AB25-5B988ABF83C2}"/>
                </a:ext>
              </a:extLst>
            </p:cNvPr>
            <p:cNvSpPr/>
            <p:nvPr/>
          </p:nvSpPr>
          <p:spPr>
            <a:xfrm>
              <a:off x="1879484" y="4600189"/>
              <a:ext cx="8321334" cy="26189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363515" algn="l"/>
                  <a:tab pos="715918" algn="l"/>
                </a:tabLst>
              </a:pPr>
              <a:r>
                <a:rPr lang="th-TH" sz="2388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เฉลย ข้อ 4. การดูดน้ำจากดินของขนราก</a:t>
              </a:r>
            </a:p>
            <a:p>
              <a:pPr>
                <a:lnSpc>
                  <a:spcPct val="150000"/>
                </a:lnSpc>
                <a:tabLst>
                  <a:tab pos="363515" algn="l"/>
                  <a:tab pos="715918" algn="l"/>
                </a:tabLst>
              </a:pPr>
              <a:r>
                <a:rPr lang="en-US" sz="2388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2388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-  การผสมน้ำเกลือ เป็นการแพร่ของเกลือในน้ำ</a:t>
              </a:r>
            </a:p>
            <a:p>
              <a:pPr>
                <a:lnSpc>
                  <a:spcPct val="150000"/>
                </a:lnSpc>
                <a:tabLst>
                  <a:tab pos="363515" algn="l"/>
                  <a:tab pos="715918" algn="l"/>
                </a:tabLst>
              </a:pPr>
              <a:r>
                <a:rPr lang="th-TH" sz="2388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     -  การได้กลิ่นน้ำหอมในห้อง เป็นการแพร่ของน้ำหอมในอากาศ</a:t>
              </a:r>
            </a:p>
            <a:p>
              <a:pPr>
                <a:lnSpc>
                  <a:spcPct val="150000"/>
                </a:lnSpc>
                <a:tabLst>
                  <a:tab pos="363515" algn="l"/>
                  <a:tab pos="715918" algn="l"/>
                </a:tabLst>
              </a:pPr>
              <a:r>
                <a:rPr lang="th-TH" sz="2388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     -  การแลกเปลี่ยนแก๊สในถุงลม เป็นการแพร่ของแก๊สออกซิเจนผ่านผนังถุงลม</a:t>
              </a:r>
            </a:p>
            <a:p>
              <a:pPr>
                <a:lnSpc>
                  <a:spcPct val="150000"/>
                </a:lnSpc>
                <a:tabLst>
                  <a:tab pos="363515" algn="l"/>
                  <a:tab pos="715918" algn="l"/>
                </a:tabLst>
              </a:pPr>
              <a:r>
                <a:rPr lang="th-TH" sz="2388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     -  การดูดน้ำจากดินขนราก ใช้วิธีการออสโม</a:t>
              </a:r>
              <a:r>
                <a:rPr lang="th-TH" sz="2388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ซิส</a:t>
              </a:r>
              <a:endParaRPr lang="th-TH" sz="2388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15" name="close">
            <a:extLst>
              <a:ext uri="{FF2B5EF4-FFF2-40B4-BE49-F238E27FC236}">
                <a16:creationId xmlns:a16="http://schemas.microsoft.com/office/drawing/2014/main" id="{79678DA2-905E-42BD-8EB0-DE056EB98A0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2891" y="6857863"/>
            <a:ext cx="556718" cy="55671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C3870A0-34A2-4710-B69F-B3251F328C3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5180" y="0"/>
            <a:ext cx="716820" cy="755222"/>
          </a:xfrm>
          <a:prstGeom prst="rect">
            <a:avLst/>
          </a:prstGeom>
        </p:spPr>
      </p:pic>
      <p:pic>
        <p:nvPicPr>
          <p:cNvPr id="44" name="explaination">
            <a:extLst>
              <a:ext uri="{FF2B5EF4-FFF2-40B4-BE49-F238E27FC236}">
                <a16:creationId xmlns:a16="http://schemas.microsoft.com/office/drawing/2014/main" id="{6AD8494E-C54F-4A69-B0C0-161E2BB242A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85" y="6215863"/>
            <a:ext cx="1105468" cy="4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74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0.83356 L -3.125E-6 0.2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416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83355 L 0 0.25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28571E-6 L 0 -0.83355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688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111E-6 L -3.125E-6 -0.83356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69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67F00420-917E-49F9-AA2E-97E500612A2B}"/>
              </a:ext>
            </a:extLst>
          </p:cNvPr>
          <p:cNvGrpSpPr/>
          <p:nvPr/>
        </p:nvGrpSpPr>
        <p:grpSpPr>
          <a:xfrm>
            <a:off x="2025682" y="2092109"/>
            <a:ext cx="6942580" cy="611409"/>
            <a:chOff x="2228849" y="1527005"/>
            <a:chExt cx="7560000" cy="665783"/>
          </a:xfrm>
        </p:grpSpPr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5D1668B5-B897-4546-A034-63F4D3D850BD}"/>
                </a:ext>
              </a:extLst>
            </p:cNvPr>
            <p:cNvSpPr/>
            <p:nvPr/>
          </p:nvSpPr>
          <p:spPr>
            <a:xfrm>
              <a:off x="2228849" y="1527005"/>
              <a:ext cx="7560000" cy="665783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 w="28575" cmpd="thinThick">
              <a:solidFill>
                <a:srgbClr val="FCD8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3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21617AF5-3B4F-4F90-9E7A-3C97B8E3945C}"/>
                </a:ext>
              </a:extLst>
            </p:cNvPr>
            <p:cNvSpPr/>
            <p:nvPr/>
          </p:nvSpPr>
          <p:spPr>
            <a:xfrm>
              <a:off x="2292389" y="1577393"/>
              <a:ext cx="573078" cy="569704"/>
            </a:xfrm>
            <a:prstGeom prst="ellipse">
              <a:avLst/>
            </a:prstGeom>
            <a:solidFill>
              <a:srgbClr val="ED1B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pPr algn="ctr"/>
              <a:r>
                <a:rPr lang="th-TH" sz="3673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1</a:t>
              </a:r>
              <a:r>
                <a:rPr lang="en-US" sz="3673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4510116B-860C-4364-B03A-2BC16C251B18}"/>
                </a:ext>
              </a:extLst>
            </p:cNvPr>
            <p:cNvSpPr/>
            <p:nvPr/>
          </p:nvSpPr>
          <p:spPr>
            <a:xfrm>
              <a:off x="3008870" y="1648129"/>
              <a:ext cx="6106101" cy="4934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การแพร่เป็นกระบวนการเคลื่อนที่ของน้ำ</a:t>
              </a:r>
              <a:endParaRPr lang="en-US" sz="3673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B6AC8626-B222-440D-9D57-40FD9272BD18}"/>
              </a:ext>
            </a:extLst>
          </p:cNvPr>
          <p:cNvGrpSpPr/>
          <p:nvPr/>
        </p:nvGrpSpPr>
        <p:grpSpPr>
          <a:xfrm>
            <a:off x="2025682" y="2877348"/>
            <a:ext cx="6942580" cy="611409"/>
            <a:chOff x="2228849" y="1527005"/>
            <a:chExt cx="7560000" cy="665783"/>
          </a:xfrm>
        </p:grpSpPr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93207596-A823-4222-8FA9-E6E5AE325FD3}"/>
                </a:ext>
              </a:extLst>
            </p:cNvPr>
            <p:cNvSpPr/>
            <p:nvPr/>
          </p:nvSpPr>
          <p:spPr>
            <a:xfrm>
              <a:off x="2228849" y="1527005"/>
              <a:ext cx="7560000" cy="665783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 w="28575" cmpd="thinThick">
              <a:solidFill>
                <a:srgbClr val="FCD8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3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C6CC7736-ABAB-49CC-B4DA-65E09D68FBAE}"/>
                </a:ext>
              </a:extLst>
            </p:cNvPr>
            <p:cNvSpPr/>
            <p:nvPr/>
          </p:nvSpPr>
          <p:spPr>
            <a:xfrm>
              <a:off x="2292389" y="1577393"/>
              <a:ext cx="573078" cy="569704"/>
            </a:xfrm>
            <a:prstGeom prst="ellipse">
              <a:avLst/>
            </a:prstGeom>
            <a:solidFill>
              <a:srgbClr val="ED1B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pPr algn="ctr"/>
              <a:r>
                <a:rPr lang="th-TH" sz="3673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2</a:t>
              </a:r>
              <a:r>
                <a:rPr lang="en-US" sz="3673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C675B130-7661-495A-95DD-E415CB838CDB}"/>
                </a:ext>
              </a:extLst>
            </p:cNvPr>
            <p:cNvSpPr/>
            <p:nvPr/>
          </p:nvSpPr>
          <p:spPr>
            <a:xfrm>
              <a:off x="3008870" y="1648129"/>
              <a:ext cx="6312929" cy="4934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การออสโมซิสเป็นการเคลื่อนที่ของสาร</a:t>
              </a:r>
              <a:endParaRPr lang="en-US" sz="3673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4C603130-9EF0-487A-AA32-3C38A2CE0A28}"/>
              </a:ext>
            </a:extLst>
          </p:cNvPr>
          <p:cNvGrpSpPr/>
          <p:nvPr/>
        </p:nvGrpSpPr>
        <p:grpSpPr>
          <a:xfrm>
            <a:off x="2025682" y="3662587"/>
            <a:ext cx="6942580" cy="611409"/>
            <a:chOff x="2228849" y="1527005"/>
            <a:chExt cx="7560000" cy="665783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11910D86-4C24-4F87-B6D1-46AF827D4BC4}"/>
                </a:ext>
              </a:extLst>
            </p:cNvPr>
            <p:cNvSpPr/>
            <p:nvPr/>
          </p:nvSpPr>
          <p:spPr>
            <a:xfrm>
              <a:off x="2228849" y="1527005"/>
              <a:ext cx="7560000" cy="665783"/>
            </a:xfrm>
            <a:prstGeom prst="roundRect">
              <a:avLst>
                <a:gd name="adj" fmla="val 50000"/>
              </a:avLst>
            </a:prstGeom>
            <a:solidFill>
              <a:srgbClr val="D5FFEA"/>
            </a:solidFill>
            <a:ln w="28575" cmpd="thinThick">
              <a:solidFill>
                <a:srgbClr val="D5FF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3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F89CA88D-CB9E-476B-98C3-D68C5A5FF2E0}"/>
                </a:ext>
              </a:extLst>
            </p:cNvPr>
            <p:cNvSpPr/>
            <p:nvPr/>
          </p:nvSpPr>
          <p:spPr>
            <a:xfrm>
              <a:off x="2292389" y="1577393"/>
              <a:ext cx="573078" cy="569704"/>
            </a:xfrm>
            <a:prstGeom prst="ellipse">
              <a:avLst/>
            </a:prstGeom>
            <a:solidFill>
              <a:srgbClr val="00A6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pPr algn="ctr"/>
              <a:r>
                <a:rPr lang="th-TH" sz="3673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3</a:t>
              </a:r>
              <a:r>
                <a:rPr lang="en-US" sz="3673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2C03FCD2-B52A-4517-84E5-E9C115BBF31D}"/>
                </a:ext>
              </a:extLst>
            </p:cNvPr>
            <p:cNvSpPr/>
            <p:nvPr/>
          </p:nvSpPr>
          <p:spPr>
            <a:xfrm>
              <a:off x="3008870" y="1648129"/>
              <a:ext cx="6312929" cy="4934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การแพร่เป็นกระบวนการเคลื่อนที่ของสาร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10A86F8C-E9BE-4018-81E7-F0CAE34C476E}"/>
              </a:ext>
            </a:extLst>
          </p:cNvPr>
          <p:cNvGrpSpPr/>
          <p:nvPr/>
        </p:nvGrpSpPr>
        <p:grpSpPr>
          <a:xfrm>
            <a:off x="2025682" y="4447827"/>
            <a:ext cx="6942580" cy="611409"/>
            <a:chOff x="2228849" y="1527005"/>
            <a:chExt cx="7560000" cy="665783"/>
          </a:xfrm>
        </p:grpSpPr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6E85622A-E0FA-4B52-9497-F48486E748B8}"/>
                </a:ext>
              </a:extLst>
            </p:cNvPr>
            <p:cNvSpPr/>
            <p:nvPr/>
          </p:nvSpPr>
          <p:spPr>
            <a:xfrm>
              <a:off x="2228849" y="1527005"/>
              <a:ext cx="7560000" cy="665783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 w="28575" cmpd="thinThick">
              <a:solidFill>
                <a:srgbClr val="FCD8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3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A71155BA-2642-4A20-9A60-910B05912776}"/>
                </a:ext>
              </a:extLst>
            </p:cNvPr>
            <p:cNvSpPr/>
            <p:nvPr/>
          </p:nvSpPr>
          <p:spPr>
            <a:xfrm>
              <a:off x="2292389" y="1577393"/>
              <a:ext cx="573078" cy="569704"/>
            </a:xfrm>
            <a:prstGeom prst="ellipse">
              <a:avLst/>
            </a:prstGeom>
            <a:solidFill>
              <a:srgbClr val="ED1B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pPr algn="ctr"/>
              <a:r>
                <a:rPr lang="th-TH" sz="3673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4</a:t>
              </a:r>
              <a:r>
                <a:rPr lang="en-US" sz="3673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3A0FFB44-85CC-45E5-ACA1-F411D21C143B}"/>
                </a:ext>
              </a:extLst>
            </p:cNvPr>
            <p:cNvSpPr/>
            <p:nvPr/>
          </p:nvSpPr>
          <p:spPr>
            <a:xfrm>
              <a:off x="3008870" y="1648129"/>
              <a:ext cx="6719330" cy="4934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การออสโมซิสเป็นการเคลื่อนที่ของน้ำและสาร</a:t>
              </a:r>
              <a:endParaRPr lang="en-US" sz="3673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55DA275-D657-47C6-85EC-A69F1F9E5546}"/>
              </a:ext>
            </a:extLst>
          </p:cNvPr>
          <p:cNvGrpSpPr/>
          <p:nvPr/>
        </p:nvGrpSpPr>
        <p:grpSpPr>
          <a:xfrm>
            <a:off x="2025682" y="4447827"/>
            <a:ext cx="6942580" cy="611409"/>
            <a:chOff x="2228849" y="1527005"/>
            <a:chExt cx="7560000" cy="665783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8054491A-06E3-4EC7-8B4B-134A0D558742}"/>
                </a:ext>
              </a:extLst>
            </p:cNvPr>
            <p:cNvSpPr/>
            <p:nvPr/>
          </p:nvSpPr>
          <p:spPr>
            <a:xfrm>
              <a:off x="2228849" y="1527005"/>
              <a:ext cx="7560000" cy="665783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 w="28575" cmpd="thinThick"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3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CF3DEA22-97C3-424E-8D86-2ED162319BF5}"/>
                </a:ext>
              </a:extLst>
            </p:cNvPr>
            <p:cNvSpPr/>
            <p:nvPr/>
          </p:nvSpPr>
          <p:spPr>
            <a:xfrm>
              <a:off x="2292389" y="1577393"/>
              <a:ext cx="573078" cy="569704"/>
            </a:xfrm>
            <a:prstGeom prst="ellipse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pPr algn="ctr"/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4</a:t>
              </a:r>
              <a:r>
                <a:rPr lang="en-US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5DB9C098-F6D4-4AC1-AF31-83F0EA5CA5F1}"/>
                </a:ext>
              </a:extLst>
            </p:cNvPr>
            <p:cNvSpPr/>
            <p:nvPr/>
          </p:nvSpPr>
          <p:spPr>
            <a:xfrm>
              <a:off x="3008870" y="1648129"/>
              <a:ext cx="6719330" cy="4934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การออสโมซิสเป็นการเคลื่อนที่ของน้ำและสาร</a:t>
              </a:r>
              <a:endParaRPr lang="en-US" sz="3673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4C2141C-7178-4344-9D86-1B2DB08AA71E}"/>
              </a:ext>
            </a:extLst>
          </p:cNvPr>
          <p:cNvGrpSpPr/>
          <p:nvPr/>
        </p:nvGrpSpPr>
        <p:grpSpPr>
          <a:xfrm>
            <a:off x="2025682" y="3662587"/>
            <a:ext cx="6942580" cy="611409"/>
            <a:chOff x="2228849" y="1527005"/>
            <a:chExt cx="7560000" cy="665783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8E53C5B1-311F-4517-B37A-875553E78F28}"/>
                </a:ext>
              </a:extLst>
            </p:cNvPr>
            <p:cNvSpPr/>
            <p:nvPr/>
          </p:nvSpPr>
          <p:spPr>
            <a:xfrm>
              <a:off x="2228849" y="1527005"/>
              <a:ext cx="7560000" cy="665783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 w="28575" cmpd="thinThick"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3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931656E1-90D9-48E4-BC94-A0CAEF44C47D}"/>
                </a:ext>
              </a:extLst>
            </p:cNvPr>
            <p:cNvSpPr/>
            <p:nvPr/>
          </p:nvSpPr>
          <p:spPr>
            <a:xfrm>
              <a:off x="2292389" y="1577393"/>
              <a:ext cx="573078" cy="569704"/>
            </a:xfrm>
            <a:prstGeom prst="ellipse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pPr algn="ctr"/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3</a:t>
              </a:r>
              <a:r>
                <a:rPr lang="en-US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7F143F93-8C1E-433E-8DA5-ADB74492B06F}"/>
                </a:ext>
              </a:extLst>
            </p:cNvPr>
            <p:cNvSpPr/>
            <p:nvPr/>
          </p:nvSpPr>
          <p:spPr>
            <a:xfrm>
              <a:off x="3008870" y="1648129"/>
              <a:ext cx="6312929" cy="4934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การแพร่เป็นกระบวนการเคลื่อนที่ของสาร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E0AC5DD-57E2-4611-B18C-E061463B279B}"/>
              </a:ext>
            </a:extLst>
          </p:cNvPr>
          <p:cNvGrpSpPr/>
          <p:nvPr/>
        </p:nvGrpSpPr>
        <p:grpSpPr>
          <a:xfrm>
            <a:off x="2025682" y="2877348"/>
            <a:ext cx="6942580" cy="611409"/>
            <a:chOff x="2228849" y="1527005"/>
            <a:chExt cx="7560000" cy="665783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D3DB5CB1-2DF3-4F5D-8F0F-3ACDA4996B1B}"/>
                </a:ext>
              </a:extLst>
            </p:cNvPr>
            <p:cNvSpPr/>
            <p:nvPr/>
          </p:nvSpPr>
          <p:spPr>
            <a:xfrm>
              <a:off x="2228849" y="1527005"/>
              <a:ext cx="7560000" cy="665783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 w="28575" cmpd="thinThick"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3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0B9B22BF-64AF-44DE-B18A-F916AF051ACC}"/>
                </a:ext>
              </a:extLst>
            </p:cNvPr>
            <p:cNvSpPr/>
            <p:nvPr/>
          </p:nvSpPr>
          <p:spPr>
            <a:xfrm>
              <a:off x="2292389" y="1577393"/>
              <a:ext cx="573078" cy="569704"/>
            </a:xfrm>
            <a:prstGeom prst="ellipse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pPr algn="ctr"/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2</a:t>
              </a:r>
              <a:r>
                <a:rPr lang="en-US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1F13D11A-41C4-4D62-9A58-B468DAC695B3}"/>
                </a:ext>
              </a:extLst>
            </p:cNvPr>
            <p:cNvSpPr/>
            <p:nvPr/>
          </p:nvSpPr>
          <p:spPr>
            <a:xfrm>
              <a:off x="3008870" y="1648129"/>
              <a:ext cx="6312929" cy="4934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การออสโมซิสเป็นการเคลื่อนที่ของสาร</a:t>
              </a:r>
              <a:endParaRPr lang="en-US" sz="3673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2496FD2-CC97-4129-A08D-0EFE90CD5C44}"/>
              </a:ext>
            </a:extLst>
          </p:cNvPr>
          <p:cNvGrpSpPr/>
          <p:nvPr/>
        </p:nvGrpSpPr>
        <p:grpSpPr>
          <a:xfrm>
            <a:off x="2025682" y="2092109"/>
            <a:ext cx="6942580" cy="611409"/>
            <a:chOff x="2228849" y="1527005"/>
            <a:chExt cx="7560000" cy="665783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8B6FA32A-B24E-4DF1-AA9B-279FBDB2E34C}"/>
                </a:ext>
              </a:extLst>
            </p:cNvPr>
            <p:cNvSpPr/>
            <p:nvPr/>
          </p:nvSpPr>
          <p:spPr>
            <a:xfrm>
              <a:off x="2228849" y="1527005"/>
              <a:ext cx="7560000" cy="665783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 w="28575" cmpd="thinThick"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3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42A6F9E6-28CD-450B-A025-52335494D03A}"/>
                </a:ext>
              </a:extLst>
            </p:cNvPr>
            <p:cNvSpPr/>
            <p:nvPr/>
          </p:nvSpPr>
          <p:spPr>
            <a:xfrm>
              <a:off x="2292389" y="1577393"/>
              <a:ext cx="573078" cy="569704"/>
            </a:xfrm>
            <a:prstGeom prst="ellipse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pPr algn="ctr"/>
              <a:r>
                <a:rPr lang="th-TH" sz="3673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1</a:t>
              </a:r>
              <a:r>
                <a:rPr lang="en-US" sz="3673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endParaRPr lang="en-US" sz="3673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FD4A819-E468-41F8-BC83-A57EBF805E33}"/>
                </a:ext>
              </a:extLst>
            </p:cNvPr>
            <p:cNvSpPr/>
            <p:nvPr/>
          </p:nvSpPr>
          <p:spPr>
            <a:xfrm>
              <a:off x="3008870" y="1648129"/>
              <a:ext cx="6312929" cy="4934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การแพร่เป็นกระบวนการเคลื่อนที่ของน้ำ</a:t>
              </a:r>
              <a:endParaRPr lang="en-US" sz="3673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82" name="Rectangle 81">
            <a:extLst>
              <a:ext uri="{FF2B5EF4-FFF2-40B4-BE49-F238E27FC236}">
                <a16:creationId xmlns:a16="http://schemas.microsoft.com/office/drawing/2014/main" id="{E6664D5D-9856-47F0-8A89-C91721CA323D}"/>
              </a:ext>
            </a:extLst>
          </p:cNvPr>
          <p:cNvSpPr/>
          <p:nvPr/>
        </p:nvSpPr>
        <p:spPr>
          <a:xfrm>
            <a:off x="1532473" y="1157894"/>
            <a:ext cx="8163167" cy="657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17156" algn="dec"/>
                <a:tab pos="342879" algn="l"/>
                <a:tab pos="571464" algn="l"/>
                <a:tab pos="800050" algn="l"/>
                <a:tab pos="3543076" algn="l"/>
                <a:tab pos="3771662" algn="l"/>
                <a:tab pos="4000247" algn="l"/>
              </a:tabLst>
            </a:pPr>
            <a:r>
              <a:rPr lang="en-US" sz="3673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9</a:t>
            </a:r>
            <a:r>
              <a:rPr lang="th-TH" sz="3673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 การแพร่แตกต่างกับการออสโมซิสอย่างไร </a:t>
            </a:r>
          </a:p>
        </p:txBody>
      </p:sp>
      <p:pic>
        <p:nvPicPr>
          <p:cNvPr id="19" name="Picture 1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1416C5D-6492-409D-BF74-490C1699FD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400" y="6215863"/>
            <a:ext cx="493417" cy="487009"/>
          </a:xfrm>
          <a:prstGeom prst="rect">
            <a:avLst/>
          </a:prstGeom>
        </p:spPr>
      </p:pic>
      <p:pic>
        <p:nvPicPr>
          <p:cNvPr id="21" name="Picture 20">
            <a:hlinkClick r:id="rId4" action="ppaction://hlinksldjump"/>
            <a:extLst>
              <a:ext uri="{FF2B5EF4-FFF2-40B4-BE49-F238E27FC236}">
                <a16:creationId xmlns:a16="http://schemas.microsoft.com/office/drawing/2014/main" id="{55B4BFF1-A5BE-4749-B76F-A8B03B2B80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4463" y="6220232"/>
            <a:ext cx="937834" cy="484867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CF1239BF-E255-4FCD-A184-8D710502D784}"/>
              </a:ext>
            </a:extLst>
          </p:cNvPr>
          <p:cNvGrpSpPr/>
          <p:nvPr/>
        </p:nvGrpSpPr>
        <p:grpSpPr>
          <a:xfrm>
            <a:off x="1587951" y="7018105"/>
            <a:ext cx="9016098" cy="4333700"/>
            <a:chOff x="1542902" y="4187299"/>
            <a:chExt cx="9016457" cy="4333874"/>
          </a:xfrm>
          <a:effectLst>
            <a:outerShdw blurRad="50800" dir="5400000" algn="ctr" rotWithShape="0">
              <a:srgbClr val="000000">
                <a:alpha val="20000"/>
              </a:srgbClr>
            </a:outerShdw>
          </a:effectLst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556531B6-D773-4316-B62E-52E17B213C94}"/>
                </a:ext>
              </a:extLst>
            </p:cNvPr>
            <p:cNvSpPr/>
            <p:nvPr/>
          </p:nvSpPr>
          <p:spPr>
            <a:xfrm>
              <a:off x="1542902" y="4187299"/>
              <a:ext cx="9016457" cy="4333874"/>
            </a:xfrm>
            <a:prstGeom prst="roundRect">
              <a:avLst>
                <a:gd name="adj" fmla="val 7117"/>
              </a:avLst>
            </a:prstGeom>
            <a:solidFill>
              <a:schemeClr val="bg1"/>
            </a:solidFill>
            <a:ln w="76200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EC20482D-C413-4407-AB25-5B988ABF83C2}"/>
                </a:ext>
              </a:extLst>
            </p:cNvPr>
            <p:cNvSpPr/>
            <p:nvPr/>
          </p:nvSpPr>
          <p:spPr>
            <a:xfrm>
              <a:off x="1879484" y="4600189"/>
              <a:ext cx="8321334" cy="19297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363515" algn="l"/>
                  <a:tab pos="715918" algn="l"/>
                </a:tabLst>
              </a:pPr>
              <a:r>
                <a:rPr lang="th-TH" sz="2388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เฉลย ข้อ 3. การแพร่เป็นกระบวนการเคลื่อนที่ของสาร</a:t>
              </a:r>
            </a:p>
            <a:p>
              <a:pPr>
                <a:tabLst>
                  <a:tab pos="363515" algn="l"/>
                  <a:tab pos="715918" algn="l"/>
                </a:tabLst>
              </a:pPr>
              <a:r>
                <a:rPr lang="en-US" sz="2388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2388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การแพร่ เป็นกระบวนการเคลื่อนที่ของอนุภาคสารจากบริเวณที่มีความเข้มข้นสูงไปสู่บริเวณที่มีความเข้มข้นต่ำ จนกระทั่งความเข้มข้นของสารทั้งสองบริเวณสมดุลกัน</a:t>
              </a:r>
            </a:p>
            <a:p>
              <a:pPr>
                <a:tabLst>
                  <a:tab pos="363515" algn="l"/>
                  <a:tab pos="715918" algn="l"/>
                </a:tabLst>
              </a:pPr>
              <a:r>
                <a:rPr lang="th-TH" sz="2388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ออสโมซิส เป็นกระบวนการเคลื่อนที่ของน้ำผ่านเยื่อเลือกผ่าน จากบริเวณที่มีความเข้มข้นของสารละลายต่ำไปสู่บริเวณที่มีความเข้มข้นของสารละลายสูง</a:t>
              </a:r>
            </a:p>
          </p:txBody>
        </p:sp>
      </p:grpSp>
      <p:pic>
        <p:nvPicPr>
          <p:cNvPr id="15" name="close">
            <a:extLst>
              <a:ext uri="{FF2B5EF4-FFF2-40B4-BE49-F238E27FC236}">
                <a16:creationId xmlns:a16="http://schemas.microsoft.com/office/drawing/2014/main" id="{79678DA2-905E-42BD-8EB0-DE056EB98A0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2891" y="6857863"/>
            <a:ext cx="556718" cy="55671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7AA5CA4-1414-4202-B61B-F79D7E9AD01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5180" y="0"/>
            <a:ext cx="716820" cy="755222"/>
          </a:xfrm>
          <a:prstGeom prst="rect">
            <a:avLst/>
          </a:prstGeom>
        </p:spPr>
      </p:pic>
      <p:pic>
        <p:nvPicPr>
          <p:cNvPr id="44" name="explaination">
            <a:extLst>
              <a:ext uri="{FF2B5EF4-FFF2-40B4-BE49-F238E27FC236}">
                <a16:creationId xmlns:a16="http://schemas.microsoft.com/office/drawing/2014/main" id="{4ECF6BC2-635E-42A8-9C45-A8A0FA28742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85" y="6215863"/>
            <a:ext cx="1105468" cy="4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47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0.83356 L -3.125E-6 0.2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416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83355 L 0 0.25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28571E-6 L 0 -0.83355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688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111E-6 L -3.125E-6 -0.83356 " pathEditMode="relative" rAng="0" ptsTypes="AA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oup 85">
            <a:extLst>
              <a:ext uri="{FF2B5EF4-FFF2-40B4-BE49-F238E27FC236}">
                <a16:creationId xmlns:a16="http://schemas.microsoft.com/office/drawing/2014/main" id="{10A86F8C-E9BE-4018-81E7-F0CAE34C476E}"/>
              </a:ext>
            </a:extLst>
          </p:cNvPr>
          <p:cNvGrpSpPr/>
          <p:nvPr/>
        </p:nvGrpSpPr>
        <p:grpSpPr>
          <a:xfrm>
            <a:off x="2025683" y="4939284"/>
            <a:ext cx="8926175" cy="611409"/>
            <a:chOff x="2228850" y="1527005"/>
            <a:chExt cx="9720000" cy="665783"/>
          </a:xfrm>
        </p:grpSpPr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6E85622A-E0FA-4B52-9497-F48486E748B8}"/>
                </a:ext>
              </a:extLst>
            </p:cNvPr>
            <p:cNvSpPr/>
            <p:nvPr/>
          </p:nvSpPr>
          <p:spPr>
            <a:xfrm>
              <a:off x="2228850" y="1527005"/>
              <a:ext cx="9720000" cy="665783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 w="28575" cmpd="thinThick">
              <a:solidFill>
                <a:srgbClr val="FCD8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3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A71155BA-2642-4A20-9A60-910B05912776}"/>
                </a:ext>
              </a:extLst>
            </p:cNvPr>
            <p:cNvSpPr/>
            <p:nvPr/>
          </p:nvSpPr>
          <p:spPr>
            <a:xfrm>
              <a:off x="2292389" y="1577393"/>
              <a:ext cx="573078" cy="569704"/>
            </a:xfrm>
            <a:prstGeom prst="ellipse">
              <a:avLst/>
            </a:prstGeom>
            <a:solidFill>
              <a:srgbClr val="ED1B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pPr algn="ctr"/>
              <a:r>
                <a:rPr lang="th-TH" sz="3673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4</a:t>
              </a:r>
              <a:r>
                <a:rPr lang="en-US" sz="3673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3A0FFB44-85CC-45E5-ACA1-F411D21C143B}"/>
                </a:ext>
              </a:extLst>
            </p:cNvPr>
            <p:cNvSpPr/>
            <p:nvPr/>
          </p:nvSpPr>
          <p:spPr>
            <a:xfrm>
              <a:off x="3008870" y="1645306"/>
              <a:ext cx="8892844" cy="4934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ทั้งเซลล์พืชและเซลล์สัตว์ไม่มีการเปลี่ยนแปลง เนื่องจากมีผนังเซลล์</a:t>
              </a:r>
              <a:endParaRPr lang="en-US" sz="3673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4C603130-9EF0-487A-AA32-3C38A2CE0A28}"/>
              </a:ext>
            </a:extLst>
          </p:cNvPr>
          <p:cNvGrpSpPr/>
          <p:nvPr/>
        </p:nvGrpSpPr>
        <p:grpSpPr>
          <a:xfrm>
            <a:off x="2025682" y="4154044"/>
            <a:ext cx="8926175" cy="611409"/>
            <a:chOff x="2228849" y="1527005"/>
            <a:chExt cx="9720000" cy="665783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11910D86-4C24-4F87-B6D1-46AF827D4BC4}"/>
                </a:ext>
              </a:extLst>
            </p:cNvPr>
            <p:cNvSpPr/>
            <p:nvPr/>
          </p:nvSpPr>
          <p:spPr>
            <a:xfrm>
              <a:off x="2228849" y="1527005"/>
              <a:ext cx="9720000" cy="665783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 w="28575" cmpd="thinThick">
              <a:solidFill>
                <a:srgbClr val="FCD8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3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F89CA88D-CB9E-476B-98C3-D68C5A5FF2E0}"/>
                </a:ext>
              </a:extLst>
            </p:cNvPr>
            <p:cNvSpPr/>
            <p:nvPr/>
          </p:nvSpPr>
          <p:spPr>
            <a:xfrm>
              <a:off x="2292389" y="1577393"/>
              <a:ext cx="573078" cy="569704"/>
            </a:xfrm>
            <a:prstGeom prst="ellipse">
              <a:avLst/>
            </a:prstGeom>
            <a:solidFill>
              <a:srgbClr val="ED1B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pPr algn="ctr"/>
              <a:r>
                <a:rPr lang="th-TH" sz="3673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3</a:t>
              </a:r>
              <a:r>
                <a:rPr lang="en-US" sz="3673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2C03FCD2-B52A-4517-84E5-E9C115BBF31D}"/>
                </a:ext>
              </a:extLst>
            </p:cNvPr>
            <p:cNvSpPr/>
            <p:nvPr/>
          </p:nvSpPr>
          <p:spPr>
            <a:xfrm>
              <a:off x="3008870" y="1645306"/>
              <a:ext cx="7746216" cy="4934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ทั้งเซลล์พืชและเซลล์สัตว์แตก เนื่องจากไม่มีผนังเซลล์</a:t>
              </a:r>
              <a:endParaRPr lang="en-US" sz="3673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B6AC8626-B222-440D-9D57-40FD9272BD18}"/>
              </a:ext>
            </a:extLst>
          </p:cNvPr>
          <p:cNvGrpSpPr/>
          <p:nvPr/>
        </p:nvGrpSpPr>
        <p:grpSpPr>
          <a:xfrm>
            <a:off x="2025682" y="3368805"/>
            <a:ext cx="8926175" cy="611409"/>
            <a:chOff x="2228849" y="1527005"/>
            <a:chExt cx="9720000" cy="665783"/>
          </a:xfrm>
        </p:grpSpPr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93207596-A823-4222-8FA9-E6E5AE325FD3}"/>
                </a:ext>
              </a:extLst>
            </p:cNvPr>
            <p:cNvSpPr/>
            <p:nvPr/>
          </p:nvSpPr>
          <p:spPr>
            <a:xfrm>
              <a:off x="2228849" y="1527005"/>
              <a:ext cx="9720000" cy="665783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 w="28575" cmpd="thinThick">
              <a:solidFill>
                <a:srgbClr val="FCD8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3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C6CC7736-ABAB-49CC-B4DA-65E09D68FBAE}"/>
                </a:ext>
              </a:extLst>
            </p:cNvPr>
            <p:cNvSpPr/>
            <p:nvPr/>
          </p:nvSpPr>
          <p:spPr>
            <a:xfrm>
              <a:off x="2292389" y="1577393"/>
              <a:ext cx="573078" cy="569704"/>
            </a:xfrm>
            <a:prstGeom prst="ellipse">
              <a:avLst/>
            </a:prstGeom>
            <a:solidFill>
              <a:srgbClr val="ED1B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pPr algn="ctr"/>
              <a:r>
                <a:rPr lang="th-TH" sz="3673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2</a:t>
              </a:r>
              <a:r>
                <a:rPr lang="en-US" sz="3673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C675B130-7661-495A-95DD-E415CB838CDB}"/>
                </a:ext>
              </a:extLst>
            </p:cNvPr>
            <p:cNvSpPr/>
            <p:nvPr/>
          </p:nvSpPr>
          <p:spPr>
            <a:xfrm>
              <a:off x="3008870" y="1619101"/>
              <a:ext cx="6312929" cy="4934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เซลล์สัตว์จะเต่ง เนื่องจากมีเยื่อหุ้มเซลล์</a:t>
              </a:r>
              <a:endParaRPr lang="en-US" sz="3673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67F00420-917E-49F9-AA2E-97E500612A2B}"/>
              </a:ext>
            </a:extLst>
          </p:cNvPr>
          <p:cNvGrpSpPr/>
          <p:nvPr/>
        </p:nvGrpSpPr>
        <p:grpSpPr>
          <a:xfrm>
            <a:off x="2025682" y="2583566"/>
            <a:ext cx="8926175" cy="611409"/>
            <a:chOff x="2228849" y="1527005"/>
            <a:chExt cx="9720000" cy="665783"/>
          </a:xfrm>
        </p:grpSpPr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5D1668B5-B897-4546-A034-63F4D3D850BD}"/>
                </a:ext>
              </a:extLst>
            </p:cNvPr>
            <p:cNvSpPr/>
            <p:nvPr/>
          </p:nvSpPr>
          <p:spPr>
            <a:xfrm>
              <a:off x="2228849" y="1527005"/>
              <a:ext cx="9720000" cy="665783"/>
            </a:xfrm>
            <a:prstGeom prst="roundRect">
              <a:avLst>
                <a:gd name="adj" fmla="val 50000"/>
              </a:avLst>
            </a:prstGeom>
            <a:solidFill>
              <a:srgbClr val="D5FFEA"/>
            </a:solidFill>
            <a:ln w="28575" cmpd="thinThick">
              <a:solidFill>
                <a:srgbClr val="D5FF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3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21617AF5-3B4F-4F90-9E7A-3C97B8E3945C}"/>
                </a:ext>
              </a:extLst>
            </p:cNvPr>
            <p:cNvSpPr/>
            <p:nvPr/>
          </p:nvSpPr>
          <p:spPr>
            <a:xfrm>
              <a:off x="2292389" y="1577393"/>
              <a:ext cx="573078" cy="569704"/>
            </a:xfrm>
            <a:prstGeom prst="ellipse">
              <a:avLst/>
            </a:prstGeom>
            <a:solidFill>
              <a:srgbClr val="00A6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pPr algn="ctr"/>
              <a:r>
                <a:rPr lang="th-TH" sz="3673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1</a:t>
              </a:r>
              <a:r>
                <a:rPr lang="en-US" sz="3673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4510116B-860C-4364-B03A-2BC16C251B18}"/>
                </a:ext>
              </a:extLst>
            </p:cNvPr>
            <p:cNvSpPr/>
            <p:nvPr/>
          </p:nvSpPr>
          <p:spPr>
            <a:xfrm>
              <a:off x="3008870" y="1619101"/>
              <a:ext cx="6312929" cy="4934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เซลล์พืชจะเต่ง เนื่องจากมีผนังเซลล์</a:t>
              </a:r>
              <a:endParaRPr lang="en-US" sz="3673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43" name="explaination">
            <a:extLst>
              <a:ext uri="{FF2B5EF4-FFF2-40B4-BE49-F238E27FC236}">
                <a16:creationId xmlns:a16="http://schemas.microsoft.com/office/drawing/2014/main" id="{0E431D5B-B4F3-4C4F-AD96-554C8725582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85" y="6215863"/>
            <a:ext cx="1105468" cy="484632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655DA275-D657-47C6-85EC-A69F1F9E5546}"/>
              </a:ext>
            </a:extLst>
          </p:cNvPr>
          <p:cNvGrpSpPr/>
          <p:nvPr/>
        </p:nvGrpSpPr>
        <p:grpSpPr>
          <a:xfrm>
            <a:off x="2025554" y="4939284"/>
            <a:ext cx="8926175" cy="611409"/>
            <a:chOff x="2228849" y="1527005"/>
            <a:chExt cx="9720000" cy="665783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8054491A-06E3-4EC7-8B4B-134A0D558742}"/>
                </a:ext>
              </a:extLst>
            </p:cNvPr>
            <p:cNvSpPr/>
            <p:nvPr/>
          </p:nvSpPr>
          <p:spPr>
            <a:xfrm>
              <a:off x="2228849" y="1527005"/>
              <a:ext cx="9720000" cy="665783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 w="28575" cmpd="thinThick"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3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CF3DEA22-97C3-424E-8D86-2ED162319BF5}"/>
                </a:ext>
              </a:extLst>
            </p:cNvPr>
            <p:cNvSpPr/>
            <p:nvPr/>
          </p:nvSpPr>
          <p:spPr>
            <a:xfrm>
              <a:off x="2292389" y="1577393"/>
              <a:ext cx="573078" cy="569704"/>
            </a:xfrm>
            <a:prstGeom prst="ellipse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pPr algn="ctr"/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4</a:t>
              </a:r>
              <a:r>
                <a:rPr lang="en-US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5DB9C098-F6D4-4AC1-AF31-83F0EA5CA5F1}"/>
                </a:ext>
              </a:extLst>
            </p:cNvPr>
            <p:cNvSpPr/>
            <p:nvPr/>
          </p:nvSpPr>
          <p:spPr>
            <a:xfrm>
              <a:off x="3008869" y="1645306"/>
              <a:ext cx="8939979" cy="4934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ทั้งเซลล์พืชและเซลล์สัตว์ไม่มีการเปลี่ยนแปลง เนื่องจากมีผนังเซลล์</a:t>
              </a:r>
              <a:endParaRPr lang="en-US" sz="3673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4C2141C-7178-4344-9D86-1B2DB08AA71E}"/>
              </a:ext>
            </a:extLst>
          </p:cNvPr>
          <p:cNvGrpSpPr/>
          <p:nvPr/>
        </p:nvGrpSpPr>
        <p:grpSpPr>
          <a:xfrm>
            <a:off x="2025554" y="4154044"/>
            <a:ext cx="8926175" cy="611409"/>
            <a:chOff x="2228849" y="1527005"/>
            <a:chExt cx="9720000" cy="665783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8E53C5B1-311F-4517-B37A-875553E78F28}"/>
                </a:ext>
              </a:extLst>
            </p:cNvPr>
            <p:cNvSpPr/>
            <p:nvPr/>
          </p:nvSpPr>
          <p:spPr>
            <a:xfrm>
              <a:off x="2228849" y="1527005"/>
              <a:ext cx="9720000" cy="665783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 w="28575" cmpd="thinThick"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3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931656E1-90D9-48E4-BC94-A0CAEF44C47D}"/>
                </a:ext>
              </a:extLst>
            </p:cNvPr>
            <p:cNvSpPr/>
            <p:nvPr/>
          </p:nvSpPr>
          <p:spPr>
            <a:xfrm>
              <a:off x="2292389" y="1577394"/>
              <a:ext cx="573078" cy="569703"/>
            </a:xfrm>
            <a:prstGeom prst="ellipse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pPr algn="ctr"/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3</a:t>
              </a:r>
              <a:r>
                <a:rPr lang="en-US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7F143F93-8C1E-433E-8DA5-ADB74492B06F}"/>
                </a:ext>
              </a:extLst>
            </p:cNvPr>
            <p:cNvSpPr/>
            <p:nvPr/>
          </p:nvSpPr>
          <p:spPr>
            <a:xfrm>
              <a:off x="3008870" y="1645306"/>
              <a:ext cx="7862329" cy="4934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ทั้งเซลล์พืชและเซลล์สัตว์แตก เนื่องจากไม่มีผนังเซลล์</a:t>
              </a:r>
              <a:endParaRPr lang="en-US" sz="3673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E0AC5DD-57E2-4611-B18C-E061463B279B}"/>
              </a:ext>
            </a:extLst>
          </p:cNvPr>
          <p:cNvGrpSpPr/>
          <p:nvPr/>
        </p:nvGrpSpPr>
        <p:grpSpPr>
          <a:xfrm>
            <a:off x="2025682" y="3368805"/>
            <a:ext cx="8926175" cy="611409"/>
            <a:chOff x="2228849" y="1527005"/>
            <a:chExt cx="9720000" cy="665783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D3DB5CB1-2DF3-4F5D-8F0F-3ACDA4996B1B}"/>
                </a:ext>
              </a:extLst>
            </p:cNvPr>
            <p:cNvSpPr/>
            <p:nvPr/>
          </p:nvSpPr>
          <p:spPr>
            <a:xfrm>
              <a:off x="2228849" y="1527005"/>
              <a:ext cx="9720000" cy="665783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 w="28575" cmpd="thinThick"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3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0B9B22BF-64AF-44DE-B18A-F916AF051ACC}"/>
                </a:ext>
              </a:extLst>
            </p:cNvPr>
            <p:cNvSpPr/>
            <p:nvPr/>
          </p:nvSpPr>
          <p:spPr>
            <a:xfrm>
              <a:off x="2292389" y="1577393"/>
              <a:ext cx="573078" cy="569704"/>
            </a:xfrm>
            <a:prstGeom prst="ellipse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pPr algn="ctr"/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2</a:t>
              </a:r>
              <a:r>
                <a:rPr lang="en-US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1F13D11A-41C4-4D62-9A58-B468DAC695B3}"/>
                </a:ext>
              </a:extLst>
            </p:cNvPr>
            <p:cNvSpPr/>
            <p:nvPr/>
          </p:nvSpPr>
          <p:spPr>
            <a:xfrm>
              <a:off x="3008870" y="1619101"/>
              <a:ext cx="6312929" cy="4934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เซลล์สัตว์จะเต่ง เนื่องจากมีเยื่อหุ้มเซลล์</a:t>
              </a:r>
              <a:endParaRPr lang="en-US" sz="3673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2496FD2-CC97-4129-A08D-0EFE90CD5C44}"/>
              </a:ext>
            </a:extLst>
          </p:cNvPr>
          <p:cNvGrpSpPr/>
          <p:nvPr/>
        </p:nvGrpSpPr>
        <p:grpSpPr>
          <a:xfrm>
            <a:off x="2025682" y="2583566"/>
            <a:ext cx="8926175" cy="611409"/>
            <a:chOff x="2228849" y="1527005"/>
            <a:chExt cx="9720000" cy="665783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8B6FA32A-B24E-4DF1-AA9B-279FBDB2E34C}"/>
                </a:ext>
              </a:extLst>
            </p:cNvPr>
            <p:cNvSpPr/>
            <p:nvPr/>
          </p:nvSpPr>
          <p:spPr>
            <a:xfrm>
              <a:off x="2228849" y="1527005"/>
              <a:ext cx="9720000" cy="665783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 w="28575" cmpd="thinThick"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3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42A6F9E6-28CD-450B-A025-52335494D03A}"/>
                </a:ext>
              </a:extLst>
            </p:cNvPr>
            <p:cNvSpPr/>
            <p:nvPr/>
          </p:nvSpPr>
          <p:spPr>
            <a:xfrm>
              <a:off x="2292389" y="1577393"/>
              <a:ext cx="573078" cy="569704"/>
            </a:xfrm>
            <a:prstGeom prst="ellipse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pPr algn="ctr"/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1</a:t>
              </a:r>
              <a:r>
                <a:rPr lang="en-US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FD4A819-E468-41F8-BC83-A57EBF805E33}"/>
                </a:ext>
              </a:extLst>
            </p:cNvPr>
            <p:cNvSpPr/>
            <p:nvPr/>
          </p:nvSpPr>
          <p:spPr>
            <a:xfrm>
              <a:off x="3008870" y="1619101"/>
              <a:ext cx="6312929" cy="4934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060" tIns="33060" rIns="0" bIns="0" rtlCol="0" anchor="ctr"/>
            <a:lstStyle/>
            <a:p>
              <a:r>
                <a:rPr lang="th-TH" sz="3673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เซลล์พืชจะเต่ง เนื่องจากมีผนังเซลล์</a:t>
              </a:r>
            </a:p>
          </p:txBody>
        </p:sp>
      </p:grpSp>
      <p:sp>
        <p:nvSpPr>
          <p:cNvPr id="82" name="Rectangle 81">
            <a:extLst>
              <a:ext uri="{FF2B5EF4-FFF2-40B4-BE49-F238E27FC236}">
                <a16:creationId xmlns:a16="http://schemas.microsoft.com/office/drawing/2014/main" id="{E6664D5D-9856-47F0-8A89-C91721CA323D}"/>
              </a:ext>
            </a:extLst>
          </p:cNvPr>
          <p:cNvSpPr/>
          <p:nvPr/>
        </p:nvSpPr>
        <p:spPr>
          <a:xfrm>
            <a:off x="1532473" y="1060236"/>
            <a:ext cx="9610448" cy="122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31825"/>
            <a:r>
              <a:rPr lang="th-TH" sz="3673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10.  หากนำเซลล์พืชและเซลล์สัตว์ไปแช่ในสารละลายที่มีความเข้มต่ำกว่า</a:t>
            </a:r>
            <a:r>
              <a:rPr lang="en-US" sz="3673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</a:t>
            </a:r>
            <a:br>
              <a:rPr lang="en-US" sz="3673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en-US" sz="3673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    </a:t>
            </a:r>
            <a:r>
              <a:rPr lang="th-TH" sz="3673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จะให้ผลอย่างไร</a:t>
            </a:r>
          </a:p>
        </p:txBody>
      </p:sp>
      <p:pic>
        <p:nvPicPr>
          <p:cNvPr id="19" name="Picture 1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1416C5D-6492-409D-BF74-490C1699FD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400" y="6215863"/>
            <a:ext cx="493417" cy="48700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644C563-38B2-4EA4-9F2C-D2B1E41BD0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5180" y="0"/>
            <a:ext cx="716820" cy="755222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CF1239BF-E255-4FCD-A184-8D710502D784}"/>
              </a:ext>
            </a:extLst>
          </p:cNvPr>
          <p:cNvGrpSpPr/>
          <p:nvPr/>
        </p:nvGrpSpPr>
        <p:grpSpPr>
          <a:xfrm>
            <a:off x="1587951" y="7018105"/>
            <a:ext cx="9016098" cy="4333701"/>
            <a:chOff x="1542902" y="4187299"/>
            <a:chExt cx="9016457" cy="4333874"/>
          </a:xfrm>
          <a:effectLst>
            <a:outerShdw blurRad="50800" dir="5400000" algn="ctr" rotWithShape="0">
              <a:srgbClr val="000000">
                <a:alpha val="20000"/>
              </a:srgbClr>
            </a:outerShdw>
          </a:effectLst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556531B6-D773-4316-B62E-52E17B213C94}"/>
                </a:ext>
              </a:extLst>
            </p:cNvPr>
            <p:cNvSpPr/>
            <p:nvPr/>
          </p:nvSpPr>
          <p:spPr>
            <a:xfrm>
              <a:off x="1542902" y="4187299"/>
              <a:ext cx="9016457" cy="4333874"/>
            </a:xfrm>
            <a:prstGeom prst="roundRect">
              <a:avLst>
                <a:gd name="adj" fmla="val 7117"/>
              </a:avLst>
            </a:prstGeom>
            <a:solidFill>
              <a:schemeClr val="bg1"/>
            </a:solidFill>
            <a:ln w="76200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EC20482D-C413-4407-AB25-5B988ABF83C2}"/>
                </a:ext>
              </a:extLst>
            </p:cNvPr>
            <p:cNvSpPr/>
            <p:nvPr/>
          </p:nvSpPr>
          <p:spPr>
            <a:xfrm>
              <a:off x="1879484" y="4600189"/>
              <a:ext cx="8321334" cy="1562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363515" algn="l"/>
                  <a:tab pos="715918" algn="l"/>
                </a:tabLst>
              </a:pPr>
              <a:r>
                <a:rPr lang="th-TH" sz="2388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เฉลย ข้อ 1. เซลล์พืชจะเต่ง เนื่องจากมีผนังเซลล์</a:t>
              </a:r>
            </a:p>
            <a:p>
              <a:pPr>
                <a:tabLst>
                  <a:tab pos="363515" algn="l"/>
                  <a:tab pos="715918" algn="l"/>
                </a:tabLst>
              </a:pPr>
              <a:r>
                <a:rPr lang="en-US" sz="2388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2388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สารละลายภายนอกมีความเข้มต่ำกว่าสารละลายภายในเซลล์ ทำให้น้ำจากสารละลาย</a:t>
              </a:r>
              <a:br>
                <a:rPr lang="th-TH" sz="2388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2388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ภายนอกเซลล์จะออสโมซิสเข้าไปในเซลล์มากกว่าออกมานอกเซลล์ มีผลทำให้เซลล์พืชเต่ง </a:t>
              </a:r>
              <a:br>
                <a:rPr lang="th-TH" sz="2388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2388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และเซลล์สัตว์แตกได้เนื่องจากไม่มีผนังเซลล์</a:t>
              </a:r>
            </a:p>
          </p:txBody>
        </p:sp>
      </p:grpSp>
      <p:pic>
        <p:nvPicPr>
          <p:cNvPr id="15" name="close">
            <a:extLst>
              <a:ext uri="{FF2B5EF4-FFF2-40B4-BE49-F238E27FC236}">
                <a16:creationId xmlns:a16="http://schemas.microsoft.com/office/drawing/2014/main" id="{79678DA2-905E-42BD-8EB0-DE056EB98A0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2891" y="6857863"/>
            <a:ext cx="556718" cy="5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39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0.83356 L -3.125E-6 0.2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416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83355 L 0 0.25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28571E-6 L 0 -0.83355 " pathEditMode="relative" rAng="0" ptsTypes="AA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688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111E-6 L -3.125E-6 -0.83356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528"/>
          <a:stretch/>
        </p:blipFill>
        <p:spPr>
          <a:xfrm>
            <a:off x="4417458" y="1577671"/>
            <a:ext cx="3357084" cy="349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43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7D52C3F-9AF8-4B69-8826-D058DDF0EF56}"/>
              </a:ext>
            </a:extLst>
          </p:cNvPr>
          <p:cNvGrpSpPr/>
          <p:nvPr/>
        </p:nvGrpSpPr>
        <p:grpSpPr>
          <a:xfrm>
            <a:off x="2021114" y="815210"/>
            <a:ext cx="5559872" cy="5559872"/>
            <a:chOff x="2021114" y="815210"/>
            <a:chExt cx="5559872" cy="555987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188F649-314E-40D7-9FF1-6EACCC6E9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21114" y="815210"/>
              <a:ext cx="5559872" cy="5559872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B866237-62DF-4B38-ACBC-453EC0AB132A}"/>
                </a:ext>
              </a:extLst>
            </p:cNvPr>
            <p:cNvSpPr txBox="1"/>
            <p:nvPr/>
          </p:nvSpPr>
          <p:spPr>
            <a:xfrm>
              <a:off x="4801050" y="1901922"/>
              <a:ext cx="2172390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32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สิ่งมีชีวิตที่ร่างกาย</a:t>
              </a:r>
            </a:p>
            <a:p>
              <a:pPr algn="ctr"/>
              <a:r>
                <a:rPr lang="th-TH" sz="32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ประกอบด้วย</a:t>
              </a:r>
              <a:r>
                <a:rPr lang="th-TH" sz="32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เซลล์</a:t>
              </a:r>
            </a:p>
            <a:p>
              <a:pPr algn="ctr"/>
              <a:r>
                <a:rPr lang="th-TH" sz="32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เพียงเซลล์เดียว</a:t>
              </a:r>
              <a:endParaRPr lang="en-US" sz="32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9417FBE-C949-475C-BA11-96A8869A5D9E}"/>
                </a:ext>
              </a:extLst>
            </p:cNvPr>
            <p:cNvSpPr txBox="1"/>
            <p:nvPr/>
          </p:nvSpPr>
          <p:spPr>
            <a:xfrm>
              <a:off x="2472429" y="3696391"/>
              <a:ext cx="4724370" cy="20621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32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กิจกรรมต่าง ๆ ที่เกี่ยวข้องกับการดำรงชีวิต</a:t>
              </a:r>
            </a:p>
            <a:p>
              <a:pPr algn="ctr"/>
              <a:r>
                <a:rPr lang="th-TH" sz="32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เช่น การกินอาหาร การขับถ่าย</a:t>
              </a:r>
            </a:p>
            <a:p>
              <a:pPr algn="ctr"/>
              <a:r>
                <a:rPr lang="th-TH" sz="32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การสืบพันธุ์ จะเกิดขึ้นภายในเซลล์</a:t>
              </a:r>
            </a:p>
            <a:p>
              <a:pPr algn="ctr"/>
              <a:r>
                <a:rPr lang="th-TH" sz="32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เพียงเซลล์เดียว</a:t>
              </a:r>
              <a:endParaRPr lang="en-US" sz="32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9309C66F-F113-43EF-B87C-CA34BD15C7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56953" y="1719524"/>
              <a:ext cx="2152075" cy="1707028"/>
            </a:xfrm>
            <a:prstGeom prst="rect">
              <a:avLst/>
            </a:prstGeom>
          </p:spPr>
        </p:pic>
      </p:grpSp>
      <p:pic>
        <p:nvPicPr>
          <p:cNvPr id="12" name="Picture 1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49053964-9E9F-4049-8404-8C02890B67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400" y="6215863"/>
            <a:ext cx="493417" cy="4870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6FC7168-7D13-402F-BF07-40971C610DD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5180" y="0"/>
            <a:ext cx="716820" cy="755222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FF794103-754E-4A9C-8364-AA790974C3CE}"/>
              </a:ext>
            </a:extLst>
          </p:cNvPr>
          <p:cNvGrpSpPr/>
          <p:nvPr/>
        </p:nvGrpSpPr>
        <p:grpSpPr>
          <a:xfrm>
            <a:off x="415738" y="190500"/>
            <a:ext cx="2733675" cy="736600"/>
            <a:chOff x="7729537" y="2114342"/>
            <a:chExt cx="2733675" cy="736600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0729E24A-7A30-43A3-B5AE-AA2E646CFB06}"/>
                </a:ext>
              </a:extLst>
            </p:cNvPr>
            <p:cNvSpPr/>
            <p:nvPr/>
          </p:nvSpPr>
          <p:spPr>
            <a:xfrm>
              <a:off x="7729537" y="2114342"/>
              <a:ext cx="2733675" cy="736600"/>
            </a:xfrm>
            <a:prstGeom prst="roundRect">
              <a:avLst>
                <a:gd name="adj" fmla="val 50000"/>
              </a:avLst>
            </a:prstGeom>
            <a:solidFill>
              <a:srgbClr val="01B2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3EFB2275-611F-4A33-8F10-2848419CC5B8}"/>
                </a:ext>
              </a:extLst>
            </p:cNvPr>
            <p:cNvSpPr/>
            <p:nvPr/>
          </p:nvSpPr>
          <p:spPr>
            <a:xfrm>
              <a:off x="7782374" y="2158642"/>
              <a:ext cx="2628000" cy="648000"/>
            </a:xfrm>
            <a:prstGeom prst="roundRect">
              <a:avLst>
                <a:gd name="adj" fmla="val 50000"/>
              </a:avLst>
            </a:prstGeom>
            <a:noFill/>
            <a:ln w="952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1F135AE-5408-438C-82F1-9DA975B4B485}"/>
                </a:ext>
              </a:extLst>
            </p:cNvPr>
            <p:cNvSpPr txBox="1"/>
            <p:nvPr/>
          </p:nvSpPr>
          <p:spPr>
            <a:xfrm>
              <a:off x="7846673" y="2218830"/>
              <a:ext cx="249940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32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ประเภทของสิ่งมีชีวิต</a:t>
              </a:r>
              <a:endParaRPr lang="en-US" sz="32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2E79BBA-C0F5-4D34-8C87-AA4F4D578B3B}"/>
              </a:ext>
            </a:extLst>
          </p:cNvPr>
          <p:cNvGrpSpPr/>
          <p:nvPr/>
        </p:nvGrpSpPr>
        <p:grpSpPr>
          <a:xfrm>
            <a:off x="6555564" y="787215"/>
            <a:ext cx="3677944" cy="1247671"/>
            <a:chOff x="6555564" y="787215"/>
            <a:chExt cx="3677944" cy="1247671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87887BF0-57D9-4D24-B39C-BD6CC6C4BCFF}"/>
                </a:ext>
              </a:extLst>
            </p:cNvPr>
            <p:cNvSpPr/>
            <p:nvPr/>
          </p:nvSpPr>
          <p:spPr>
            <a:xfrm>
              <a:off x="6555564" y="787215"/>
              <a:ext cx="3677944" cy="1247671"/>
            </a:xfrm>
            <a:prstGeom prst="roundRect">
              <a:avLst>
                <a:gd name="adj" fmla="val 50000"/>
              </a:avLst>
            </a:prstGeom>
            <a:solidFill>
              <a:srgbClr val="FFE1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610AF169-7414-4BE3-990A-3E6C8312E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92621" y="1094181"/>
              <a:ext cx="2347163" cy="755970"/>
            </a:xfrm>
            <a:prstGeom prst="rect">
              <a:avLst/>
            </a:prstGeom>
          </p:spPr>
        </p:pic>
      </p:grpSp>
      <p:grpSp>
        <p:nvGrpSpPr>
          <p:cNvPr id="14" name="B.พารามีเซียม">
            <a:extLst>
              <a:ext uri="{FF2B5EF4-FFF2-40B4-BE49-F238E27FC236}">
                <a16:creationId xmlns:a16="http://schemas.microsoft.com/office/drawing/2014/main" id="{80C8C72A-A808-4824-9EE5-42710F3A29E2}"/>
              </a:ext>
            </a:extLst>
          </p:cNvPr>
          <p:cNvGrpSpPr/>
          <p:nvPr/>
        </p:nvGrpSpPr>
        <p:grpSpPr>
          <a:xfrm>
            <a:off x="6555564" y="787215"/>
            <a:ext cx="1249200" cy="1247671"/>
            <a:chOff x="6555564" y="1098683"/>
            <a:chExt cx="1249200" cy="12476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713FECC-A882-4E94-9D02-A3BD01986132}"/>
                </a:ext>
              </a:extLst>
            </p:cNvPr>
            <p:cNvSpPr/>
            <p:nvPr/>
          </p:nvSpPr>
          <p:spPr>
            <a:xfrm>
              <a:off x="6555564" y="1098683"/>
              <a:ext cx="1249200" cy="1247671"/>
            </a:xfrm>
            <a:prstGeom prst="roundRect">
              <a:avLst>
                <a:gd name="adj" fmla="val 50000"/>
              </a:avLst>
            </a:prstGeom>
            <a:solidFill>
              <a:srgbClr val="D871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B0EA2D4-6896-464B-8D1B-0488735A9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02218" y="1146518"/>
              <a:ext cx="1155892" cy="1152000"/>
            </a:xfrm>
            <a:prstGeom prst="rect">
              <a:avLst/>
            </a:prstGeom>
          </p:spPr>
        </p:pic>
      </p:grpSp>
      <p:pic>
        <p:nvPicPr>
          <p:cNvPr id="46" name="ปิด พารามีเซียม">
            <a:extLst>
              <a:ext uri="{FF2B5EF4-FFF2-40B4-BE49-F238E27FC236}">
                <a16:creationId xmlns:a16="http://schemas.microsoft.com/office/drawing/2014/main" id="{828B345F-CE90-4F4F-A77C-1798BE797C1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196" y="566899"/>
            <a:ext cx="553311" cy="553311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F1CC40C3-A2B3-4EF1-BC32-DB18EBB93F4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636910" y="1643347"/>
            <a:ext cx="223376" cy="28294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AF31068-351A-4B30-B800-C3013B21BBC5}"/>
              </a:ext>
            </a:extLst>
          </p:cNvPr>
          <p:cNvGrpSpPr/>
          <p:nvPr/>
        </p:nvGrpSpPr>
        <p:grpSpPr>
          <a:xfrm>
            <a:off x="7338027" y="2269092"/>
            <a:ext cx="3677944" cy="1247671"/>
            <a:chOff x="7338027" y="2269092"/>
            <a:chExt cx="3677944" cy="1247671"/>
          </a:xfrm>
        </p:grpSpPr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69C0BA65-5069-435F-AE70-7EB28ECDE23D}"/>
                </a:ext>
              </a:extLst>
            </p:cNvPr>
            <p:cNvSpPr/>
            <p:nvPr/>
          </p:nvSpPr>
          <p:spPr>
            <a:xfrm>
              <a:off x="7338027" y="2269092"/>
              <a:ext cx="3677944" cy="1247671"/>
            </a:xfrm>
            <a:prstGeom prst="roundRect">
              <a:avLst>
                <a:gd name="adj" fmla="val 50000"/>
              </a:avLst>
            </a:prstGeom>
            <a:solidFill>
              <a:srgbClr val="FFE1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9AF3CA44-0C84-4D64-90B5-1CEEE7816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889648" y="2573038"/>
              <a:ext cx="1518036" cy="755970"/>
            </a:xfrm>
            <a:prstGeom prst="rect">
              <a:avLst/>
            </a:prstGeom>
          </p:spPr>
        </p:pic>
      </p:grpSp>
      <p:grpSp>
        <p:nvGrpSpPr>
          <p:cNvPr id="65" name="B.อะมีบา">
            <a:extLst>
              <a:ext uri="{FF2B5EF4-FFF2-40B4-BE49-F238E27FC236}">
                <a16:creationId xmlns:a16="http://schemas.microsoft.com/office/drawing/2014/main" id="{53F72E08-3347-4DD2-A217-03C934399EC6}"/>
              </a:ext>
            </a:extLst>
          </p:cNvPr>
          <p:cNvGrpSpPr/>
          <p:nvPr/>
        </p:nvGrpSpPr>
        <p:grpSpPr>
          <a:xfrm>
            <a:off x="7338027" y="2269092"/>
            <a:ext cx="1249200" cy="1247671"/>
            <a:chOff x="6555564" y="1098683"/>
            <a:chExt cx="1249200" cy="1247671"/>
          </a:xfrm>
        </p:grpSpPr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54D3E4B5-0B35-4836-A36F-D8F487F09B03}"/>
                </a:ext>
              </a:extLst>
            </p:cNvPr>
            <p:cNvSpPr/>
            <p:nvPr/>
          </p:nvSpPr>
          <p:spPr>
            <a:xfrm>
              <a:off x="6555564" y="1098683"/>
              <a:ext cx="1249200" cy="1247671"/>
            </a:xfrm>
            <a:prstGeom prst="roundRect">
              <a:avLst>
                <a:gd name="adj" fmla="val 50000"/>
              </a:avLst>
            </a:prstGeom>
            <a:solidFill>
              <a:srgbClr val="D871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6E633A44-6C91-4454-96F8-62C75682F7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04164" y="1146518"/>
              <a:ext cx="1152000" cy="1152000"/>
            </a:xfrm>
            <a:prstGeom prst="rect">
              <a:avLst/>
            </a:prstGeom>
          </p:spPr>
        </p:pic>
      </p:grpSp>
      <p:pic>
        <p:nvPicPr>
          <p:cNvPr id="66" name="ปิด อะมีบา">
            <a:extLst>
              <a:ext uri="{FF2B5EF4-FFF2-40B4-BE49-F238E27FC236}">
                <a16:creationId xmlns:a16="http://schemas.microsoft.com/office/drawing/2014/main" id="{403BCD7C-530C-466B-BA72-20AE47A05D4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2659" y="2048776"/>
            <a:ext cx="553311" cy="55331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9DE7723-3422-42E3-920B-FCE69E825CE7}"/>
              </a:ext>
            </a:extLst>
          </p:cNvPr>
          <p:cNvGrpSpPr/>
          <p:nvPr/>
        </p:nvGrpSpPr>
        <p:grpSpPr>
          <a:xfrm>
            <a:off x="7338027" y="3750969"/>
            <a:ext cx="3677944" cy="1247671"/>
            <a:chOff x="7338027" y="3750969"/>
            <a:chExt cx="3677944" cy="1247671"/>
          </a:xfrm>
        </p:grpSpPr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C3ECD9E4-0FCC-4976-A523-2526B4C61F15}"/>
                </a:ext>
              </a:extLst>
            </p:cNvPr>
            <p:cNvSpPr/>
            <p:nvPr/>
          </p:nvSpPr>
          <p:spPr>
            <a:xfrm>
              <a:off x="7338027" y="3750969"/>
              <a:ext cx="3677944" cy="1247671"/>
            </a:xfrm>
            <a:prstGeom prst="roundRect">
              <a:avLst>
                <a:gd name="adj" fmla="val 50000"/>
              </a:avLst>
            </a:prstGeom>
            <a:solidFill>
              <a:srgbClr val="FFE1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3DEC4DC7-D64D-468A-92D2-56A59C390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834779" y="4048214"/>
              <a:ext cx="1627773" cy="755970"/>
            </a:xfrm>
            <a:prstGeom prst="rect">
              <a:avLst/>
            </a:prstGeom>
          </p:spPr>
        </p:pic>
      </p:grpSp>
      <p:grpSp>
        <p:nvGrpSpPr>
          <p:cNvPr id="73" name="B.ยูกลีนา">
            <a:extLst>
              <a:ext uri="{FF2B5EF4-FFF2-40B4-BE49-F238E27FC236}">
                <a16:creationId xmlns:a16="http://schemas.microsoft.com/office/drawing/2014/main" id="{8C2264E3-5C6F-42D1-9DC2-5A87083CEAA3}"/>
              </a:ext>
            </a:extLst>
          </p:cNvPr>
          <p:cNvGrpSpPr/>
          <p:nvPr/>
        </p:nvGrpSpPr>
        <p:grpSpPr>
          <a:xfrm>
            <a:off x="7338027" y="3750969"/>
            <a:ext cx="1249200" cy="1247671"/>
            <a:chOff x="6555564" y="1098683"/>
            <a:chExt cx="1249200" cy="1247671"/>
          </a:xfrm>
        </p:grpSpPr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76A3BFBF-3CF7-4718-9E87-59724247949B}"/>
                </a:ext>
              </a:extLst>
            </p:cNvPr>
            <p:cNvSpPr/>
            <p:nvPr/>
          </p:nvSpPr>
          <p:spPr>
            <a:xfrm>
              <a:off x="6555564" y="1098683"/>
              <a:ext cx="1249200" cy="1247671"/>
            </a:xfrm>
            <a:prstGeom prst="roundRect">
              <a:avLst>
                <a:gd name="adj" fmla="val 50000"/>
              </a:avLst>
            </a:prstGeom>
            <a:solidFill>
              <a:srgbClr val="D871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4374F6E1-91EA-445C-82EC-7C3186B28E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04164" y="1146518"/>
              <a:ext cx="1152000" cy="1152000"/>
            </a:xfrm>
            <a:prstGeom prst="rect">
              <a:avLst/>
            </a:prstGeom>
          </p:spPr>
        </p:pic>
      </p:grpSp>
      <p:pic>
        <p:nvPicPr>
          <p:cNvPr id="74" name="ปิด ยูกลีนา">
            <a:extLst>
              <a:ext uri="{FF2B5EF4-FFF2-40B4-BE49-F238E27FC236}">
                <a16:creationId xmlns:a16="http://schemas.microsoft.com/office/drawing/2014/main" id="{8FB3AFC9-D1B5-4D5F-810C-17FAF2AA226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2659" y="3530653"/>
            <a:ext cx="553311" cy="55331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1240B62-EA6E-4293-ADE6-5453FDD0C6F9}"/>
              </a:ext>
            </a:extLst>
          </p:cNvPr>
          <p:cNvGrpSpPr/>
          <p:nvPr/>
        </p:nvGrpSpPr>
        <p:grpSpPr>
          <a:xfrm>
            <a:off x="6555564" y="5232847"/>
            <a:ext cx="3677944" cy="1247671"/>
            <a:chOff x="6555564" y="5232847"/>
            <a:chExt cx="3677944" cy="1247671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2F65C3DC-5943-40FF-A0C5-9B4F602FFA14}"/>
                </a:ext>
              </a:extLst>
            </p:cNvPr>
            <p:cNvSpPr/>
            <p:nvPr/>
          </p:nvSpPr>
          <p:spPr>
            <a:xfrm>
              <a:off x="6555564" y="5232847"/>
              <a:ext cx="3677944" cy="1247671"/>
            </a:xfrm>
            <a:prstGeom prst="roundRect">
              <a:avLst>
                <a:gd name="adj" fmla="val 50000"/>
              </a:avLst>
            </a:prstGeom>
            <a:solidFill>
              <a:srgbClr val="FFE1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9265FCA-C53A-46DF-B620-D1D18D6520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857640" y="5534994"/>
              <a:ext cx="2005758" cy="755970"/>
            </a:xfrm>
            <a:prstGeom prst="rect">
              <a:avLst/>
            </a:prstGeom>
          </p:spPr>
        </p:pic>
      </p:grpSp>
      <p:grpSp>
        <p:nvGrpSpPr>
          <p:cNvPr id="81" name="B.แบคทีเรีย">
            <a:extLst>
              <a:ext uri="{FF2B5EF4-FFF2-40B4-BE49-F238E27FC236}">
                <a16:creationId xmlns:a16="http://schemas.microsoft.com/office/drawing/2014/main" id="{67D42EE0-9164-40FF-97C2-D90F47CA1A0F}"/>
              </a:ext>
            </a:extLst>
          </p:cNvPr>
          <p:cNvGrpSpPr/>
          <p:nvPr/>
        </p:nvGrpSpPr>
        <p:grpSpPr>
          <a:xfrm>
            <a:off x="6555564" y="5232847"/>
            <a:ext cx="1249200" cy="1247671"/>
            <a:chOff x="6555564" y="1098683"/>
            <a:chExt cx="1249200" cy="1247671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9C4C22F0-A48C-440B-B03E-D048DE67D640}"/>
                </a:ext>
              </a:extLst>
            </p:cNvPr>
            <p:cNvSpPr/>
            <p:nvPr/>
          </p:nvSpPr>
          <p:spPr>
            <a:xfrm>
              <a:off x="6555564" y="1098683"/>
              <a:ext cx="1249200" cy="1247671"/>
            </a:xfrm>
            <a:prstGeom prst="roundRect">
              <a:avLst>
                <a:gd name="adj" fmla="val 50000"/>
              </a:avLst>
            </a:prstGeom>
            <a:solidFill>
              <a:srgbClr val="D871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09B10E1D-0AAB-4361-A761-EA45D42EA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02218" y="1146518"/>
              <a:ext cx="1155891" cy="1152000"/>
            </a:xfrm>
            <a:prstGeom prst="rect">
              <a:avLst/>
            </a:prstGeom>
          </p:spPr>
        </p:pic>
      </p:grpSp>
      <p:pic>
        <p:nvPicPr>
          <p:cNvPr id="82" name="ปิด แบคทีเรีย">
            <a:extLst>
              <a:ext uri="{FF2B5EF4-FFF2-40B4-BE49-F238E27FC236}">
                <a16:creationId xmlns:a16="http://schemas.microsoft.com/office/drawing/2014/main" id="{5B5E75D4-3AC6-4A43-ADEB-0EAB0728B15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196" y="5012531"/>
            <a:ext cx="553311" cy="55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87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6" presetClass="emph" presetSubtype="0" repeatCount="2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5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T.body">
            <a:extLst>
              <a:ext uri="{FF2B5EF4-FFF2-40B4-BE49-F238E27FC236}">
                <a16:creationId xmlns:a16="http://schemas.microsoft.com/office/drawing/2014/main" id="{088222A2-42EE-4C9C-8581-0E10591C464E}"/>
              </a:ext>
            </a:extLst>
          </p:cNvPr>
          <p:cNvGrpSpPr/>
          <p:nvPr/>
        </p:nvGrpSpPr>
        <p:grpSpPr>
          <a:xfrm>
            <a:off x="7944815" y="3537877"/>
            <a:ext cx="3577496" cy="2858481"/>
            <a:chOff x="7944815" y="3537877"/>
            <a:chExt cx="3577496" cy="2858481"/>
          </a:xfrm>
        </p:grpSpPr>
        <p:sp>
          <p:nvSpPr>
            <p:cNvPr id="82" name="Rectangle: Rounded Corners 81">
              <a:extLst>
                <a:ext uri="{FF2B5EF4-FFF2-40B4-BE49-F238E27FC236}">
                  <a16:creationId xmlns:a16="http://schemas.microsoft.com/office/drawing/2014/main" id="{F3536D66-0FDE-419E-A187-FBCF7E54D68C}"/>
                </a:ext>
              </a:extLst>
            </p:cNvPr>
            <p:cNvSpPr/>
            <p:nvPr/>
          </p:nvSpPr>
          <p:spPr>
            <a:xfrm>
              <a:off x="7944815" y="3791623"/>
              <a:ext cx="3575087" cy="2556000"/>
            </a:xfrm>
            <a:prstGeom prst="roundRect">
              <a:avLst>
                <a:gd name="adj" fmla="val 8218"/>
              </a:avLst>
            </a:prstGeom>
            <a:solidFill>
              <a:srgbClr val="F9E8FF"/>
            </a:solidFill>
            <a:ln w="19050">
              <a:solidFill>
                <a:srgbClr val="9964B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049B5500-5944-44C0-8F0B-229237901656}"/>
                </a:ext>
              </a:extLst>
            </p:cNvPr>
            <p:cNvSpPr txBox="1"/>
            <p:nvPr/>
          </p:nvSpPr>
          <p:spPr>
            <a:xfrm>
              <a:off x="9235956" y="4457366"/>
              <a:ext cx="228635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ระบบต่าง ๆ ในร่างกาย</a:t>
              </a:r>
            </a:p>
            <a:p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เช่น ระบบขับถ่าย ระบบย่อยอาหาร ระบบหายใจ ทำงานร่วมกันเพื่อให้สิ่งมี</a:t>
              </a:r>
            </a:p>
            <a:p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ชีวิตดำรงชีวิตอย่างสมดุล</a:t>
              </a:r>
              <a:endPara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7A400D97-F485-4F10-AE79-785A864F5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11511" y="3537877"/>
              <a:ext cx="1639966" cy="1018120"/>
            </a:xfrm>
            <a:prstGeom prst="rect">
              <a:avLst/>
            </a:prstGeom>
          </p:spPr>
        </p:pic>
      </p:grpSp>
      <p:grpSp>
        <p:nvGrpSpPr>
          <p:cNvPr id="22" name="T.tissue">
            <a:extLst>
              <a:ext uri="{FF2B5EF4-FFF2-40B4-BE49-F238E27FC236}">
                <a16:creationId xmlns:a16="http://schemas.microsoft.com/office/drawing/2014/main" id="{6D545471-5BFA-449B-A24B-C929BF64124F}"/>
              </a:ext>
            </a:extLst>
          </p:cNvPr>
          <p:cNvGrpSpPr/>
          <p:nvPr/>
        </p:nvGrpSpPr>
        <p:grpSpPr>
          <a:xfrm>
            <a:off x="4157494" y="3213455"/>
            <a:ext cx="3066350" cy="2144465"/>
            <a:chOff x="4157494" y="3213455"/>
            <a:chExt cx="3066350" cy="2144465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261BBBF5-CAC8-4AEF-B689-47BCDC3796A1}"/>
                </a:ext>
              </a:extLst>
            </p:cNvPr>
            <p:cNvSpPr/>
            <p:nvPr/>
          </p:nvSpPr>
          <p:spPr>
            <a:xfrm>
              <a:off x="4157494" y="3319089"/>
              <a:ext cx="3066350" cy="2038831"/>
            </a:xfrm>
            <a:prstGeom prst="roundRect">
              <a:avLst>
                <a:gd name="adj" fmla="val 8218"/>
              </a:avLst>
            </a:prstGeom>
            <a:solidFill>
              <a:srgbClr val="F9E8FF"/>
            </a:solidFill>
            <a:ln w="19050">
              <a:solidFill>
                <a:srgbClr val="9964B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EE0E2C6D-A029-4875-87E7-3C57B617932B}"/>
                </a:ext>
              </a:extLst>
            </p:cNvPr>
            <p:cNvSpPr txBox="1"/>
            <p:nvPr/>
          </p:nvSpPr>
          <p:spPr>
            <a:xfrm>
              <a:off x="4232059" y="3782184"/>
              <a:ext cx="23112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เซลล์จำนวนมากที่มี</a:t>
              </a:r>
              <a:endPara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ลักษณะและหน้าที่</a:t>
              </a:r>
              <a:br>
                <a:rPr lang="en-US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เหมือนกันมารวมกลุ่ม</a:t>
              </a:r>
              <a:r>
                <a:rPr lang="en-US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endPara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เพื่อทำหน้าที่อย่างเดียวกัน</a:t>
              </a:r>
              <a:endPara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A9848C9F-9ED0-4426-9603-1F1CDE84E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00699" y="3213455"/>
              <a:ext cx="1743607" cy="652329"/>
            </a:xfrm>
            <a:prstGeom prst="rect">
              <a:avLst/>
            </a:prstGeom>
          </p:spPr>
        </p:pic>
      </p:grpSp>
      <p:grpSp>
        <p:nvGrpSpPr>
          <p:cNvPr id="19" name="T.cell">
            <a:extLst>
              <a:ext uri="{FF2B5EF4-FFF2-40B4-BE49-F238E27FC236}">
                <a16:creationId xmlns:a16="http://schemas.microsoft.com/office/drawing/2014/main" id="{085EBB20-BD59-4484-9706-3E0B7DA92A44}"/>
              </a:ext>
            </a:extLst>
          </p:cNvPr>
          <p:cNvGrpSpPr/>
          <p:nvPr/>
        </p:nvGrpSpPr>
        <p:grpSpPr>
          <a:xfrm>
            <a:off x="4129775" y="5506521"/>
            <a:ext cx="3577089" cy="1023532"/>
            <a:chOff x="4129775" y="5506521"/>
            <a:chExt cx="3577089" cy="1023532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489C80E2-71A3-4822-A9A6-4ED39209F9FB}"/>
                </a:ext>
              </a:extLst>
            </p:cNvPr>
            <p:cNvSpPr/>
            <p:nvPr/>
          </p:nvSpPr>
          <p:spPr>
            <a:xfrm>
              <a:off x="4157494" y="5575852"/>
              <a:ext cx="3549370" cy="951947"/>
            </a:xfrm>
            <a:prstGeom prst="roundRect">
              <a:avLst>
                <a:gd name="adj" fmla="val 20072"/>
              </a:avLst>
            </a:prstGeom>
            <a:solidFill>
              <a:srgbClr val="F9E8FF"/>
            </a:solidFill>
            <a:ln w="19050">
              <a:solidFill>
                <a:srgbClr val="9964B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CF377558-0943-4704-B296-0CADF0F44330}"/>
                </a:ext>
              </a:extLst>
            </p:cNvPr>
            <p:cNvSpPr txBox="1"/>
            <p:nvPr/>
          </p:nvSpPr>
          <p:spPr>
            <a:xfrm>
              <a:off x="4157494" y="6068388"/>
              <a:ext cx="35493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400">
                  <a:latin typeface="TH Sarabun New" panose="020B0500040200020003" pitchFamily="34" charset="-34"/>
                  <a:cs typeface="TH Sarabun New" panose="020B0500040200020003" pitchFamily="34" charset="-34"/>
                </a:defRPr>
              </a:lvl1pPr>
            </a:lstStyle>
            <a:p>
              <a:r>
                <a:rPr lang="th-TH" dirty="0"/>
                <a:t>เซลล์</a:t>
              </a:r>
              <a:r>
                <a:rPr lang="en-US" dirty="0"/>
                <a:t> 1 </a:t>
              </a:r>
              <a:r>
                <a:rPr lang="th-TH" dirty="0"/>
                <a:t>เซลล์ มีหน้าที่และลักษณะจำเพาะ</a:t>
              </a:r>
              <a:endParaRPr lang="en-US" dirty="0"/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0E065AB6-F7B7-4B66-A045-558B5625D0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29775" y="5506521"/>
              <a:ext cx="1310754" cy="652329"/>
            </a:xfrm>
            <a:prstGeom prst="rect">
              <a:avLst/>
            </a:prstGeom>
          </p:spPr>
        </p:pic>
      </p:grpSp>
      <p:grpSp>
        <p:nvGrpSpPr>
          <p:cNvPr id="16" name="T.system">
            <a:extLst>
              <a:ext uri="{FF2B5EF4-FFF2-40B4-BE49-F238E27FC236}">
                <a16:creationId xmlns:a16="http://schemas.microsoft.com/office/drawing/2014/main" id="{C91510B0-224B-4EA0-B4E4-0CD607031386}"/>
              </a:ext>
            </a:extLst>
          </p:cNvPr>
          <p:cNvGrpSpPr/>
          <p:nvPr/>
        </p:nvGrpSpPr>
        <p:grpSpPr>
          <a:xfrm>
            <a:off x="7923803" y="1353163"/>
            <a:ext cx="4049633" cy="2197472"/>
            <a:chOff x="7923803" y="1353163"/>
            <a:chExt cx="4049633" cy="2197472"/>
          </a:xfrm>
        </p:grpSpPr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657FF635-7A52-41A7-BB28-A21FF9AA4339}"/>
                </a:ext>
              </a:extLst>
            </p:cNvPr>
            <p:cNvSpPr/>
            <p:nvPr/>
          </p:nvSpPr>
          <p:spPr>
            <a:xfrm>
              <a:off x="7923803" y="1480172"/>
              <a:ext cx="4049633" cy="2038831"/>
            </a:xfrm>
            <a:prstGeom prst="roundRect">
              <a:avLst>
                <a:gd name="adj" fmla="val 8218"/>
              </a:avLst>
            </a:prstGeom>
            <a:solidFill>
              <a:srgbClr val="F9E8FF"/>
            </a:solidFill>
            <a:ln w="19050">
              <a:solidFill>
                <a:srgbClr val="9964B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5560CFB5-62BD-4E7B-A054-489D2C6F2B9F}"/>
                </a:ext>
              </a:extLst>
            </p:cNvPr>
            <p:cNvSpPr txBox="1"/>
            <p:nvPr/>
          </p:nvSpPr>
          <p:spPr>
            <a:xfrm>
              <a:off x="8789696" y="1980975"/>
              <a:ext cx="313239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อวัยวะต่าง ๆ ที่ทำหน้าที่ร่วมกัน เช่น</a:t>
              </a:r>
              <a:r>
                <a:rPr lang="en-US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ระบบย่อยอาหาร เกิดจากการทำงาน</a:t>
              </a:r>
              <a:r>
                <a:rPr lang="en-US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ของปาก หลอดอาหาร กระเพาะอาหาร ลำไส้เล็กและลำไส้ใหญ่</a:t>
              </a:r>
              <a:endPara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6FE67EE3-BB57-40A6-A484-9D4648285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48651" y="1353163"/>
              <a:ext cx="2914141" cy="652329"/>
            </a:xfrm>
            <a:prstGeom prst="rect">
              <a:avLst/>
            </a:prstGeom>
          </p:spPr>
        </p:pic>
      </p:grpSp>
      <p:grpSp>
        <p:nvGrpSpPr>
          <p:cNvPr id="9" name="T.organ">
            <a:extLst>
              <a:ext uri="{FF2B5EF4-FFF2-40B4-BE49-F238E27FC236}">
                <a16:creationId xmlns:a16="http://schemas.microsoft.com/office/drawing/2014/main" id="{6982BAB2-DFD9-4FB6-9D94-51F4EB2BB4EC}"/>
              </a:ext>
            </a:extLst>
          </p:cNvPr>
          <p:cNvGrpSpPr/>
          <p:nvPr/>
        </p:nvGrpSpPr>
        <p:grpSpPr>
          <a:xfrm>
            <a:off x="4196105" y="1208739"/>
            <a:ext cx="3093686" cy="1834437"/>
            <a:chOff x="4196105" y="1208739"/>
            <a:chExt cx="3093686" cy="1834437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3C022E7A-2F95-40F7-BD31-95903A4AAA62}"/>
                </a:ext>
              </a:extLst>
            </p:cNvPr>
            <p:cNvSpPr/>
            <p:nvPr/>
          </p:nvSpPr>
          <p:spPr>
            <a:xfrm>
              <a:off x="4196105" y="1342044"/>
              <a:ext cx="3093686" cy="1701132"/>
            </a:xfrm>
            <a:prstGeom prst="roundRect">
              <a:avLst>
                <a:gd name="adj" fmla="val 8218"/>
              </a:avLst>
            </a:prstGeom>
            <a:solidFill>
              <a:srgbClr val="F9E8FF"/>
            </a:solidFill>
            <a:ln w="19050">
              <a:solidFill>
                <a:srgbClr val="9964B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7C418C2A-1DF4-4290-A746-1C7C426C9679}"/>
                </a:ext>
              </a:extLst>
            </p:cNvPr>
            <p:cNvSpPr txBox="1"/>
            <p:nvPr/>
          </p:nvSpPr>
          <p:spPr>
            <a:xfrm>
              <a:off x="4272276" y="1820545"/>
              <a:ext cx="206647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เนื้อเยื่อหลายชนิด เช่น</a:t>
              </a:r>
            </a:p>
            <a:p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เนื้อเยื่อบุผิว เนื้อเยื่อ</a:t>
              </a:r>
            </a:p>
            <a:p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เกี่ยวพัน มารวมกลุ่มกัน</a:t>
              </a:r>
              <a:endPara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EBF82F22-5B3D-4D75-A724-D8479BEDD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37817" y="1208739"/>
              <a:ext cx="1633870" cy="652329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204E794-0D79-4494-B73C-B6A778F74D87}"/>
              </a:ext>
            </a:extLst>
          </p:cNvPr>
          <p:cNvGrpSpPr/>
          <p:nvPr/>
        </p:nvGrpSpPr>
        <p:grpSpPr>
          <a:xfrm>
            <a:off x="404809" y="1690923"/>
            <a:ext cx="3371893" cy="3376399"/>
            <a:chOff x="404809" y="1690923"/>
            <a:chExt cx="3371893" cy="337639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3D1680B-853C-4760-B440-19805F365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809" y="1701048"/>
              <a:ext cx="3371893" cy="3366274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A03BA95-F1E4-47D2-8851-95129C85BFF0}"/>
                </a:ext>
              </a:extLst>
            </p:cNvPr>
            <p:cNvSpPr txBox="1"/>
            <p:nvPr/>
          </p:nvSpPr>
          <p:spPr>
            <a:xfrm>
              <a:off x="609420" y="3356815"/>
              <a:ext cx="2962670" cy="12988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th-TH" sz="32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ร่างกายประกอบด้วยเซลล์</a:t>
              </a:r>
            </a:p>
            <a:p>
              <a:pPr algn="ctr">
                <a:lnSpc>
                  <a:spcPct val="80000"/>
                </a:lnSpc>
              </a:pPr>
              <a:r>
                <a:rPr lang="th-TH" sz="32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จำนวนมาก มีทั้งใน</a:t>
              </a:r>
            </a:p>
            <a:p>
              <a:pPr algn="ctr">
                <a:lnSpc>
                  <a:spcPct val="80000"/>
                </a:lnSpc>
              </a:pPr>
              <a:r>
                <a:rPr lang="th-TH" sz="32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พืชและสัตว์</a:t>
              </a: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4B245D4D-8DE2-4AD3-B6C3-C7E2D63E2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52292" y="1690923"/>
              <a:ext cx="2280102" cy="1536325"/>
            </a:xfrm>
            <a:prstGeom prst="rect">
              <a:avLst/>
            </a:prstGeom>
          </p:spPr>
        </p:pic>
      </p:grpSp>
      <p:pic>
        <p:nvPicPr>
          <p:cNvPr id="12" name="Picture 1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49053964-9E9F-4049-8404-8C02890B67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400" y="6215863"/>
            <a:ext cx="493417" cy="4870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6FC7168-7D13-402F-BF07-40971C610DD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5180" y="0"/>
            <a:ext cx="716820" cy="75522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AF40D01-7857-4F12-9C61-5209380577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2369" y="4749592"/>
            <a:ext cx="1430926" cy="14246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A0EC062-BAE8-4531-BB54-A7347E6EA6C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797" y="4714537"/>
            <a:ext cx="1430926" cy="1424649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010D7CB5-BE29-4E76-B19E-F8210E046B9F}"/>
              </a:ext>
            </a:extLst>
          </p:cNvPr>
          <p:cNvSpPr txBox="1"/>
          <p:nvPr/>
        </p:nvSpPr>
        <p:spPr>
          <a:xfrm>
            <a:off x="5931563" y="589618"/>
            <a:ext cx="36888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3200" b="1" dirty="0">
                <a:solidFill>
                  <a:srgbClr val="8B4AA6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การจัดระบบในร่างกายสิ่งมีชีวิต</a:t>
            </a:r>
            <a:endParaRPr lang="en-US" sz="3200" b="1" dirty="0">
              <a:solidFill>
                <a:srgbClr val="8B4AA6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6B88B0FE-42F3-4152-8E4A-B427F7F2A5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72010">
            <a:off x="6607992" y="4825813"/>
            <a:ext cx="282314" cy="731788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942D1668-08FE-43DD-9EB8-26718A74EC75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42831">
            <a:off x="6354309" y="3027443"/>
            <a:ext cx="282314" cy="731788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09369A52-839D-4186-A3D0-51F5CFDAEFDD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978638">
            <a:off x="7542492" y="1963216"/>
            <a:ext cx="282314" cy="731788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F4C1309F-6731-4670-A773-82193135E169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038113">
            <a:off x="8500785" y="3329361"/>
            <a:ext cx="282314" cy="731788"/>
          </a:xfrm>
          <a:prstGeom prst="rect">
            <a:avLst/>
          </a:prstGeom>
        </p:spPr>
      </p:pic>
      <p:pic>
        <p:nvPicPr>
          <p:cNvPr id="48" name="ปิด System">
            <a:extLst>
              <a:ext uri="{FF2B5EF4-FFF2-40B4-BE49-F238E27FC236}">
                <a16:creationId xmlns:a16="http://schemas.microsoft.com/office/drawing/2014/main" id="{181F337F-E2CC-47B1-955B-685F398BD63C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7005" y="1318432"/>
            <a:ext cx="468000" cy="468000"/>
          </a:xfrm>
          <a:prstGeom prst="rect">
            <a:avLst/>
          </a:prstGeom>
        </p:spPr>
      </p:pic>
      <p:pic>
        <p:nvPicPr>
          <p:cNvPr id="54" name="ปิด Body">
            <a:extLst>
              <a:ext uri="{FF2B5EF4-FFF2-40B4-BE49-F238E27FC236}">
                <a16:creationId xmlns:a16="http://schemas.microsoft.com/office/drawing/2014/main" id="{C30C918D-C6CD-4034-8FB2-0B443017F098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8432" y="3631808"/>
            <a:ext cx="468000" cy="468000"/>
          </a:xfrm>
          <a:prstGeom prst="rect">
            <a:avLst/>
          </a:prstGeom>
        </p:spPr>
      </p:pic>
      <p:pic>
        <p:nvPicPr>
          <p:cNvPr id="64" name="ปิด Cell">
            <a:extLst>
              <a:ext uri="{FF2B5EF4-FFF2-40B4-BE49-F238E27FC236}">
                <a16:creationId xmlns:a16="http://schemas.microsoft.com/office/drawing/2014/main" id="{43654187-ACA6-42D3-9310-3864368E7682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0433" y="5411643"/>
            <a:ext cx="468000" cy="468000"/>
          </a:xfrm>
          <a:prstGeom prst="rect">
            <a:avLst/>
          </a:prstGeom>
        </p:spPr>
      </p:pic>
      <p:pic>
        <p:nvPicPr>
          <p:cNvPr id="75" name="ปิด tissue">
            <a:extLst>
              <a:ext uri="{FF2B5EF4-FFF2-40B4-BE49-F238E27FC236}">
                <a16:creationId xmlns:a16="http://schemas.microsoft.com/office/drawing/2014/main" id="{B728BF0F-F46F-4F36-B4B3-02DE1CC5A3A6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1952" y="3153582"/>
            <a:ext cx="468000" cy="468000"/>
          </a:xfrm>
          <a:prstGeom prst="rect">
            <a:avLst/>
          </a:prstGeom>
        </p:spPr>
      </p:pic>
      <p:pic>
        <p:nvPicPr>
          <p:cNvPr id="86" name="ปิด Organ">
            <a:extLst>
              <a:ext uri="{FF2B5EF4-FFF2-40B4-BE49-F238E27FC236}">
                <a16:creationId xmlns:a16="http://schemas.microsoft.com/office/drawing/2014/main" id="{E796BCF5-B8C5-485C-88D9-E7B6DC13B222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7941" y="1176512"/>
            <a:ext cx="468000" cy="468000"/>
          </a:xfrm>
          <a:prstGeom prst="rect">
            <a:avLst/>
          </a:prstGeom>
        </p:spPr>
      </p:pic>
      <p:pic>
        <p:nvPicPr>
          <p:cNvPr id="29" name="A.cell">
            <a:extLst>
              <a:ext uri="{FF2B5EF4-FFF2-40B4-BE49-F238E27FC236}">
                <a16:creationId xmlns:a16="http://schemas.microsoft.com/office/drawing/2014/main" id="{69BF9EEC-647B-4312-8690-F7A4065EF47D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3005" y="5639370"/>
            <a:ext cx="1020404" cy="440766"/>
          </a:xfrm>
          <a:prstGeom prst="rect">
            <a:avLst/>
          </a:prstGeom>
        </p:spPr>
      </p:pic>
      <p:pic>
        <p:nvPicPr>
          <p:cNvPr id="33" name="A.system">
            <a:extLst>
              <a:ext uri="{FF2B5EF4-FFF2-40B4-BE49-F238E27FC236}">
                <a16:creationId xmlns:a16="http://schemas.microsoft.com/office/drawing/2014/main" id="{2E907AF3-9ECB-4ECC-844F-A63CC66CBFB4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3390" y="1654839"/>
            <a:ext cx="759894" cy="1674933"/>
          </a:xfrm>
          <a:prstGeom prst="rect">
            <a:avLst/>
          </a:prstGeom>
        </p:spPr>
      </p:pic>
      <p:pic>
        <p:nvPicPr>
          <p:cNvPr id="35" name="A.Organ">
            <a:extLst>
              <a:ext uri="{FF2B5EF4-FFF2-40B4-BE49-F238E27FC236}">
                <a16:creationId xmlns:a16="http://schemas.microsoft.com/office/drawing/2014/main" id="{E281D731-6D84-4A84-8867-9EAC4D4C6B72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8897" y="1755768"/>
            <a:ext cx="902462" cy="1161397"/>
          </a:xfrm>
          <a:prstGeom prst="rect">
            <a:avLst/>
          </a:prstGeom>
        </p:spPr>
      </p:pic>
      <p:pic>
        <p:nvPicPr>
          <p:cNvPr id="70" name="B.Organ">
            <a:extLst>
              <a:ext uri="{FF2B5EF4-FFF2-40B4-BE49-F238E27FC236}">
                <a16:creationId xmlns:a16="http://schemas.microsoft.com/office/drawing/2014/main" id="{EC9D86AF-8DFE-4C7F-A977-F7A1C2D97618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8897" y="1755769"/>
            <a:ext cx="902462" cy="1161396"/>
          </a:xfrm>
          <a:prstGeom prst="rect">
            <a:avLst/>
          </a:prstGeom>
        </p:spPr>
      </p:pic>
      <p:pic>
        <p:nvPicPr>
          <p:cNvPr id="74" name="B.cell">
            <a:extLst>
              <a:ext uri="{FF2B5EF4-FFF2-40B4-BE49-F238E27FC236}">
                <a16:creationId xmlns:a16="http://schemas.microsoft.com/office/drawing/2014/main" id="{10323E47-2C27-4A3B-B108-9A51D82C3F9A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3006" y="5639370"/>
            <a:ext cx="1020403" cy="440766"/>
          </a:xfrm>
          <a:prstGeom prst="rect">
            <a:avLst/>
          </a:prstGeom>
        </p:spPr>
      </p:pic>
      <p:pic>
        <p:nvPicPr>
          <p:cNvPr id="76" name="B.system">
            <a:extLst>
              <a:ext uri="{FF2B5EF4-FFF2-40B4-BE49-F238E27FC236}">
                <a16:creationId xmlns:a16="http://schemas.microsoft.com/office/drawing/2014/main" id="{004B2A12-36F8-47FB-85A1-28CAB974D316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3390" y="1654839"/>
            <a:ext cx="759894" cy="1674932"/>
          </a:xfrm>
          <a:prstGeom prst="rect">
            <a:avLst/>
          </a:prstGeom>
        </p:spPr>
      </p:pic>
      <p:pic>
        <p:nvPicPr>
          <p:cNvPr id="80" name="A.tissue">
            <a:extLst>
              <a:ext uri="{FF2B5EF4-FFF2-40B4-BE49-F238E27FC236}">
                <a16:creationId xmlns:a16="http://schemas.microsoft.com/office/drawing/2014/main" id="{A530E310-8049-4F70-A38D-69C3950D24BB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5577" y="3948429"/>
            <a:ext cx="1017242" cy="697537"/>
          </a:xfrm>
          <a:prstGeom prst="rect">
            <a:avLst/>
          </a:prstGeom>
        </p:spPr>
      </p:pic>
      <p:pic>
        <p:nvPicPr>
          <p:cNvPr id="81" name="B.tissue">
            <a:extLst>
              <a:ext uri="{FF2B5EF4-FFF2-40B4-BE49-F238E27FC236}">
                <a16:creationId xmlns:a16="http://schemas.microsoft.com/office/drawing/2014/main" id="{513CFC3F-9B9D-478F-855F-C0F6E07B67E0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5578" y="3948429"/>
            <a:ext cx="1017241" cy="697537"/>
          </a:xfrm>
          <a:prstGeom prst="rect">
            <a:avLst/>
          </a:prstGeom>
        </p:spPr>
      </p:pic>
      <p:pic>
        <p:nvPicPr>
          <p:cNvPr id="37" name="A.body">
            <a:extLst>
              <a:ext uri="{FF2B5EF4-FFF2-40B4-BE49-F238E27FC236}">
                <a16:creationId xmlns:a16="http://schemas.microsoft.com/office/drawing/2014/main" id="{C510B150-26A1-40D0-8B72-EB42E84D4A6B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2030" y="4072839"/>
            <a:ext cx="1153184" cy="2190557"/>
          </a:xfrm>
          <a:prstGeom prst="rect">
            <a:avLst/>
          </a:prstGeom>
        </p:spPr>
      </p:pic>
      <p:pic>
        <p:nvPicPr>
          <p:cNvPr id="85" name="B.body">
            <a:extLst>
              <a:ext uri="{FF2B5EF4-FFF2-40B4-BE49-F238E27FC236}">
                <a16:creationId xmlns:a16="http://schemas.microsoft.com/office/drawing/2014/main" id="{F9937B84-B53E-4841-8C52-B7BB824006D5}"/>
              </a:ext>
            </a:extLst>
          </p:cNvPr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2030" y="4072839"/>
            <a:ext cx="1153184" cy="2190556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EB92B189-760C-4A4B-8BFD-4636D7F8EF96}"/>
              </a:ext>
            </a:extLst>
          </p:cNvPr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6308476" y="2427418"/>
            <a:ext cx="223376" cy="282943"/>
          </a:xfrm>
          <a:prstGeom prst="rect">
            <a:avLst/>
          </a:prstGeom>
        </p:spPr>
      </p:pic>
      <p:grpSp>
        <p:nvGrpSpPr>
          <p:cNvPr id="90" name="Group 89">
            <a:extLst>
              <a:ext uri="{FF2B5EF4-FFF2-40B4-BE49-F238E27FC236}">
                <a16:creationId xmlns:a16="http://schemas.microsoft.com/office/drawing/2014/main" id="{D34686CA-6F0F-478B-98F1-1BAB699AAFCA}"/>
              </a:ext>
            </a:extLst>
          </p:cNvPr>
          <p:cNvGrpSpPr/>
          <p:nvPr/>
        </p:nvGrpSpPr>
        <p:grpSpPr>
          <a:xfrm>
            <a:off x="415738" y="190500"/>
            <a:ext cx="2733675" cy="736600"/>
            <a:chOff x="7729537" y="2114342"/>
            <a:chExt cx="2733675" cy="736600"/>
          </a:xfrm>
        </p:grpSpPr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37861142-6A1F-4684-90FC-FA5F27B8C5BD}"/>
                </a:ext>
              </a:extLst>
            </p:cNvPr>
            <p:cNvSpPr/>
            <p:nvPr/>
          </p:nvSpPr>
          <p:spPr>
            <a:xfrm>
              <a:off x="7729537" y="2114342"/>
              <a:ext cx="2733675" cy="736600"/>
            </a:xfrm>
            <a:prstGeom prst="roundRect">
              <a:avLst>
                <a:gd name="adj" fmla="val 50000"/>
              </a:avLst>
            </a:prstGeom>
            <a:solidFill>
              <a:srgbClr val="01B2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0D3EA107-5191-4606-A55E-DC617375FA99}"/>
                </a:ext>
              </a:extLst>
            </p:cNvPr>
            <p:cNvSpPr/>
            <p:nvPr/>
          </p:nvSpPr>
          <p:spPr>
            <a:xfrm>
              <a:off x="7782374" y="2158642"/>
              <a:ext cx="2628000" cy="648000"/>
            </a:xfrm>
            <a:prstGeom prst="roundRect">
              <a:avLst>
                <a:gd name="adj" fmla="val 50000"/>
              </a:avLst>
            </a:prstGeom>
            <a:noFill/>
            <a:ln w="952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73379ECE-D458-4A1D-8434-414F43793BB3}"/>
                </a:ext>
              </a:extLst>
            </p:cNvPr>
            <p:cNvSpPr txBox="1"/>
            <p:nvPr/>
          </p:nvSpPr>
          <p:spPr>
            <a:xfrm>
              <a:off x="7846673" y="2218830"/>
              <a:ext cx="249940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32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ประเภทของสิ่งมีชีวิต</a:t>
              </a:r>
              <a:endParaRPr lang="en-US" sz="32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616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50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A4F58C7-076F-4DE6-B6CA-04A9531173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3875"/>
            <a:ext cx="12192000" cy="6274125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BF98EB15-7F53-4A69-8402-1287260E7BC0}"/>
              </a:ext>
            </a:extLst>
          </p:cNvPr>
          <p:cNvSpPr/>
          <p:nvPr/>
        </p:nvSpPr>
        <p:spPr>
          <a:xfrm>
            <a:off x="6314739" y="4195867"/>
            <a:ext cx="5877262" cy="279543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50000"/>
                </a:schemeClr>
              </a:gs>
              <a:gs pos="100000">
                <a:srgbClr val="FFFFFF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21D6AD6-0206-4983-B5AA-AA266D48CF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400" y="6215863"/>
            <a:ext cx="493417" cy="48700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030CD54-DDCD-4AF7-8061-7D69877A93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5180" y="0"/>
            <a:ext cx="716820" cy="755222"/>
          </a:xfrm>
          <a:prstGeom prst="rect">
            <a:avLst/>
          </a:prstGeom>
        </p:spPr>
      </p:pic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3CF90F7D-94AF-490B-AA10-6DA7CAA25002}"/>
              </a:ext>
            </a:extLst>
          </p:cNvPr>
          <p:cNvSpPr/>
          <p:nvPr/>
        </p:nvSpPr>
        <p:spPr>
          <a:xfrm rot="16200000">
            <a:off x="5515539" y="-294532"/>
            <a:ext cx="1598399" cy="3738918"/>
          </a:xfrm>
          <a:prstGeom prst="triangle">
            <a:avLst>
              <a:gd name="adj" fmla="val 65891"/>
            </a:avLst>
          </a:prstGeom>
          <a:solidFill>
            <a:srgbClr val="F0F8E6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Isosceles Triangle 82">
            <a:extLst>
              <a:ext uri="{FF2B5EF4-FFF2-40B4-BE49-F238E27FC236}">
                <a16:creationId xmlns:a16="http://schemas.microsoft.com/office/drawing/2014/main" id="{05F69047-25AA-4006-BCD3-45C280B3722B}"/>
              </a:ext>
            </a:extLst>
          </p:cNvPr>
          <p:cNvSpPr/>
          <p:nvPr/>
        </p:nvSpPr>
        <p:spPr>
          <a:xfrm rot="16200000">
            <a:off x="5434628" y="1594945"/>
            <a:ext cx="1349062" cy="4150079"/>
          </a:xfrm>
          <a:prstGeom prst="triangle">
            <a:avLst/>
          </a:prstGeom>
          <a:solidFill>
            <a:srgbClr val="F0F8E6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Isosceles Triangle 84">
            <a:extLst>
              <a:ext uri="{FF2B5EF4-FFF2-40B4-BE49-F238E27FC236}">
                <a16:creationId xmlns:a16="http://schemas.microsoft.com/office/drawing/2014/main" id="{019A944D-58FC-413C-B8B2-18BED1D91CCB}"/>
              </a:ext>
            </a:extLst>
          </p:cNvPr>
          <p:cNvSpPr/>
          <p:nvPr/>
        </p:nvSpPr>
        <p:spPr>
          <a:xfrm rot="16200000">
            <a:off x="5653194" y="3871739"/>
            <a:ext cx="1323089" cy="3738916"/>
          </a:xfrm>
          <a:prstGeom prst="triangle">
            <a:avLst/>
          </a:prstGeom>
          <a:solidFill>
            <a:srgbClr val="F0F8E6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74D4626-CA85-4A1B-B4A1-4F5387C434AD}"/>
              </a:ext>
            </a:extLst>
          </p:cNvPr>
          <p:cNvSpPr txBox="1"/>
          <p:nvPr/>
        </p:nvSpPr>
        <p:spPr>
          <a:xfrm>
            <a:off x="6811543" y="1308669"/>
            <a:ext cx="4780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rgbClr val="8B4AA6"/>
                </a:solidFill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 dirty="0">
                <a:solidFill>
                  <a:schemeClr val="tx1"/>
                </a:solidFill>
              </a:rPr>
              <a:t>ใบ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F7647569-2D0E-4283-B220-0D309198F950}"/>
              </a:ext>
            </a:extLst>
          </p:cNvPr>
          <p:cNvSpPr txBox="1"/>
          <p:nvPr/>
        </p:nvSpPr>
        <p:spPr>
          <a:xfrm>
            <a:off x="9088164" y="1267350"/>
            <a:ext cx="12907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rgbClr val="8B4AA6"/>
                </a:solidFill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pPr algn="l"/>
            <a:r>
              <a:rPr lang="th-TH" b="0" dirty="0">
                <a:solidFill>
                  <a:schemeClr val="tx1"/>
                </a:solidFill>
              </a:rPr>
              <a:t>เนื้อเยื่อผิว</a:t>
            </a:r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CB6B3FF9-C90B-4B38-898C-2A47E7953EF3}"/>
              </a:ext>
            </a:extLst>
          </p:cNvPr>
          <p:cNvSpPr txBox="1"/>
          <p:nvPr/>
        </p:nvSpPr>
        <p:spPr>
          <a:xfrm>
            <a:off x="6458883" y="3364611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rgbClr val="8B4AA6"/>
                </a:solidFill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 dirty="0">
                <a:solidFill>
                  <a:schemeClr val="tx1"/>
                </a:solidFill>
              </a:rPr>
              <a:t>ลำต้น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F7E0CA52-A78A-4F97-9CA0-50E1821CB6F1}"/>
              </a:ext>
            </a:extLst>
          </p:cNvPr>
          <p:cNvSpPr txBox="1"/>
          <p:nvPr/>
        </p:nvSpPr>
        <p:spPr>
          <a:xfrm>
            <a:off x="9080234" y="3354641"/>
            <a:ext cx="17972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rgbClr val="8B4AA6"/>
                </a:solidFill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pPr algn="l"/>
            <a:r>
              <a:rPr lang="th-TH" b="0" dirty="0">
                <a:solidFill>
                  <a:schemeClr val="tx1"/>
                </a:solidFill>
              </a:rPr>
              <a:t>เนื้อเยื่อลำเลียง</a:t>
            </a:r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745593A6-E7CF-4FEC-9027-8AE3E1207F95}"/>
              </a:ext>
            </a:extLst>
          </p:cNvPr>
          <p:cNvSpPr txBox="1"/>
          <p:nvPr/>
        </p:nvSpPr>
        <p:spPr>
          <a:xfrm>
            <a:off x="6672082" y="5475980"/>
            <a:ext cx="6174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rgbClr val="8B4AA6"/>
                </a:solidFill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 dirty="0">
                <a:solidFill>
                  <a:schemeClr val="tx1"/>
                </a:solidFill>
              </a:rPr>
              <a:t>ราก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0D613F26-A296-43B8-A17F-3A22D7CEB35E}"/>
              </a:ext>
            </a:extLst>
          </p:cNvPr>
          <p:cNvSpPr txBox="1"/>
          <p:nvPr/>
        </p:nvSpPr>
        <p:spPr>
          <a:xfrm>
            <a:off x="9088164" y="5471502"/>
            <a:ext cx="21675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rgbClr val="8B4AA6"/>
                </a:solidFill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pPr algn="l"/>
            <a:r>
              <a:rPr lang="th-TH" b="0" dirty="0">
                <a:solidFill>
                  <a:schemeClr val="tx1"/>
                </a:solidFill>
              </a:rPr>
              <a:t>เนื้อเยื่อบริเวณราก</a:t>
            </a:r>
            <a:endParaRPr lang="en-US" b="0" dirty="0">
              <a:solidFill>
                <a:schemeClr val="tx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868F8FF-AA2F-4212-875B-F8BB26C336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7891" y="240072"/>
            <a:ext cx="2896218" cy="684000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A6C26C5D-346E-4D40-8DFC-98ACC8425B2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97811135"/>
                  </p:ext>
                </p:extLst>
              </p:nvPr>
            </p:nvGraphicFramePr>
            <p:xfrm>
              <a:off x="7288164" y="658615"/>
              <a:ext cx="1800000" cy="1800000"/>
            </p:xfrm>
            <a:graphic>
              <a:graphicData uri="http://schemas.microsoft.com/office/powerpoint/2016/slidezoom">
                <pslz:sldZm>
                  <pslz:sldZmObj sldId="503" cId="4179120684">
                    <pslz:zmPr id="{F8473865-3AF1-4A01-8DA2-AD412E0A287A}" returnToParent="0" imageType="cover" transitionDur="1000">
                      <p166:blipFill xmlns:p166="http://schemas.microsoft.com/office/powerpoint/2016/6/main">
                        <a:blip r:embed="rId7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800000" cy="18000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A6C26C5D-346E-4D40-8DFC-98ACC8425B2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288164" y="658615"/>
                <a:ext cx="1800000" cy="18000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" name="Slide Zoom 4">
                <a:extLst>
                  <a:ext uri="{FF2B5EF4-FFF2-40B4-BE49-F238E27FC236}">
                    <a16:creationId xmlns:a16="http://schemas.microsoft.com/office/drawing/2014/main" id="{42B8800D-B51E-4939-A225-F1F95D0025C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30875443"/>
                  </p:ext>
                </p:extLst>
              </p:nvPr>
            </p:nvGraphicFramePr>
            <p:xfrm>
              <a:off x="7288164" y="2758509"/>
              <a:ext cx="1800000" cy="1800000"/>
            </p:xfrm>
            <a:graphic>
              <a:graphicData uri="http://schemas.microsoft.com/office/powerpoint/2016/slidezoom">
                <pslz:sldZm>
                  <pslz:sldZmObj sldId="504" cId="2912050373">
                    <pslz:zmPr id="{F9561568-F0CA-4102-A2D6-1A7662AA5E5F}" returnToParent="0" imageType="cover" transitionDur="1000">
                      <p166:blipFill xmlns:p166="http://schemas.microsoft.com/office/powerpoint/2016/6/main">
                        <a:blip r:embed="rId10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800000" cy="18000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" name="Slide Zoom 4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42B8800D-B51E-4939-A225-F1F95D0025C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88164" y="2758509"/>
                <a:ext cx="1800000" cy="18000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Slide Zoom 6">
                <a:extLst>
                  <a:ext uri="{FF2B5EF4-FFF2-40B4-BE49-F238E27FC236}">
                    <a16:creationId xmlns:a16="http://schemas.microsoft.com/office/drawing/2014/main" id="{2299330C-D310-4D7F-9764-498678EEF20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93278120"/>
                  </p:ext>
                </p:extLst>
              </p:nvPr>
            </p:nvGraphicFramePr>
            <p:xfrm>
              <a:off x="7280234" y="4857417"/>
              <a:ext cx="1800000" cy="1800000"/>
            </p:xfrm>
            <a:graphic>
              <a:graphicData uri="http://schemas.microsoft.com/office/powerpoint/2016/slidezoom">
                <pslz:sldZm>
                  <pslz:sldZmObj sldId="505" cId="1884892047">
                    <pslz:zmPr id="{7A638B51-1990-4C5D-866E-37E56AB08250}" returnToParent="0" imageType="cover" transitionDur="1000">
                      <p166:blipFill xmlns:p166="http://schemas.microsoft.com/office/powerpoint/2016/6/main">
                        <a:blip r:embed="rId13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800000" cy="18000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Slide Zoom 6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2299330C-D310-4D7F-9764-498678EEF20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80234" y="4857417"/>
                <a:ext cx="1800000" cy="18000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p:pic>
        <p:nvPicPr>
          <p:cNvPr id="26" name="Picture 25">
            <a:hlinkClick r:id="rId16" action="ppaction://hlinksldjump"/>
            <a:extLst>
              <a:ext uri="{FF2B5EF4-FFF2-40B4-BE49-F238E27FC236}">
                <a16:creationId xmlns:a16="http://schemas.microsoft.com/office/drawing/2014/main" id="{F5425C8B-1D6C-421B-ADA4-986BF4691EC8}"/>
              </a:ext>
            </a:extLst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8216" y="6214873"/>
            <a:ext cx="941832" cy="486933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197F4EF0-A12F-42CF-979D-BCE7B31E143B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476014" y="2045953"/>
            <a:ext cx="28421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01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250"/>
                            </p:stCondLst>
                            <p:childTnLst>
                              <p:par>
                                <p:cTn id="56" presetID="26" presetClass="emph" presetSubtype="0" repeatCount="2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83" grpId="0" animBg="1"/>
      <p:bldP spid="85" grpId="0" animBg="1"/>
      <p:bldP spid="87" grpId="0"/>
      <p:bldP spid="88" grpId="0"/>
      <p:bldP spid="90" grpId="0"/>
      <p:bldP spid="91" grpId="0"/>
      <p:bldP spid="93" grpId="0"/>
      <p:bldP spid="9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21D6AD6-0206-4983-B5AA-AA266D48CF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400" y="6215863"/>
            <a:ext cx="493417" cy="48700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030CD54-DDCD-4AF7-8061-7D69877A93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5180" y="0"/>
            <a:ext cx="716820" cy="7552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AD3431-E128-4056-A3C3-84FD196A465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29" y="1540004"/>
            <a:ext cx="3600000" cy="360000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E956F056-0DD0-41A5-BD16-B56F635C3C5D}"/>
              </a:ext>
            </a:extLst>
          </p:cNvPr>
          <p:cNvSpPr/>
          <p:nvPr/>
        </p:nvSpPr>
        <p:spPr>
          <a:xfrm>
            <a:off x="2569578" y="3000324"/>
            <a:ext cx="360000" cy="360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03F4331-F3B4-462E-AD21-B9AE3A3132E3}"/>
              </a:ext>
            </a:extLst>
          </p:cNvPr>
          <p:cNvSpPr/>
          <p:nvPr/>
        </p:nvSpPr>
        <p:spPr>
          <a:xfrm>
            <a:off x="2873153" y="3545380"/>
            <a:ext cx="360000" cy="360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5CE1DC7-3FEE-4F33-BD90-6B3EC6E426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7891" y="240072"/>
            <a:ext cx="2896218" cy="684000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3740CF73-35C7-4804-BB0E-84B07919E354}"/>
              </a:ext>
            </a:extLst>
          </p:cNvPr>
          <p:cNvSpPr/>
          <p:nvPr/>
        </p:nvSpPr>
        <p:spPr>
          <a:xfrm>
            <a:off x="2912882" y="1178351"/>
            <a:ext cx="3563332" cy="2234152"/>
          </a:xfrm>
          <a:custGeom>
            <a:avLst/>
            <a:gdLst>
              <a:gd name="connsiteX0" fmla="*/ 0 w 3563332"/>
              <a:gd name="connsiteY0" fmla="*/ 1932494 h 2234152"/>
              <a:gd name="connsiteX1" fmla="*/ 3563332 w 3563332"/>
              <a:gd name="connsiteY1" fmla="*/ 0 h 2234152"/>
              <a:gd name="connsiteX2" fmla="*/ 3563332 w 3563332"/>
              <a:gd name="connsiteY2" fmla="*/ 2234152 h 2234152"/>
              <a:gd name="connsiteX3" fmla="*/ 0 w 3563332"/>
              <a:gd name="connsiteY3" fmla="*/ 1932494 h 2234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3332" h="2234152">
                <a:moveTo>
                  <a:pt x="0" y="1932494"/>
                </a:moveTo>
                <a:lnTo>
                  <a:pt x="3563332" y="0"/>
                </a:lnTo>
                <a:lnTo>
                  <a:pt x="3563332" y="2234152"/>
                </a:lnTo>
                <a:lnTo>
                  <a:pt x="0" y="1932494"/>
                </a:lnTo>
                <a:close/>
              </a:path>
            </a:pathLst>
          </a:custGeom>
          <a:solidFill>
            <a:srgbClr val="F0F8E6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6A04A43-3EBA-46B6-A37B-991D22A477FB}"/>
              </a:ext>
            </a:extLst>
          </p:cNvPr>
          <p:cNvSpPr/>
          <p:nvPr/>
        </p:nvSpPr>
        <p:spPr>
          <a:xfrm>
            <a:off x="3233394" y="3733014"/>
            <a:ext cx="3308808" cy="2328421"/>
          </a:xfrm>
          <a:custGeom>
            <a:avLst/>
            <a:gdLst>
              <a:gd name="connsiteX0" fmla="*/ 0 w 3308808"/>
              <a:gd name="connsiteY0" fmla="*/ 0 h 2328421"/>
              <a:gd name="connsiteX1" fmla="*/ 3308808 w 3308808"/>
              <a:gd name="connsiteY1" fmla="*/ 113122 h 2328421"/>
              <a:gd name="connsiteX2" fmla="*/ 3308808 w 3308808"/>
              <a:gd name="connsiteY2" fmla="*/ 2328421 h 2328421"/>
              <a:gd name="connsiteX3" fmla="*/ 0 w 3308808"/>
              <a:gd name="connsiteY3" fmla="*/ 0 h 2328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8808" h="2328421">
                <a:moveTo>
                  <a:pt x="0" y="0"/>
                </a:moveTo>
                <a:lnTo>
                  <a:pt x="3308808" y="113122"/>
                </a:lnTo>
                <a:lnTo>
                  <a:pt x="3308808" y="2328421"/>
                </a:lnTo>
                <a:lnTo>
                  <a:pt x="0" y="0"/>
                </a:lnTo>
                <a:close/>
              </a:path>
            </a:pathLst>
          </a:custGeom>
          <a:solidFill>
            <a:srgbClr val="F0F8E6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1CCBA5D-3EBC-4841-9CAA-E6D6A6CE71C9}"/>
              </a:ext>
            </a:extLst>
          </p:cNvPr>
          <p:cNvGrpSpPr/>
          <p:nvPr/>
        </p:nvGrpSpPr>
        <p:grpSpPr>
          <a:xfrm>
            <a:off x="5389277" y="3826110"/>
            <a:ext cx="6316847" cy="2245636"/>
            <a:chOff x="4203645" y="3429000"/>
            <a:chExt cx="6316847" cy="224563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09A88964-DDEB-4ED0-8B64-708BCC66AFF1}"/>
                </a:ext>
              </a:extLst>
            </p:cNvPr>
            <p:cNvSpPr/>
            <p:nvPr/>
          </p:nvSpPr>
          <p:spPr>
            <a:xfrm>
              <a:off x="4333871" y="3429000"/>
              <a:ext cx="6186621" cy="2245636"/>
            </a:xfrm>
            <a:prstGeom prst="roundRect">
              <a:avLst>
                <a:gd name="adj" fmla="val 50000"/>
              </a:avLst>
            </a:prstGeom>
            <a:noFill/>
            <a:ln w="12700">
              <a:solidFill>
                <a:srgbClr val="00B45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998B40A-725B-46A2-BD06-F21CBD9FAF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03645" y="3429000"/>
              <a:ext cx="2245636" cy="2245636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4559C19-E989-4993-A00D-6C7ADC4C1F3C}"/>
                </a:ext>
              </a:extLst>
            </p:cNvPr>
            <p:cNvSpPr txBox="1"/>
            <p:nvPr/>
          </p:nvSpPr>
          <p:spPr>
            <a:xfrm>
              <a:off x="6434182" y="3584349"/>
              <a:ext cx="105349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defRPr sz="3200" b="1">
                  <a:solidFill>
                    <a:srgbClr val="8B4AA6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defRPr>
              </a:lvl1pPr>
            </a:lstStyle>
            <a:p>
              <a:pPr algn="l"/>
              <a:r>
                <a:rPr lang="th-TH" sz="3000" dirty="0">
                  <a:solidFill>
                    <a:srgbClr val="407050"/>
                  </a:solidFill>
                </a:rPr>
                <a:t>เซลล์คุม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BEDA14B-4C1B-4A4E-AFA0-791B1B83E1B7}"/>
                </a:ext>
              </a:extLst>
            </p:cNvPr>
            <p:cNvSpPr txBox="1"/>
            <p:nvPr/>
          </p:nvSpPr>
          <p:spPr>
            <a:xfrm>
              <a:off x="6434183" y="4286853"/>
              <a:ext cx="385988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200" b="1">
                  <a:solidFill>
                    <a:srgbClr val="8B4AA6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defRPr>
              </a:lvl1pPr>
            </a:lstStyle>
            <a:p>
              <a:pPr algn="l"/>
              <a:r>
                <a:rPr lang="th-TH" sz="2800" b="0" dirty="0">
                  <a:solidFill>
                    <a:schemeClr val="tx1"/>
                  </a:solidFill>
                </a:rPr>
                <a:t>มีรูปร่างคล้ายเมล็ดถั่ว 2 อันประกบกัน</a:t>
              </a:r>
              <a:endParaRPr lang="en-US" sz="2800" b="0" dirty="0">
                <a:solidFill>
                  <a:schemeClr val="tx1"/>
                </a:solidFill>
              </a:endParaRPr>
            </a:p>
            <a:p>
              <a:pPr algn="l"/>
              <a:r>
                <a:rPr lang="th-TH" sz="2800" b="0" dirty="0">
                  <a:solidFill>
                    <a:schemeClr val="tx1"/>
                  </a:solidFill>
                </a:rPr>
                <a:t>ทำหน้าที่ควบคุมการปิด-เปิดของปากใบ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FECAD22-3541-4245-92FB-DF070A264AFB}"/>
              </a:ext>
            </a:extLst>
          </p:cNvPr>
          <p:cNvGrpSpPr/>
          <p:nvPr/>
        </p:nvGrpSpPr>
        <p:grpSpPr>
          <a:xfrm>
            <a:off x="5389277" y="1167848"/>
            <a:ext cx="6316668" cy="2245636"/>
            <a:chOff x="4203645" y="463240"/>
            <a:chExt cx="6316668" cy="224563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4ED22976-165D-4430-867C-2F914CF4F29B}"/>
                </a:ext>
              </a:extLst>
            </p:cNvPr>
            <p:cNvSpPr/>
            <p:nvPr/>
          </p:nvSpPr>
          <p:spPr>
            <a:xfrm>
              <a:off x="4332426" y="463240"/>
              <a:ext cx="6187887" cy="2245636"/>
            </a:xfrm>
            <a:prstGeom prst="roundRect">
              <a:avLst>
                <a:gd name="adj" fmla="val 50000"/>
              </a:avLst>
            </a:prstGeom>
            <a:noFill/>
            <a:ln w="12700">
              <a:solidFill>
                <a:srgbClr val="00B45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F1B7226-1AAF-4AC2-9F49-63A3A258150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03645" y="463240"/>
              <a:ext cx="2245636" cy="2245636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9959394-AFD9-4964-93DE-90BB83CFB74E}"/>
                </a:ext>
              </a:extLst>
            </p:cNvPr>
            <p:cNvSpPr txBox="1"/>
            <p:nvPr/>
          </p:nvSpPr>
          <p:spPr>
            <a:xfrm>
              <a:off x="6434182" y="618589"/>
              <a:ext cx="163057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defRPr sz="3200" b="1">
                  <a:solidFill>
                    <a:srgbClr val="8B4AA6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defRPr>
              </a:lvl1pPr>
            </a:lstStyle>
            <a:p>
              <a:pPr algn="l"/>
              <a:r>
                <a:rPr lang="th-TH" sz="3000" dirty="0">
                  <a:solidFill>
                    <a:srgbClr val="007035"/>
                  </a:solidFill>
                </a:rPr>
                <a:t>เซลล์แพลิเซด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5E39B81-63CC-4EF4-83E8-40F0E15681C4}"/>
                </a:ext>
              </a:extLst>
            </p:cNvPr>
            <p:cNvSpPr txBox="1"/>
            <p:nvPr/>
          </p:nvSpPr>
          <p:spPr>
            <a:xfrm>
              <a:off x="6434182" y="1321093"/>
              <a:ext cx="332133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200" b="1">
                  <a:solidFill>
                    <a:srgbClr val="8B4AA6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defRPr>
              </a:lvl1pPr>
            </a:lstStyle>
            <a:p>
              <a:pPr algn="l"/>
              <a:r>
                <a:rPr lang="th-TH" sz="2800" b="0" dirty="0">
                  <a:solidFill>
                    <a:schemeClr val="tx1"/>
                  </a:solidFill>
                </a:rPr>
                <a:t>เรียงตัวกันเป็นแถวตั้งฉากกับผิวใบ</a:t>
              </a:r>
            </a:p>
            <a:p>
              <a:pPr algn="l"/>
              <a:r>
                <a:rPr lang="th-TH" sz="2800" b="0" dirty="0">
                  <a:solidFill>
                    <a:schemeClr val="tx1"/>
                  </a:solidFill>
                </a:rPr>
                <a:t>ภายในมีคลอโรพลาสต์จำนวนมาก</a:t>
              </a:r>
            </a:p>
          </p:txBody>
        </p:sp>
      </p:grpSp>
      <p:pic>
        <p:nvPicPr>
          <p:cNvPr id="5" name="Graphic 4">
            <a:hlinkClick r:id="rId9" action="ppaction://hlinksldjump"/>
            <a:extLst>
              <a:ext uri="{FF2B5EF4-FFF2-40B4-BE49-F238E27FC236}">
                <a16:creationId xmlns:a16="http://schemas.microsoft.com/office/drawing/2014/main" id="{AC89DED8-90F1-4FFA-8184-42CD1B7803C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47836" y="6216872"/>
            <a:ext cx="1112684" cy="486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BCB58B-A44E-43C2-8ECA-6371901BED9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14743" y="4683963"/>
            <a:ext cx="1804572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12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8956</TotalTime>
  <Words>4113</Words>
  <Application>Microsoft Office PowerPoint</Application>
  <PresentationFormat>Widescreen</PresentationFormat>
  <Paragraphs>661</Paragraphs>
  <Slides>54</Slides>
  <Notes>44</Notes>
  <HiddenSlides>7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2" baseType="lpstr">
      <vt:lpstr>Calibri</vt:lpstr>
      <vt:lpstr>Arial</vt:lpstr>
      <vt:lpstr>TH Sarabun New</vt:lpstr>
      <vt:lpstr>Cordia New</vt:lpstr>
      <vt:lpstr>Times New Roman</vt:lpstr>
      <vt:lpstr>Sarabun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Atchawee Jaiipani</dc:creator>
  <cp:lastModifiedBy>Atchawee Jaiipani</cp:lastModifiedBy>
  <cp:revision>496</cp:revision>
  <dcterms:created xsi:type="dcterms:W3CDTF">2021-10-11T08:45:38Z</dcterms:created>
  <dcterms:modified xsi:type="dcterms:W3CDTF">2023-10-19T03:17:35Z</dcterms:modified>
</cp:coreProperties>
</file>