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8" r:id="rId2"/>
    <p:sldId id="370" r:id="rId3"/>
    <p:sldId id="403" r:id="rId4"/>
    <p:sldId id="396" r:id="rId5"/>
    <p:sldId id="447" r:id="rId6"/>
    <p:sldId id="398" r:id="rId7"/>
    <p:sldId id="399" r:id="rId8"/>
    <p:sldId id="400" r:id="rId9"/>
    <p:sldId id="401" r:id="rId10"/>
    <p:sldId id="402" r:id="rId11"/>
    <p:sldId id="445" r:id="rId12"/>
    <p:sldId id="448" r:id="rId13"/>
    <p:sldId id="405" r:id="rId14"/>
    <p:sldId id="406" r:id="rId15"/>
    <p:sldId id="407" r:id="rId16"/>
    <p:sldId id="449" r:id="rId17"/>
    <p:sldId id="313" r:id="rId18"/>
    <p:sldId id="365" r:id="rId19"/>
    <p:sldId id="409" r:id="rId20"/>
    <p:sldId id="410" r:id="rId21"/>
    <p:sldId id="411" r:id="rId22"/>
    <p:sldId id="412" r:id="rId23"/>
    <p:sldId id="413" r:id="rId24"/>
    <p:sldId id="414" r:id="rId25"/>
    <p:sldId id="415" r:id="rId26"/>
    <p:sldId id="416" r:id="rId27"/>
    <p:sldId id="417" r:id="rId28"/>
    <p:sldId id="298" r:id="rId29"/>
  </p:sldIdLst>
  <p:sldSz cx="13322300" cy="7470775"/>
  <p:notesSz cx="6797675" cy="9926638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ordia New" panose="020B0304020202020204" pitchFamily="34" charset="-34"/>
      <p:regular r:id="rId36"/>
      <p:bold r:id="rId37"/>
      <p:italic r:id="rId38"/>
      <p:boldItalic r:id="rId39"/>
    </p:embeddedFont>
    <p:embeddedFont>
      <p:font typeface="Mali" panose="00000500000000000000" pitchFamily="2" charset="-34"/>
      <p:regular r:id="rId40"/>
      <p:bold r:id="rId41"/>
      <p:italic r:id="rId42"/>
      <p:boldItalic r:id="rId43"/>
    </p:embeddedFont>
    <p:embeddedFont>
      <p:font typeface="TH Sarabun New" panose="020B0500040200020003" pitchFamily="34" charset="-34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94086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88171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82257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76343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970428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564514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158600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752685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9" userDrawn="1">
          <p15:clr>
            <a:srgbClr val="A4A3A4"/>
          </p15:clr>
        </p15:guide>
        <p15:guide id="2" pos="19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C646"/>
    <a:srgbClr val="BEEAA8"/>
    <a:srgbClr val="B6E890"/>
    <a:srgbClr val="FAA0CD"/>
    <a:srgbClr val="FADD60"/>
    <a:srgbClr val="FCA6C7"/>
    <a:srgbClr val="FDD7EA"/>
    <a:srgbClr val="FEE6F2"/>
    <a:srgbClr val="FBE37D"/>
    <a:srgbClr val="FCF4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23" autoAdjust="0"/>
    <p:restoredTop sz="93496" autoAdjust="0"/>
  </p:normalViewPr>
  <p:slideViewPr>
    <p:cSldViewPr>
      <p:cViewPr varScale="1">
        <p:scale>
          <a:sx n="95" d="100"/>
          <a:sy n="95" d="100"/>
        </p:scale>
        <p:origin x="1092" y="66"/>
      </p:cViewPr>
      <p:guideLst>
        <p:guide orient="horz" pos="2449"/>
        <p:guide pos="19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41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30217-ADAB-49FA-93D1-E46F6A12B8A3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C2801-5706-437D-9ABC-69EBBAAA8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4157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BF5EAE-CDE0-4872-BE77-6F2C10FA9492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44538"/>
            <a:ext cx="66357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85388-2963-4862-A693-C9433B1736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98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594086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88171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782257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376343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970428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564514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158600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752685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8637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: ครูให้นักเรียนร่วมกันแสดงความคิดเห็นอย่างอิสระ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0501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3080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0412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18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19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9995537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20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4565623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21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9455710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22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7546320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23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739224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24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735869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US" dirty="0"/>
              <a:t>: </a:t>
            </a:r>
            <a:r>
              <a:rPr lang="th-TH" dirty="0"/>
              <a:t>ครูตั้งคำถามให้นักเรียนร่วมกันแสดงความคิดเห็นว่า ถ้าวันหนึ่งไม่มีต้นไม้จะเป็นอย่างไร</a:t>
            </a:r>
            <a:r>
              <a:rPr lang="en-US" dirty="0"/>
              <a:t> </a:t>
            </a:r>
            <a:r>
              <a:rPr lang="th-TH" dirty="0"/>
              <a:t>แล้วครูคลิกเฉลยแนวคำตอบ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8945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25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9459089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26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5867587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27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3960808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50439" y="9428577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28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</a:t>
            </a:r>
            <a:r>
              <a:rPr lang="th-TH" baseline="0" dirty="0"/>
              <a:t> </a:t>
            </a:r>
            <a:r>
              <a:rPr lang="en-US" baseline="0" dirty="0"/>
              <a:t>:</a:t>
            </a:r>
            <a:r>
              <a:rPr lang="th-TH" baseline="0" dirty="0"/>
              <a:t> </a:t>
            </a:r>
            <a:r>
              <a:rPr lang="th-TH" dirty="0"/>
              <a:t>ครูให้นักเรียนร่วมกันแสดงความคิดเห็นว่า นักเรียนเคยอ่านหนังสือภาพเรื่องอะไรกันมาบ้างคะ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614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: ก่อนเข้าสู่เรื่อง ต้นไม้ ครูเปิดคลิปให้นักเรียนดู แล้วให้นักเรียนคิดตามว่า นักเรียนรู้สึกอย่างไรบ้าง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334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: ครูให้นักเรียนร่วมกันแสดงความคิดเห็นอย่างอิสระ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156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: ครูให้นักเรียนร่วมกันแสดงความคิดเห็นอย่างอิสระ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747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ครูคลิกที่รูปภาพเพื่อแสดงประโยชน์ทางตรงและทางอ้อม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228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</a:t>
            </a:r>
            <a:r>
              <a:rPr lang="th-TH" baseline="0" dirty="0"/>
              <a:t> </a:t>
            </a:r>
            <a:r>
              <a:rPr lang="en-US" baseline="0" dirty="0"/>
              <a:t>:</a:t>
            </a:r>
            <a:r>
              <a:rPr lang="th-TH" baseline="0" dirty="0"/>
              <a:t> </a:t>
            </a:r>
            <a:r>
              <a:rPr lang="th-TH" dirty="0"/>
              <a:t>ครูเปิดคลิปกราฟแสดงพื้นที่ป่าไม้ของไทยให้นักเรียนดู แล้วถามคำถามให้นักเรียนร่วมกันแสดงความคิดเห็นอย่างอิสระ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7552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</a:t>
            </a:r>
            <a:r>
              <a:rPr lang="th-TH" baseline="0" dirty="0"/>
              <a:t> </a:t>
            </a:r>
            <a:r>
              <a:rPr lang="en-US" baseline="0" dirty="0"/>
              <a:t>:</a:t>
            </a:r>
            <a:r>
              <a:rPr lang="th-TH" baseline="0" dirty="0"/>
              <a:t> </a:t>
            </a:r>
            <a:r>
              <a:rPr lang="th-TH" dirty="0"/>
              <a:t>ครูคลิกที่วันสำคัญเกี่ยวกับสิ่งแวดล้อมต่าง ๆ ในปฏิทินเพื่อดูข้อมูลเพิ่มเติม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886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9173" y="2320783"/>
            <a:ext cx="11323955" cy="160137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98345" y="4233439"/>
            <a:ext cx="9325610" cy="190919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94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88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82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763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704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64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5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52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80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668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58667" y="299178"/>
            <a:ext cx="2997518" cy="63743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6115" y="299178"/>
            <a:ext cx="8770514" cy="63743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190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414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2370" y="4800665"/>
            <a:ext cx="11323955" cy="1483779"/>
          </a:xfrm>
        </p:spPr>
        <p:txBody>
          <a:bodyPr anchor="t"/>
          <a:lstStyle>
            <a:lvl1pPr algn="l">
              <a:defRPr sz="52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2370" y="3166434"/>
            <a:ext cx="11323955" cy="1634231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9408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8817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8225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763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7042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6451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586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5268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101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6115" y="1743181"/>
            <a:ext cx="5884016" cy="4930366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2169" y="1743181"/>
            <a:ext cx="5884016" cy="4930366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11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6115" y="1672278"/>
            <a:ext cx="5886329" cy="696926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94086" indent="0">
              <a:buNone/>
              <a:defRPr sz="2600" b="1"/>
            </a:lvl2pPr>
            <a:lvl3pPr marL="1188171" indent="0">
              <a:buNone/>
              <a:defRPr sz="2300" b="1"/>
            </a:lvl3pPr>
            <a:lvl4pPr marL="1782257" indent="0">
              <a:buNone/>
              <a:defRPr sz="2100" b="1"/>
            </a:lvl4pPr>
            <a:lvl5pPr marL="2376343" indent="0">
              <a:buNone/>
              <a:defRPr sz="2100" b="1"/>
            </a:lvl5pPr>
            <a:lvl6pPr marL="2970428" indent="0">
              <a:buNone/>
              <a:defRPr sz="2100" b="1"/>
            </a:lvl6pPr>
            <a:lvl7pPr marL="3564514" indent="0">
              <a:buNone/>
              <a:defRPr sz="2100" b="1"/>
            </a:lvl7pPr>
            <a:lvl8pPr marL="4158600" indent="0">
              <a:buNone/>
              <a:defRPr sz="2100" b="1"/>
            </a:lvl8pPr>
            <a:lvl9pPr marL="475268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115" y="2369204"/>
            <a:ext cx="5886329" cy="430434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67544" y="1672278"/>
            <a:ext cx="5888642" cy="696926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94086" indent="0">
              <a:buNone/>
              <a:defRPr sz="2600" b="1"/>
            </a:lvl2pPr>
            <a:lvl3pPr marL="1188171" indent="0">
              <a:buNone/>
              <a:defRPr sz="2300" b="1"/>
            </a:lvl3pPr>
            <a:lvl4pPr marL="1782257" indent="0">
              <a:buNone/>
              <a:defRPr sz="2100" b="1"/>
            </a:lvl4pPr>
            <a:lvl5pPr marL="2376343" indent="0">
              <a:buNone/>
              <a:defRPr sz="2100" b="1"/>
            </a:lvl5pPr>
            <a:lvl6pPr marL="2970428" indent="0">
              <a:buNone/>
              <a:defRPr sz="2100" b="1"/>
            </a:lvl6pPr>
            <a:lvl7pPr marL="3564514" indent="0">
              <a:buNone/>
              <a:defRPr sz="2100" b="1"/>
            </a:lvl7pPr>
            <a:lvl8pPr marL="4158600" indent="0">
              <a:buNone/>
              <a:defRPr sz="2100" b="1"/>
            </a:lvl8pPr>
            <a:lvl9pPr marL="475268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67544" y="2369204"/>
            <a:ext cx="5888642" cy="430434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14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093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049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6116" y="297448"/>
            <a:ext cx="4382945" cy="1265881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8649" y="297448"/>
            <a:ext cx="7447536" cy="6376099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6116" y="1563329"/>
            <a:ext cx="4382945" cy="5110218"/>
          </a:xfrm>
        </p:spPr>
        <p:txBody>
          <a:bodyPr/>
          <a:lstStyle>
            <a:lvl1pPr marL="0" indent="0">
              <a:buNone/>
              <a:defRPr sz="1800"/>
            </a:lvl1pPr>
            <a:lvl2pPr marL="594086" indent="0">
              <a:buNone/>
              <a:defRPr sz="1600"/>
            </a:lvl2pPr>
            <a:lvl3pPr marL="1188171" indent="0">
              <a:buNone/>
              <a:defRPr sz="1300"/>
            </a:lvl3pPr>
            <a:lvl4pPr marL="1782257" indent="0">
              <a:buNone/>
              <a:defRPr sz="1200"/>
            </a:lvl4pPr>
            <a:lvl5pPr marL="2376343" indent="0">
              <a:buNone/>
              <a:defRPr sz="1200"/>
            </a:lvl5pPr>
            <a:lvl6pPr marL="2970428" indent="0">
              <a:buNone/>
              <a:defRPr sz="1200"/>
            </a:lvl6pPr>
            <a:lvl7pPr marL="3564514" indent="0">
              <a:buNone/>
              <a:defRPr sz="1200"/>
            </a:lvl7pPr>
            <a:lvl8pPr marL="4158600" indent="0">
              <a:buNone/>
              <a:defRPr sz="1200"/>
            </a:lvl8pPr>
            <a:lvl9pPr marL="4752685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14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264" y="5229543"/>
            <a:ext cx="7993380" cy="617377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11264" y="667528"/>
            <a:ext cx="7993380" cy="4482465"/>
          </a:xfrm>
        </p:spPr>
        <p:txBody>
          <a:bodyPr/>
          <a:lstStyle>
            <a:lvl1pPr marL="0" indent="0">
              <a:buNone/>
              <a:defRPr sz="4200"/>
            </a:lvl1pPr>
            <a:lvl2pPr marL="594086" indent="0">
              <a:buNone/>
              <a:defRPr sz="3600"/>
            </a:lvl2pPr>
            <a:lvl3pPr marL="1188171" indent="0">
              <a:buNone/>
              <a:defRPr sz="3100"/>
            </a:lvl3pPr>
            <a:lvl4pPr marL="1782257" indent="0">
              <a:buNone/>
              <a:defRPr sz="2600"/>
            </a:lvl4pPr>
            <a:lvl5pPr marL="2376343" indent="0">
              <a:buNone/>
              <a:defRPr sz="2600"/>
            </a:lvl5pPr>
            <a:lvl6pPr marL="2970428" indent="0">
              <a:buNone/>
              <a:defRPr sz="2600"/>
            </a:lvl6pPr>
            <a:lvl7pPr marL="3564514" indent="0">
              <a:buNone/>
              <a:defRPr sz="2600"/>
            </a:lvl7pPr>
            <a:lvl8pPr marL="4158600" indent="0">
              <a:buNone/>
              <a:defRPr sz="2600"/>
            </a:lvl8pPr>
            <a:lvl9pPr marL="4752685" indent="0">
              <a:buNone/>
              <a:defRPr sz="2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11264" y="5846920"/>
            <a:ext cx="7993380" cy="876778"/>
          </a:xfrm>
        </p:spPr>
        <p:txBody>
          <a:bodyPr/>
          <a:lstStyle>
            <a:lvl1pPr marL="0" indent="0">
              <a:buNone/>
              <a:defRPr sz="1800"/>
            </a:lvl1pPr>
            <a:lvl2pPr marL="594086" indent="0">
              <a:buNone/>
              <a:defRPr sz="1600"/>
            </a:lvl2pPr>
            <a:lvl3pPr marL="1188171" indent="0">
              <a:buNone/>
              <a:defRPr sz="1300"/>
            </a:lvl3pPr>
            <a:lvl4pPr marL="1782257" indent="0">
              <a:buNone/>
              <a:defRPr sz="1200"/>
            </a:lvl4pPr>
            <a:lvl5pPr marL="2376343" indent="0">
              <a:buNone/>
              <a:defRPr sz="1200"/>
            </a:lvl5pPr>
            <a:lvl6pPr marL="2970428" indent="0">
              <a:buNone/>
              <a:defRPr sz="1200"/>
            </a:lvl6pPr>
            <a:lvl7pPr marL="3564514" indent="0">
              <a:buNone/>
              <a:defRPr sz="1200"/>
            </a:lvl7pPr>
            <a:lvl8pPr marL="4158600" indent="0">
              <a:buNone/>
              <a:defRPr sz="1200"/>
            </a:lvl8pPr>
            <a:lvl9pPr marL="4752685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888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6115" y="299177"/>
            <a:ext cx="11990070" cy="1245129"/>
          </a:xfrm>
          <a:prstGeom prst="rect">
            <a:avLst/>
          </a:prstGeom>
        </p:spPr>
        <p:txBody>
          <a:bodyPr vert="horz" lIns="118817" tIns="59409" rIns="118817" bIns="5940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6115" y="1743181"/>
            <a:ext cx="11990070" cy="4930366"/>
          </a:xfrm>
          <a:prstGeom prst="rect">
            <a:avLst/>
          </a:prstGeom>
        </p:spPr>
        <p:txBody>
          <a:bodyPr vert="horz" lIns="118817" tIns="59409" rIns="118817" bIns="5940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6115" y="6924302"/>
            <a:ext cx="3108537" cy="397750"/>
          </a:xfrm>
          <a:prstGeom prst="rect">
            <a:avLst/>
          </a:prstGeom>
        </p:spPr>
        <p:txBody>
          <a:bodyPr vert="horz" lIns="118817" tIns="59409" rIns="118817" bIns="5940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51786" y="6924302"/>
            <a:ext cx="4218728" cy="397750"/>
          </a:xfrm>
          <a:prstGeom prst="rect">
            <a:avLst/>
          </a:prstGeom>
        </p:spPr>
        <p:txBody>
          <a:bodyPr vert="horz" lIns="118817" tIns="59409" rIns="118817" bIns="5940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47648" y="6924302"/>
            <a:ext cx="3108537" cy="397750"/>
          </a:xfrm>
          <a:prstGeom prst="rect">
            <a:avLst/>
          </a:prstGeom>
        </p:spPr>
        <p:txBody>
          <a:bodyPr vert="horz" lIns="118817" tIns="59409" rIns="118817" bIns="5940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412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88171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5564" indent="-445564" algn="l" defTabSz="1188171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65389" indent="-371304" algn="l" defTabSz="1188171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85214" indent="-297043" algn="l" defTabSz="1188171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79300" indent="-297043" algn="l" defTabSz="1188171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73386" indent="-297043" algn="l" defTabSz="1188171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67471" indent="-297043" algn="l" defTabSz="118817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61557" indent="-297043" algn="l" defTabSz="118817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55643" indent="-297043" algn="l" defTabSz="118817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49728" indent="-297043" algn="l" defTabSz="118817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94086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88171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257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76343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70428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64514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58600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52685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svg"/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43.png"/><Relationship Id="rId5" Type="http://schemas.openxmlformats.org/officeDocument/2006/relationships/image" Target="../media/image2.png"/><Relationship Id="rId10" Type="http://schemas.openxmlformats.org/officeDocument/2006/relationships/image" Target="../media/image42.png"/><Relationship Id="rId4" Type="http://schemas.openxmlformats.org/officeDocument/2006/relationships/image" Target="../media/image38.png"/><Relationship Id="rId9" Type="http://schemas.openxmlformats.org/officeDocument/2006/relationships/image" Target="../media/image41.png"/><Relationship Id="rId1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6.png"/><Relationship Id="rId12" Type="http://schemas.openxmlformats.org/officeDocument/2006/relationships/image" Target="../media/image18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7.svg"/><Relationship Id="rId11" Type="http://schemas.openxmlformats.org/officeDocument/2006/relationships/image" Target="../media/image47.png"/><Relationship Id="rId5" Type="http://schemas.openxmlformats.org/officeDocument/2006/relationships/image" Target="../media/image26.png"/><Relationship Id="rId10" Type="http://schemas.openxmlformats.org/officeDocument/2006/relationships/image" Target="../media/image29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7.png"/><Relationship Id="rId18" Type="http://schemas.openxmlformats.org/officeDocument/2006/relationships/image" Target="../media/image62.png"/><Relationship Id="rId26" Type="http://schemas.openxmlformats.org/officeDocument/2006/relationships/image" Target="../media/image70.png"/><Relationship Id="rId3" Type="http://schemas.openxmlformats.org/officeDocument/2006/relationships/image" Target="../media/image48.png"/><Relationship Id="rId21" Type="http://schemas.openxmlformats.org/officeDocument/2006/relationships/image" Target="../media/image65.png"/><Relationship Id="rId34" Type="http://schemas.openxmlformats.org/officeDocument/2006/relationships/image" Target="../media/image18.png"/><Relationship Id="rId7" Type="http://schemas.openxmlformats.org/officeDocument/2006/relationships/slide" Target="slide13.xml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5" Type="http://schemas.openxmlformats.org/officeDocument/2006/relationships/image" Target="../media/image69.png"/><Relationship Id="rId3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60.png"/><Relationship Id="rId20" Type="http://schemas.openxmlformats.org/officeDocument/2006/relationships/image" Target="../media/image64.png"/><Relationship Id="rId29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5.png"/><Relationship Id="rId24" Type="http://schemas.openxmlformats.org/officeDocument/2006/relationships/image" Target="../media/image68.png"/><Relationship Id="rId32" Type="http://schemas.openxmlformats.org/officeDocument/2006/relationships/image" Target="../media/image45.svg"/><Relationship Id="rId5" Type="http://schemas.openxmlformats.org/officeDocument/2006/relationships/image" Target="../media/image50.png"/><Relationship Id="rId15" Type="http://schemas.openxmlformats.org/officeDocument/2006/relationships/image" Target="../media/image59.png"/><Relationship Id="rId23" Type="http://schemas.openxmlformats.org/officeDocument/2006/relationships/image" Target="../media/image67.png"/><Relationship Id="rId28" Type="http://schemas.openxmlformats.org/officeDocument/2006/relationships/image" Target="../media/image72.png"/><Relationship Id="rId10" Type="http://schemas.openxmlformats.org/officeDocument/2006/relationships/image" Target="../media/image54.png"/><Relationship Id="rId19" Type="http://schemas.openxmlformats.org/officeDocument/2006/relationships/image" Target="../media/image63.png"/><Relationship Id="rId31" Type="http://schemas.openxmlformats.org/officeDocument/2006/relationships/image" Target="../media/image44.png"/><Relationship Id="rId4" Type="http://schemas.openxmlformats.org/officeDocument/2006/relationships/image" Target="../media/image49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Relationship Id="rId22" Type="http://schemas.openxmlformats.org/officeDocument/2006/relationships/image" Target="../media/image66.png"/><Relationship Id="rId27" Type="http://schemas.openxmlformats.org/officeDocument/2006/relationships/image" Target="../media/image71.png"/><Relationship Id="rId30" Type="http://schemas.openxmlformats.org/officeDocument/2006/relationships/image" Target="../media/image17.png"/><Relationship Id="rId8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microsoft.com/office/2007/relationships/hdphoto" Target="../media/hdphoto1.wdp"/><Relationship Id="rId7" Type="http://schemas.openxmlformats.org/officeDocument/2006/relationships/image" Target="../media/image2.png"/><Relationship Id="rId12" Type="http://schemas.openxmlformats.org/officeDocument/2006/relationships/image" Target="../media/image80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79.png"/><Relationship Id="rId5" Type="http://schemas.openxmlformats.org/officeDocument/2006/relationships/image" Target="../media/image75.png"/><Relationship Id="rId10" Type="http://schemas.openxmlformats.org/officeDocument/2006/relationships/image" Target="../media/image78.png"/><Relationship Id="rId4" Type="http://schemas.openxmlformats.org/officeDocument/2006/relationships/image" Target="../media/image74.png"/><Relationship Id="rId9" Type="http://schemas.openxmlformats.org/officeDocument/2006/relationships/image" Target="../media/image7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1.png"/><Relationship Id="rId7" Type="http://schemas.openxmlformats.org/officeDocument/2006/relationships/image" Target="../media/image8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76.png"/><Relationship Id="rId4" Type="http://schemas.openxmlformats.org/officeDocument/2006/relationships/slide" Target="slide12.xml"/><Relationship Id="rId9" Type="http://schemas.openxmlformats.org/officeDocument/2006/relationships/image" Target="../media/image8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2.png"/><Relationship Id="rId10" Type="http://schemas.openxmlformats.org/officeDocument/2006/relationships/image" Target="../media/image17.png"/><Relationship Id="rId4" Type="http://schemas.openxmlformats.org/officeDocument/2006/relationships/image" Target="../media/image27.svg"/><Relationship Id="rId9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17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12" Type="http://schemas.openxmlformats.org/officeDocument/2006/relationships/image" Target="../media/image9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11" Type="http://schemas.openxmlformats.org/officeDocument/2006/relationships/image" Target="../media/image93.png"/><Relationship Id="rId5" Type="http://schemas.openxmlformats.org/officeDocument/2006/relationships/image" Target="../media/image88.png"/><Relationship Id="rId10" Type="http://schemas.openxmlformats.org/officeDocument/2006/relationships/image" Target="../media/image2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7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slide" Target="slide19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7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slide" Target="slide20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7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slide" Target="slide21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7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slide" Target="slide2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7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slide" Target="slide23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7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slide" Target="slide24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7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slide" Target="slide25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7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slide" Target="slide26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7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slide" Target="slide27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98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9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2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5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8.png"/><Relationship Id="rId10" Type="http://schemas.openxmlformats.org/officeDocument/2006/relationships/image" Target="../media/image18.png"/><Relationship Id="rId4" Type="http://schemas.openxmlformats.org/officeDocument/2006/relationships/image" Target="../media/image27.sv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18.png"/><Relationship Id="rId5" Type="http://schemas.openxmlformats.org/officeDocument/2006/relationships/image" Target="../media/image34.png"/><Relationship Id="rId10" Type="http://schemas.openxmlformats.org/officeDocument/2006/relationships/image" Target="../media/image35.png"/><Relationship Id="rId4" Type="http://schemas.openxmlformats.org/officeDocument/2006/relationships/image" Target="../media/image27.sv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6.png"/><Relationship Id="rId10" Type="http://schemas.openxmlformats.org/officeDocument/2006/relationships/image" Target="../media/image18.png"/><Relationship Id="rId4" Type="http://schemas.openxmlformats.org/officeDocument/2006/relationships/image" Target="../media/image27.sv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16">
            <a:extLst>
              <a:ext uri="{FF2B5EF4-FFF2-40B4-BE49-F238E27FC236}">
                <a16:creationId xmlns:a16="http://schemas.microsoft.com/office/drawing/2014/main" id="{C6F2A210-AA77-4E63-8EE9-C2F42F1819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000" y="1146003"/>
            <a:ext cx="6327252" cy="588540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9D34B2-7BCD-4DB8-A928-C3609A36E3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44129" y="0"/>
            <a:ext cx="778171" cy="81985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5443EED-1F1A-4113-BE43-BE280A1895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10"/>
          <a:stretch/>
        </p:blipFill>
        <p:spPr>
          <a:xfrm>
            <a:off x="31134" y="913074"/>
            <a:ext cx="6346486" cy="35081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281EA3F-AF81-4119-A42C-A8F43EB1C7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50" y="7011987"/>
            <a:ext cx="2406879" cy="5259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1E438A-A495-436D-AD30-44883E59FE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90" r="42368"/>
          <a:stretch/>
        </p:blipFill>
        <p:spPr>
          <a:xfrm>
            <a:off x="31134" y="4715575"/>
            <a:ext cx="3657600" cy="134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66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4BE1889-294E-4B9D-876D-3BE16575D9B6}"/>
              </a:ext>
            </a:extLst>
          </p:cNvPr>
          <p:cNvGrpSpPr/>
          <p:nvPr/>
        </p:nvGrpSpPr>
        <p:grpSpPr>
          <a:xfrm>
            <a:off x="2184196" y="1144587"/>
            <a:ext cx="1849322" cy="1857622"/>
            <a:chOff x="1858049" y="1355189"/>
            <a:chExt cx="1849322" cy="1857622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1699C4A5-A74C-47F3-ADDB-463F69A3D1F0}"/>
                </a:ext>
              </a:extLst>
            </p:cNvPr>
            <p:cNvSpPr/>
            <p:nvPr/>
          </p:nvSpPr>
          <p:spPr>
            <a:xfrm>
              <a:off x="1858049" y="1384373"/>
              <a:ext cx="1828879" cy="182843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508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155D85E-69C3-47F9-81DA-62B86AED66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8" t="-389" r="-1078" b="389"/>
            <a:stretch/>
          </p:blipFill>
          <p:spPr>
            <a:xfrm>
              <a:off x="1878492" y="1355630"/>
              <a:ext cx="1828879" cy="1828879"/>
            </a:xfrm>
            <a:prstGeom prst="rect">
              <a:avLst/>
            </a:prstGeom>
          </p:spPr>
        </p:pic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B275DCB-4D5B-4BC1-ABAC-86343BB92110}"/>
                </a:ext>
              </a:extLst>
            </p:cNvPr>
            <p:cNvSpPr/>
            <p:nvPr/>
          </p:nvSpPr>
          <p:spPr>
            <a:xfrm>
              <a:off x="1858049" y="1355189"/>
              <a:ext cx="1828879" cy="1828438"/>
            </a:xfrm>
            <a:prstGeom prst="ellipse">
              <a:avLst/>
            </a:prstGeom>
            <a:noFill/>
            <a:ln w="5080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0C77B82F-F32B-45BA-878D-808FE34B88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875" y="228577"/>
            <a:ext cx="4146551" cy="574840"/>
          </a:xfrm>
          <a:prstGeom prst="rect">
            <a:avLst/>
          </a:prstGeom>
        </p:spPr>
      </p:pic>
      <p:sp>
        <p:nvSpPr>
          <p:cNvPr id="30" name="Oval 29">
            <a:extLst>
              <a:ext uri="{FF2B5EF4-FFF2-40B4-BE49-F238E27FC236}">
                <a16:creationId xmlns:a16="http://schemas.microsoft.com/office/drawing/2014/main" id="{7A3730FF-1381-4AE7-8045-D864772EC7CE}"/>
              </a:ext>
            </a:extLst>
          </p:cNvPr>
          <p:cNvSpPr/>
          <p:nvPr/>
        </p:nvSpPr>
        <p:spPr>
          <a:xfrm>
            <a:off x="217945" y="1238785"/>
            <a:ext cx="381000" cy="381000"/>
          </a:xfrm>
          <a:prstGeom prst="ellipse">
            <a:avLst/>
          </a:prstGeom>
          <a:solidFill>
            <a:srgbClr val="226BE2"/>
          </a:solidFill>
          <a:ln w="57150">
            <a:solidFill>
              <a:srgbClr val="226B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F0A09D3-8C53-483B-A35F-84341F449768}"/>
              </a:ext>
            </a:extLst>
          </p:cNvPr>
          <p:cNvSpPr txBox="1"/>
          <p:nvPr/>
        </p:nvSpPr>
        <p:spPr>
          <a:xfrm>
            <a:off x="659855" y="1167675"/>
            <a:ext cx="9541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ทางตรง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4672F3C-4C80-4CD6-938D-9C418BD8BC0B}"/>
              </a:ext>
            </a:extLst>
          </p:cNvPr>
          <p:cNvSpPr/>
          <p:nvPr/>
        </p:nvSpPr>
        <p:spPr>
          <a:xfrm>
            <a:off x="217945" y="1982787"/>
            <a:ext cx="381000" cy="381000"/>
          </a:xfrm>
          <a:prstGeom prst="ellipse">
            <a:avLst/>
          </a:prstGeom>
          <a:solidFill>
            <a:srgbClr val="F65C64"/>
          </a:solidFill>
          <a:ln w="57150">
            <a:solidFill>
              <a:srgbClr val="F65C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3FAB748-EE15-4413-A0CA-121BC635C8BB}"/>
              </a:ext>
            </a:extLst>
          </p:cNvPr>
          <p:cNvSpPr txBox="1"/>
          <p:nvPr/>
        </p:nvSpPr>
        <p:spPr>
          <a:xfrm>
            <a:off x="659855" y="1911677"/>
            <a:ext cx="10070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ทางอ้อม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E595BA80-D098-4A89-ADEF-C904749B904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44129" y="0"/>
            <a:ext cx="778171" cy="819859"/>
          </a:xfrm>
          <a:prstGeom prst="rect">
            <a:avLst/>
          </a:prstGeom>
        </p:spPr>
      </p:pic>
      <p:pic>
        <p:nvPicPr>
          <p:cNvPr id="47" name="Picture 4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AA9E85D-B330-466A-A1B6-BA978B506D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2318" y="6658786"/>
            <a:ext cx="534230" cy="52729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1F445FB-475F-496C-BA43-E4099B2BD11F}"/>
              </a:ext>
            </a:extLst>
          </p:cNvPr>
          <p:cNvGrpSpPr/>
          <p:nvPr/>
        </p:nvGrpSpPr>
        <p:grpSpPr>
          <a:xfrm>
            <a:off x="2188561" y="4269230"/>
            <a:ext cx="1849321" cy="1857179"/>
            <a:chOff x="1858049" y="4403632"/>
            <a:chExt cx="1849321" cy="1857179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EEB128C-13D1-4867-8153-2F50EB9E5B93}"/>
                </a:ext>
              </a:extLst>
            </p:cNvPr>
            <p:cNvSpPr/>
            <p:nvPr/>
          </p:nvSpPr>
          <p:spPr>
            <a:xfrm>
              <a:off x="1858049" y="4432373"/>
              <a:ext cx="1828879" cy="182843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508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CB3A4AB8-B87D-454B-A7ED-EB5953E2DDB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8491" y="4403632"/>
              <a:ext cx="1828879" cy="1828879"/>
            </a:xfrm>
            <a:prstGeom prst="rect">
              <a:avLst/>
            </a:prstGeom>
          </p:spPr>
        </p:pic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B46A993-27C1-48A5-970F-E530156A624D}"/>
                </a:ext>
              </a:extLst>
            </p:cNvPr>
            <p:cNvSpPr/>
            <p:nvPr/>
          </p:nvSpPr>
          <p:spPr>
            <a:xfrm>
              <a:off x="1858049" y="4410742"/>
              <a:ext cx="1828879" cy="1828438"/>
            </a:xfrm>
            <a:prstGeom prst="ellipse">
              <a:avLst/>
            </a:prstGeom>
            <a:noFill/>
            <a:ln w="5080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6C2DDE8-F0F3-452D-85EB-F826D732E7F9}"/>
              </a:ext>
            </a:extLst>
          </p:cNvPr>
          <p:cNvGrpSpPr/>
          <p:nvPr/>
        </p:nvGrpSpPr>
        <p:grpSpPr>
          <a:xfrm>
            <a:off x="5746126" y="1144587"/>
            <a:ext cx="1849322" cy="1857622"/>
            <a:chOff x="5726267" y="1355189"/>
            <a:chExt cx="1849322" cy="1857622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D49670FF-D9F5-4BE4-ACD0-1C153DFF8EDF}"/>
                </a:ext>
              </a:extLst>
            </p:cNvPr>
            <p:cNvSpPr/>
            <p:nvPr/>
          </p:nvSpPr>
          <p:spPr>
            <a:xfrm>
              <a:off x="5726267" y="1384373"/>
              <a:ext cx="1828879" cy="182843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508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F3F4CF2-8F4C-46E8-87F5-691FE8F58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6710" y="1355189"/>
              <a:ext cx="1828879" cy="1828879"/>
            </a:xfrm>
            <a:prstGeom prst="rect">
              <a:avLst/>
            </a:prstGeom>
          </p:spPr>
        </p:pic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68630637-166F-40B0-B9E2-85E5D7C2728D}"/>
                </a:ext>
              </a:extLst>
            </p:cNvPr>
            <p:cNvSpPr/>
            <p:nvPr/>
          </p:nvSpPr>
          <p:spPr>
            <a:xfrm>
              <a:off x="5726267" y="1355189"/>
              <a:ext cx="1828879" cy="1828438"/>
            </a:xfrm>
            <a:prstGeom prst="ellipse">
              <a:avLst/>
            </a:prstGeom>
            <a:noFill/>
            <a:ln w="5080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86CE76A-3540-4FBA-85E0-8B00CE8C3A32}"/>
              </a:ext>
            </a:extLst>
          </p:cNvPr>
          <p:cNvGrpSpPr/>
          <p:nvPr/>
        </p:nvGrpSpPr>
        <p:grpSpPr>
          <a:xfrm>
            <a:off x="5642087" y="1145401"/>
            <a:ext cx="2057400" cy="2963176"/>
            <a:chOff x="5642087" y="1144587"/>
            <a:chExt cx="2057400" cy="2963176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971CCD48-5496-43F1-A261-81B579E6EFC5}"/>
                </a:ext>
              </a:extLst>
            </p:cNvPr>
            <p:cNvGrpSpPr/>
            <p:nvPr/>
          </p:nvGrpSpPr>
          <p:grpSpPr>
            <a:xfrm>
              <a:off x="5746126" y="1144587"/>
              <a:ext cx="1846518" cy="1856808"/>
              <a:chOff x="5726267" y="1355189"/>
              <a:chExt cx="1846518" cy="1856808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FCC5C21C-D585-4874-900B-EECE257A3565}"/>
                  </a:ext>
                </a:extLst>
              </p:cNvPr>
              <p:cNvSpPr/>
              <p:nvPr/>
            </p:nvSpPr>
            <p:spPr>
              <a:xfrm>
                <a:off x="5726267" y="1383559"/>
                <a:ext cx="1828879" cy="1828438"/>
              </a:xfrm>
              <a:prstGeom prst="ellipse">
                <a:avLst/>
              </a:prstGeom>
              <a:solidFill>
                <a:srgbClr val="CC404E"/>
              </a:solidFill>
              <a:ln w="50800">
                <a:solidFill>
                  <a:srgbClr val="CC40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A1E11732-EAEB-4DDB-80DE-0092A0295B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43906" y="1355189"/>
                <a:ext cx="1828879" cy="1828879"/>
              </a:xfrm>
              <a:prstGeom prst="rect">
                <a:avLst/>
              </a:prstGeom>
            </p:spPr>
          </p:pic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0FF6B75B-E146-45F6-84EA-877E1A34014E}"/>
                  </a:ext>
                </a:extLst>
              </p:cNvPr>
              <p:cNvSpPr/>
              <p:nvPr/>
            </p:nvSpPr>
            <p:spPr>
              <a:xfrm>
                <a:off x="5726267" y="1355189"/>
                <a:ext cx="1828879" cy="1828438"/>
              </a:xfrm>
              <a:prstGeom prst="ellipse">
                <a:avLst/>
              </a:prstGeom>
              <a:noFill/>
              <a:ln w="508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40A0D74-3BF0-4CD2-AE02-3595CD95E704}"/>
                </a:ext>
              </a:extLst>
            </p:cNvPr>
            <p:cNvGrpSpPr/>
            <p:nvPr/>
          </p:nvGrpSpPr>
          <p:grpSpPr>
            <a:xfrm>
              <a:off x="5642087" y="3162567"/>
              <a:ext cx="2057400" cy="945196"/>
              <a:chOff x="5632449" y="3162567"/>
              <a:chExt cx="2057400" cy="945196"/>
            </a:xfrm>
          </p:grpSpPr>
          <p:sp>
            <p:nvSpPr>
              <p:cNvPr id="37" name="Rounded Rectangle 13">
                <a:extLst>
                  <a:ext uri="{FF2B5EF4-FFF2-40B4-BE49-F238E27FC236}">
                    <a16:creationId xmlns:a16="http://schemas.microsoft.com/office/drawing/2014/main" id="{A19CAD40-2C26-4C6D-A4C5-68B6D03BBEE7}"/>
                  </a:ext>
                </a:extLst>
              </p:cNvPr>
              <p:cNvSpPr/>
              <p:nvPr/>
            </p:nvSpPr>
            <p:spPr>
              <a:xfrm>
                <a:off x="5632449" y="3162567"/>
                <a:ext cx="2057400" cy="945196"/>
              </a:xfrm>
              <a:prstGeom prst="roundRect">
                <a:avLst/>
              </a:prstGeom>
              <a:solidFill>
                <a:srgbClr val="F65C64"/>
              </a:solidFill>
              <a:ln w="38100">
                <a:solidFill>
                  <a:schemeClr val="bg1"/>
                </a:solidFill>
              </a:ln>
              <a:effectLst>
                <a:outerShdw dist="50800" dir="5400000" algn="ctr" rotWithShape="0">
                  <a:srgbClr val="FF99CC">
                    <a:alpha val="33725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FD3B7F3-8CE4-464C-8725-5CA89F11E578}"/>
                  </a:ext>
                </a:extLst>
              </p:cNvPr>
              <p:cNvSpPr/>
              <p:nvPr/>
            </p:nvSpPr>
            <p:spPr>
              <a:xfrm>
                <a:off x="6162455" y="3421895"/>
                <a:ext cx="9973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อากาศดี</a:t>
                </a:r>
                <a:endParaRPr lang="en-US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AA64E08-D3E1-4144-BB55-5610C1DF1893}"/>
              </a:ext>
            </a:extLst>
          </p:cNvPr>
          <p:cNvGrpSpPr/>
          <p:nvPr/>
        </p:nvGrpSpPr>
        <p:grpSpPr>
          <a:xfrm>
            <a:off x="5740616" y="4269230"/>
            <a:ext cx="1830527" cy="1857179"/>
            <a:chOff x="5742810" y="4403632"/>
            <a:chExt cx="1830527" cy="1857179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55197106-4E85-468C-8EF3-6DB5F77845F5}"/>
                </a:ext>
              </a:extLst>
            </p:cNvPr>
            <p:cNvSpPr/>
            <p:nvPr/>
          </p:nvSpPr>
          <p:spPr>
            <a:xfrm>
              <a:off x="5742810" y="4432373"/>
              <a:ext cx="1828879" cy="182843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508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070A640-1774-44D0-80C2-125268C6D72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4458" y="4403632"/>
              <a:ext cx="1828879" cy="1828879"/>
            </a:xfrm>
            <a:prstGeom prst="rect">
              <a:avLst/>
            </a:prstGeom>
          </p:spPr>
        </p:pic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0B4E67C2-BBC3-404F-BC6B-1256A4FC4190}"/>
                </a:ext>
              </a:extLst>
            </p:cNvPr>
            <p:cNvSpPr/>
            <p:nvPr/>
          </p:nvSpPr>
          <p:spPr>
            <a:xfrm>
              <a:off x="5742810" y="4410742"/>
              <a:ext cx="1828879" cy="1828438"/>
            </a:xfrm>
            <a:prstGeom prst="ellipse">
              <a:avLst/>
            </a:prstGeom>
            <a:noFill/>
            <a:ln w="5080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DD185E7-9507-4B3C-90E8-16A877B67831}"/>
              </a:ext>
            </a:extLst>
          </p:cNvPr>
          <p:cNvGrpSpPr/>
          <p:nvPr/>
        </p:nvGrpSpPr>
        <p:grpSpPr>
          <a:xfrm>
            <a:off x="5627179" y="4268348"/>
            <a:ext cx="2057400" cy="3048439"/>
            <a:chOff x="5627179" y="4269230"/>
            <a:chExt cx="2057400" cy="3048439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A70F1BFD-D791-42EF-A70A-AED8BEFBC6E3}"/>
                </a:ext>
              </a:extLst>
            </p:cNvPr>
            <p:cNvGrpSpPr/>
            <p:nvPr/>
          </p:nvGrpSpPr>
          <p:grpSpPr>
            <a:xfrm>
              <a:off x="5740616" y="4269230"/>
              <a:ext cx="1830527" cy="1877111"/>
              <a:chOff x="5742810" y="4403632"/>
              <a:chExt cx="1830527" cy="1877111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8EA6A333-ACBE-4245-9A42-E631C61B4BF4}"/>
                  </a:ext>
                </a:extLst>
              </p:cNvPr>
              <p:cNvSpPr/>
              <p:nvPr/>
            </p:nvSpPr>
            <p:spPr>
              <a:xfrm>
                <a:off x="5742810" y="4452305"/>
                <a:ext cx="1828879" cy="1828438"/>
              </a:xfrm>
              <a:prstGeom prst="ellipse">
                <a:avLst/>
              </a:prstGeom>
              <a:solidFill>
                <a:srgbClr val="35662A"/>
              </a:solidFill>
              <a:ln w="50800">
                <a:solidFill>
                  <a:srgbClr val="226B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80" name="Picture 79">
                <a:extLst>
                  <a:ext uri="{FF2B5EF4-FFF2-40B4-BE49-F238E27FC236}">
                    <a16:creationId xmlns:a16="http://schemas.microsoft.com/office/drawing/2014/main" id="{A153A9EC-B5C3-47C9-8A7F-A0C363411D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44458" y="4403632"/>
                <a:ext cx="1828879" cy="1828879"/>
              </a:xfrm>
              <a:prstGeom prst="rect">
                <a:avLst/>
              </a:prstGeom>
            </p:spPr>
          </p:pic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07E93808-FE8D-45EE-84EA-C1540721B1E5}"/>
                  </a:ext>
                </a:extLst>
              </p:cNvPr>
              <p:cNvSpPr/>
              <p:nvPr/>
            </p:nvSpPr>
            <p:spPr>
              <a:xfrm>
                <a:off x="5742810" y="4410742"/>
                <a:ext cx="1828879" cy="1828438"/>
              </a:xfrm>
              <a:prstGeom prst="ellipse">
                <a:avLst/>
              </a:prstGeom>
              <a:noFill/>
              <a:ln w="50800">
                <a:solidFill>
                  <a:srgbClr val="4B86E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F0FFC662-57B7-4A01-809C-9C73E88B8BA2}"/>
                </a:ext>
              </a:extLst>
            </p:cNvPr>
            <p:cNvGrpSpPr/>
            <p:nvPr/>
          </p:nvGrpSpPr>
          <p:grpSpPr>
            <a:xfrm>
              <a:off x="5627179" y="6316852"/>
              <a:ext cx="2057400" cy="1000817"/>
              <a:chOff x="5617541" y="6316852"/>
              <a:chExt cx="2057400" cy="1000817"/>
            </a:xfrm>
          </p:grpSpPr>
          <p:sp>
            <p:nvSpPr>
              <p:cNvPr id="36" name="Rounded Rectangle 20">
                <a:extLst>
                  <a:ext uri="{FF2B5EF4-FFF2-40B4-BE49-F238E27FC236}">
                    <a16:creationId xmlns:a16="http://schemas.microsoft.com/office/drawing/2014/main" id="{D669E1FB-43A9-43B9-A0F9-B106E7EB89DA}"/>
                  </a:ext>
                </a:extLst>
              </p:cNvPr>
              <p:cNvSpPr/>
              <p:nvPr/>
            </p:nvSpPr>
            <p:spPr>
              <a:xfrm>
                <a:off x="5617541" y="6316852"/>
                <a:ext cx="2057400" cy="945196"/>
              </a:xfrm>
              <a:prstGeom prst="roundRect">
                <a:avLst/>
              </a:prstGeom>
              <a:solidFill>
                <a:srgbClr val="4B86E7"/>
              </a:solidFill>
              <a:ln w="38100">
                <a:solidFill>
                  <a:schemeClr val="bg1"/>
                </a:solidFill>
              </a:ln>
              <a:effectLst>
                <a:outerShdw dist="50800" dir="5400000" algn="ctr" rotWithShape="0">
                  <a:srgbClr val="73BED3">
                    <a:alpha val="3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E0D4C16D-ED53-4769-84E7-D62C50647898}"/>
                  </a:ext>
                </a:extLst>
              </p:cNvPr>
              <p:cNvSpPr/>
              <p:nvPr/>
            </p:nvSpPr>
            <p:spPr>
              <a:xfrm>
                <a:off x="5667653" y="6363562"/>
                <a:ext cx="1974459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เป็นอาหารของคน</a:t>
                </a:r>
              </a:p>
              <a:p>
                <a:pPr algn="ctr"/>
                <a:r>
                  <a:rPr lang="th-TH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และสัตว์</a:t>
                </a:r>
                <a:endParaRPr lang="en-US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4D80196-CD88-4E19-BE33-A7CCEC40189C}"/>
              </a:ext>
            </a:extLst>
          </p:cNvPr>
          <p:cNvGrpSpPr/>
          <p:nvPr/>
        </p:nvGrpSpPr>
        <p:grpSpPr>
          <a:xfrm>
            <a:off x="9299005" y="1144587"/>
            <a:ext cx="1828879" cy="1857622"/>
            <a:chOff x="9614929" y="1355189"/>
            <a:chExt cx="1828879" cy="1857622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C2BA753D-6A74-43E7-9A70-83B033201D4C}"/>
                </a:ext>
              </a:extLst>
            </p:cNvPr>
            <p:cNvSpPr/>
            <p:nvPr/>
          </p:nvSpPr>
          <p:spPr>
            <a:xfrm>
              <a:off x="9614929" y="1384373"/>
              <a:ext cx="1828879" cy="182843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508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99695D0-3AD0-4102-AFA0-1C20CCDAC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4929" y="1355630"/>
              <a:ext cx="1828879" cy="1828438"/>
            </a:xfrm>
            <a:prstGeom prst="rect">
              <a:avLst/>
            </a:prstGeom>
          </p:spPr>
        </p:pic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F6EAADC-FE46-4FC3-B5F5-8E4BBF3D9CA3}"/>
                </a:ext>
              </a:extLst>
            </p:cNvPr>
            <p:cNvSpPr/>
            <p:nvPr/>
          </p:nvSpPr>
          <p:spPr>
            <a:xfrm>
              <a:off x="9614929" y="1355189"/>
              <a:ext cx="1828879" cy="1828438"/>
            </a:xfrm>
            <a:prstGeom prst="ellipse">
              <a:avLst/>
            </a:prstGeom>
            <a:noFill/>
            <a:ln w="5080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DDF644D-67D5-482C-8F64-4D90F54074D0}"/>
              </a:ext>
            </a:extLst>
          </p:cNvPr>
          <p:cNvGrpSpPr/>
          <p:nvPr/>
        </p:nvGrpSpPr>
        <p:grpSpPr>
          <a:xfrm>
            <a:off x="9298181" y="4269467"/>
            <a:ext cx="1830527" cy="1856942"/>
            <a:chOff x="9614929" y="4403869"/>
            <a:chExt cx="1830527" cy="1856942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36B7597E-3261-49F9-AC1E-3EFA1CE46176}"/>
                </a:ext>
              </a:extLst>
            </p:cNvPr>
            <p:cNvSpPr/>
            <p:nvPr/>
          </p:nvSpPr>
          <p:spPr>
            <a:xfrm>
              <a:off x="9614929" y="4432373"/>
              <a:ext cx="1828879" cy="182843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508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E68637D-EC55-4689-BAC4-0889F4B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7051" y="4403869"/>
              <a:ext cx="1828405" cy="1828405"/>
            </a:xfrm>
            <a:prstGeom prst="rect">
              <a:avLst/>
            </a:prstGeom>
            <a:ln>
              <a:noFill/>
            </a:ln>
          </p:spPr>
        </p:pic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AB36FFA4-D711-49E4-A495-43892BC0EEBD}"/>
                </a:ext>
              </a:extLst>
            </p:cNvPr>
            <p:cNvSpPr/>
            <p:nvPr/>
          </p:nvSpPr>
          <p:spPr>
            <a:xfrm>
              <a:off x="9614929" y="4410742"/>
              <a:ext cx="1828879" cy="1828438"/>
            </a:xfrm>
            <a:prstGeom prst="ellipse">
              <a:avLst/>
            </a:prstGeom>
            <a:noFill/>
            <a:ln w="5080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0F72760-C447-4B9C-95B7-C9BBB45D4D14}"/>
              </a:ext>
            </a:extLst>
          </p:cNvPr>
          <p:cNvGrpSpPr/>
          <p:nvPr/>
        </p:nvGrpSpPr>
        <p:grpSpPr>
          <a:xfrm>
            <a:off x="9184744" y="1143705"/>
            <a:ext cx="2057400" cy="2963176"/>
            <a:chOff x="9184744" y="1144587"/>
            <a:chExt cx="2057400" cy="2963176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A1475AEA-4579-4C3E-B709-A34A859C9B86}"/>
                </a:ext>
              </a:extLst>
            </p:cNvPr>
            <p:cNvGrpSpPr/>
            <p:nvPr/>
          </p:nvGrpSpPr>
          <p:grpSpPr>
            <a:xfrm>
              <a:off x="9299005" y="1144587"/>
              <a:ext cx="1828879" cy="1858504"/>
              <a:chOff x="9614929" y="1355189"/>
              <a:chExt cx="1828879" cy="1858504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FC0EF14-1AAD-4416-810A-BE307EB50094}"/>
                  </a:ext>
                </a:extLst>
              </p:cNvPr>
              <p:cNvSpPr/>
              <p:nvPr/>
            </p:nvSpPr>
            <p:spPr>
              <a:xfrm>
                <a:off x="9614929" y="1385255"/>
                <a:ext cx="1828879" cy="1828438"/>
              </a:xfrm>
              <a:prstGeom prst="ellipse">
                <a:avLst/>
              </a:prstGeom>
              <a:solidFill>
                <a:srgbClr val="226BE2"/>
              </a:solidFill>
              <a:ln w="50800">
                <a:solidFill>
                  <a:srgbClr val="226B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72" name="Picture 71">
                <a:extLst>
                  <a:ext uri="{FF2B5EF4-FFF2-40B4-BE49-F238E27FC236}">
                    <a16:creationId xmlns:a16="http://schemas.microsoft.com/office/drawing/2014/main" id="{47B859BE-8AF1-4B50-8468-D2AD0EC847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14929" y="1355630"/>
                <a:ext cx="1828879" cy="1828438"/>
              </a:xfrm>
              <a:prstGeom prst="rect">
                <a:avLst/>
              </a:prstGeom>
            </p:spPr>
          </p:pic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BE2E59A0-C17F-43DB-BD90-3C9FDEBD0FAC}"/>
                  </a:ext>
                </a:extLst>
              </p:cNvPr>
              <p:cNvSpPr/>
              <p:nvPr/>
            </p:nvSpPr>
            <p:spPr>
              <a:xfrm>
                <a:off x="9614929" y="1355189"/>
                <a:ext cx="1828879" cy="1828438"/>
              </a:xfrm>
              <a:prstGeom prst="ellipse">
                <a:avLst/>
              </a:prstGeom>
              <a:noFill/>
              <a:ln w="50800">
                <a:solidFill>
                  <a:srgbClr val="4B86E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332C72C5-475B-4011-9AE2-1745384A9FBA}"/>
                </a:ext>
              </a:extLst>
            </p:cNvPr>
            <p:cNvGrpSpPr/>
            <p:nvPr/>
          </p:nvGrpSpPr>
          <p:grpSpPr>
            <a:xfrm>
              <a:off x="9184744" y="3162567"/>
              <a:ext cx="2057400" cy="945196"/>
              <a:chOff x="9500668" y="3162567"/>
              <a:chExt cx="2057400" cy="945196"/>
            </a:xfrm>
          </p:grpSpPr>
          <p:sp>
            <p:nvSpPr>
              <p:cNvPr id="35" name="Rounded Rectangle 17">
                <a:extLst>
                  <a:ext uri="{FF2B5EF4-FFF2-40B4-BE49-F238E27FC236}">
                    <a16:creationId xmlns:a16="http://schemas.microsoft.com/office/drawing/2014/main" id="{6B6A4F48-0FF6-4498-9C30-95DAC4F6C913}"/>
                  </a:ext>
                </a:extLst>
              </p:cNvPr>
              <p:cNvSpPr/>
              <p:nvPr/>
            </p:nvSpPr>
            <p:spPr>
              <a:xfrm>
                <a:off x="9500668" y="3162567"/>
                <a:ext cx="2057400" cy="945196"/>
              </a:xfrm>
              <a:prstGeom prst="roundRect">
                <a:avLst/>
              </a:prstGeom>
              <a:solidFill>
                <a:srgbClr val="4B86E7"/>
              </a:solidFill>
              <a:ln w="38100">
                <a:solidFill>
                  <a:schemeClr val="bg1"/>
                </a:solidFill>
              </a:ln>
              <a:effectLst>
                <a:outerShdw dist="50800" dir="5400000" algn="ctr" rotWithShape="0">
                  <a:srgbClr val="73BED3">
                    <a:alpha val="3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03A5407-1251-4363-8A21-6C06E26F5323}"/>
                  </a:ext>
                </a:extLst>
              </p:cNvPr>
              <p:cNvSpPr/>
              <p:nvPr/>
            </p:nvSpPr>
            <p:spPr>
              <a:xfrm>
                <a:off x="9791180" y="3431420"/>
                <a:ext cx="144623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เป็นเชื้อเพลิง</a:t>
                </a:r>
                <a:endParaRPr lang="en-US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865BE51-F634-4A9A-A1EB-EE2DB61A16A0}"/>
              </a:ext>
            </a:extLst>
          </p:cNvPr>
          <p:cNvGrpSpPr/>
          <p:nvPr/>
        </p:nvGrpSpPr>
        <p:grpSpPr>
          <a:xfrm>
            <a:off x="9184744" y="4268585"/>
            <a:ext cx="2057400" cy="3061811"/>
            <a:chOff x="9184744" y="4269467"/>
            <a:chExt cx="2057400" cy="3061811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001F661B-33D0-4DB4-9752-34F621F0DFD6}"/>
                </a:ext>
              </a:extLst>
            </p:cNvPr>
            <p:cNvGrpSpPr/>
            <p:nvPr/>
          </p:nvGrpSpPr>
          <p:grpSpPr>
            <a:xfrm>
              <a:off x="9290416" y="4269467"/>
              <a:ext cx="1839111" cy="1876874"/>
              <a:chOff x="9614929" y="4403869"/>
              <a:chExt cx="1839111" cy="1876874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A384C215-168D-436B-8E5A-73259C642734}"/>
                  </a:ext>
                </a:extLst>
              </p:cNvPr>
              <p:cNvSpPr/>
              <p:nvPr/>
            </p:nvSpPr>
            <p:spPr>
              <a:xfrm>
                <a:off x="9614929" y="4452305"/>
                <a:ext cx="1828879" cy="1828438"/>
              </a:xfrm>
              <a:prstGeom prst="ellipse">
                <a:avLst/>
              </a:prstGeom>
              <a:solidFill>
                <a:srgbClr val="CC404E"/>
              </a:solidFill>
              <a:ln w="50800">
                <a:solidFill>
                  <a:srgbClr val="CC40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76" name="Picture 75">
                <a:extLst>
                  <a:ext uri="{FF2B5EF4-FFF2-40B4-BE49-F238E27FC236}">
                    <a16:creationId xmlns:a16="http://schemas.microsoft.com/office/drawing/2014/main" id="{02356E2F-A612-4C5C-94F3-6A86A330D0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25635" y="4403869"/>
                <a:ext cx="1828405" cy="1828405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60663DA4-B8B2-4A6F-9B63-2D5F430083A8}"/>
                  </a:ext>
                </a:extLst>
              </p:cNvPr>
              <p:cNvSpPr/>
              <p:nvPr/>
            </p:nvSpPr>
            <p:spPr>
              <a:xfrm>
                <a:off x="9614929" y="4410742"/>
                <a:ext cx="1828879" cy="1828438"/>
              </a:xfrm>
              <a:prstGeom prst="ellipse">
                <a:avLst/>
              </a:prstGeom>
              <a:noFill/>
              <a:ln w="508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57B2C015-CB5C-4E43-ADD3-405D13F464BF}"/>
                </a:ext>
              </a:extLst>
            </p:cNvPr>
            <p:cNvGrpSpPr/>
            <p:nvPr/>
          </p:nvGrpSpPr>
          <p:grpSpPr>
            <a:xfrm>
              <a:off x="9184744" y="6313389"/>
              <a:ext cx="2057400" cy="1017889"/>
              <a:chOff x="9500668" y="6313389"/>
              <a:chExt cx="2057400" cy="1017889"/>
            </a:xfrm>
          </p:grpSpPr>
          <p:sp>
            <p:nvSpPr>
              <p:cNvPr id="39" name="Rounded Rectangle 26">
                <a:extLst>
                  <a:ext uri="{FF2B5EF4-FFF2-40B4-BE49-F238E27FC236}">
                    <a16:creationId xmlns:a16="http://schemas.microsoft.com/office/drawing/2014/main" id="{5F038792-18E0-4B1C-8919-3BF93CB708A6}"/>
                  </a:ext>
                </a:extLst>
              </p:cNvPr>
              <p:cNvSpPr/>
              <p:nvPr/>
            </p:nvSpPr>
            <p:spPr>
              <a:xfrm>
                <a:off x="9500668" y="6313389"/>
                <a:ext cx="2057400" cy="945196"/>
              </a:xfrm>
              <a:prstGeom prst="roundRect">
                <a:avLst/>
              </a:prstGeom>
              <a:solidFill>
                <a:srgbClr val="F65C64"/>
              </a:solidFill>
              <a:ln w="38100">
                <a:solidFill>
                  <a:schemeClr val="bg1"/>
                </a:solidFill>
              </a:ln>
              <a:effectLst>
                <a:outerShdw dist="50800" dir="5400000" algn="ctr" rotWithShape="0">
                  <a:srgbClr val="FF99CC">
                    <a:alpha val="3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9F8731C-A126-4B6B-983D-E7CC215685A6}"/>
                  </a:ext>
                </a:extLst>
              </p:cNvPr>
              <p:cNvSpPr/>
              <p:nvPr/>
            </p:nvSpPr>
            <p:spPr>
              <a:xfrm>
                <a:off x="9757447" y="6377171"/>
                <a:ext cx="1555234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เป็นที่อยู่อาศัย</a:t>
                </a:r>
              </a:p>
              <a:p>
                <a:pPr algn="ctr"/>
                <a:r>
                  <a:rPr lang="th-TH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ของสัตว์</a:t>
                </a:r>
                <a:endParaRPr lang="en-US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93EDB71-E79F-49DF-8052-6FE02864ABB2}"/>
              </a:ext>
            </a:extLst>
          </p:cNvPr>
          <p:cNvGrpSpPr/>
          <p:nvPr/>
        </p:nvGrpSpPr>
        <p:grpSpPr>
          <a:xfrm>
            <a:off x="2080157" y="1143705"/>
            <a:ext cx="2057400" cy="3019760"/>
            <a:chOff x="2080157" y="1144587"/>
            <a:chExt cx="2057400" cy="3019760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8BB5A7BB-564A-40EE-895C-C1560A7574BE}"/>
                </a:ext>
              </a:extLst>
            </p:cNvPr>
            <p:cNvGrpSpPr/>
            <p:nvPr/>
          </p:nvGrpSpPr>
          <p:grpSpPr>
            <a:xfrm>
              <a:off x="2184196" y="1144587"/>
              <a:ext cx="1837698" cy="1858504"/>
              <a:chOff x="1858049" y="1355189"/>
              <a:chExt cx="1837698" cy="1858504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8EF15896-4BAA-48DA-8CE4-737BCC3801B8}"/>
                  </a:ext>
                </a:extLst>
              </p:cNvPr>
              <p:cNvSpPr/>
              <p:nvPr/>
            </p:nvSpPr>
            <p:spPr>
              <a:xfrm>
                <a:off x="1858049" y="1385255"/>
                <a:ext cx="1828879" cy="1828438"/>
              </a:xfrm>
              <a:prstGeom prst="ellipse">
                <a:avLst/>
              </a:prstGeom>
              <a:solidFill>
                <a:srgbClr val="226BE2"/>
              </a:solidFill>
              <a:ln w="50800">
                <a:solidFill>
                  <a:srgbClr val="226B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64" name="Picture 63">
                <a:extLst>
                  <a:ext uri="{FF2B5EF4-FFF2-40B4-BE49-F238E27FC236}">
                    <a16:creationId xmlns:a16="http://schemas.microsoft.com/office/drawing/2014/main" id="{EB27424C-AF9B-4B02-A7D2-108C46ADC36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9" t="322" r="-329" b="-322"/>
              <a:stretch/>
            </p:blipFill>
            <p:spPr>
              <a:xfrm>
                <a:off x="1866868" y="1365563"/>
                <a:ext cx="1828879" cy="1828879"/>
              </a:xfrm>
              <a:prstGeom prst="rect">
                <a:avLst/>
              </a:prstGeom>
            </p:spPr>
          </p:pic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C4AECAAA-3C22-4D17-A6D2-B01A8FF96A1C}"/>
                  </a:ext>
                </a:extLst>
              </p:cNvPr>
              <p:cNvSpPr/>
              <p:nvPr/>
            </p:nvSpPr>
            <p:spPr>
              <a:xfrm>
                <a:off x="1858049" y="1355189"/>
                <a:ext cx="1828879" cy="1828438"/>
              </a:xfrm>
              <a:prstGeom prst="ellipse">
                <a:avLst/>
              </a:prstGeom>
              <a:noFill/>
              <a:ln w="50800">
                <a:solidFill>
                  <a:srgbClr val="4B86E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375D3B1F-8080-49E9-BE77-1F993E66963B}"/>
                </a:ext>
              </a:extLst>
            </p:cNvPr>
            <p:cNvGrpSpPr/>
            <p:nvPr/>
          </p:nvGrpSpPr>
          <p:grpSpPr>
            <a:xfrm>
              <a:off x="2080157" y="3160980"/>
              <a:ext cx="2057400" cy="1003367"/>
              <a:chOff x="1743788" y="3160980"/>
              <a:chExt cx="2057400" cy="1003367"/>
            </a:xfrm>
          </p:grpSpPr>
          <p:sp>
            <p:nvSpPr>
              <p:cNvPr id="34" name="Rounded Rectangle 5">
                <a:extLst>
                  <a:ext uri="{FF2B5EF4-FFF2-40B4-BE49-F238E27FC236}">
                    <a16:creationId xmlns:a16="http://schemas.microsoft.com/office/drawing/2014/main" id="{D304B48A-7C79-4DA2-AAE8-752791F610A6}"/>
                  </a:ext>
                </a:extLst>
              </p:cNvPr>
              <p:cNvSpPr/>
              <p:nvPr/>
            </p:nvSpPr>
            <p:spPr>
              <a:xfrm>
                <a:off x="1743788" y="3160980"/>
                <a:ext cx="2057400" cy="945196"/>
              </a:xfrm>
              <a:prstGeom prst="roundRect">
                <a:avLst/>
              </a:prstGeom>
              <a:solidFill>
                <a:srgbClr val="4B86E7"/>
              </a:solidFill>
              <a:ln w="38100">
                <a:solidFill>
                  <a:schemeClr val="bg1"/>
                </a:solidFill>
              </a:ln>
              <a:effectLst>
                <a:outerShdw dist="50800" dir="5400000" algn="ctr" rotWithShape="0">
                  <a:srgbClr val="73BED3">
                    <a:alpha val="33725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017B981F-1927-478F-AC2A-6861C2FD2987}"/>
                  </a:ext>
                </a:extLst>
              </p:cNvPr>
              <p:cNvSpPr/>
              <p:nvPr/>
            </p:nvSpPr>
            <p:spPr>
              <a:xfrm>
                <a:off x="2158575" y="3210240"/>
                <a:ext cx="1207382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ใช้ก่อสร้าง</a:t>
                </a:r>
                <a:br>
                  <a:rPr lang="th-TH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</a:br>
                <a:r>
                  <a:rPr lang="th-TH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บ้านเรือน</a:t>
                </a:r>
                <a:endParaRPr lang="en-US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0DACAFC-5023-45A4-A1C2-8E7C6C4E07E4}"/>
              </a:ext>
            </a:extLst>
          </p:cNvPr>
          <p:cNvGrpSpPr/>
          <p:nvPr/>
        </p:nvGrpSpPr>
        <p:grpSpPr>
          <a:xfrm>
            <a:off x="2084521" y="4268348"/>
            <a:ext cx="2057400" cy="3031394"/>
            <a:chOff x="2084521" y="4269230"/>
            <a:chExt cx="2057400" cy="3031394"/>
          </a:xfrm>
        </p:grpSpPr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1B528B5F-7E50-49D4-88F7-CBA18ED1D3E5}"/>
                </a:ext>
              </a:extLst>
            </p:cNvPr>
            <p:cNvGrpSpPr/>
            <p:nvPr/>
          </p:nvGrpSpPr>
          <p:grpSpPr>
            <a:xfrm>
              <a:off x="2188561" y="4269230"/>
              <a:ext cx="1843512" cy="1886389"/>
              <a:chOff x="1858049" y="4403632"/>
              <a:chExt cx="1843512" cy="1886389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89FE0C81-70EA-4931-9EDC-40ABD7B7134D}"/>
                  </a:ext>
                </a:extLst>
              </p:cNvPr>
              <p:cNvSpPr/>
              <p:nvPr/>
            </p:nvSpPr>
            <p:spPr>
              <a:xfrm>
                <a:off x="1858049" y="4461583"/>
                <a:ext cx="1828879" cy="1828438"/>
              </a:xfrm>
              <a:prstGeom prst="ellipse">
                <a:avLst/>
              </a:prstGeom>
              <a:solidFill>
                <a:srgbClr val="CC404E"/>
              </a:solidFill>
              <a:ln w="50800">
                <a:solidFill>
                  <a:srgbClr val="CC40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84" name="Picture 83">
                <a:extLst>
                  <a:ext uri="{FF2B5EF4-FFF2-40B4-BE49-F238E27FC236}">
                    <a16:creationId xmlns:a16="http://schemas.microsoft.com/office/drawing/2014/main" id="{1A695B8E-886B-49A4-AE18-3F4B9082CA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72682" y="4403632"/>
                <a:ext cx="1828879" cy="1828879"/>
              </a:xfrm>
              <a:prstGeom prst="rect">
                <a:avLst/>
              </a:prstGeom>
            </p:spPr>
          </p:pic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4A5E607F-2609-40D4-BE57-9682EE6E51D0}"/>
                  </a:ext>
                </a:extLst>
              </p:cNvPr>
              <p:cNvSpPr/>
              <p:nvPr/>
            </p:nvSpPr>
            <p:spPr>
              <a:xfrm>
                <a:off x="1858049" y="4410742"/>
                <a:ext cx="1828879" cy="1828438"/>
              </a:xfrm>
              <a:prstGeom prst="ellipse">
                <a:avLst/>
              </a:prstGeom>
              <a:noFill/>
              <a:ln w="508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B127EC9-DBFC-4EC0-BF7B-C34DDC4272E3}"/>
                </a:ext>
              </a:extLst>
            </p:cNvPr>
            <p:cNvGrpSpPr/>
            <p:nvPr/>
          </p:nvGrpSpPr>
          <p:grpSpPr>
            <a:xfrm>
              <a:off x="2084521" y="6313389"/>
              <a:ext cx="2057400" cy="987235"/>
              <a:chOff x="1629528" y="6313389"/>
              <a:chExt cx="2057400" cy="987235"/>
            </a:xfrm>
          </p:grpSpPr>
          <p:sp>
            <p:nvSpPr>
              <p:cNvPr id="38" name="Rounded Rectangle 23">
                <a:extLst>
                  <a:ext uri="{FF2B5EF4-FFF2-40B4-BE49-F238E27FC236}">
                    <a16:creationId xmlns:a16="http://schemas.microsoft.com/office/drawing/2014/main" id="{075B3681-1049-4324-89E1-1028E1925AC5}"/>
                  </a:ext>
                </a:extLst>
              </p:cNvPr>
              <p:cNvSpPr/>
              <p:nvPr/>
            </p:nvSpPr>
            <p:spPr>
              <a:xfrm>
                <a:off x="1629528" y="6313389"/>
                <a:ext cx="2057400" cy="945196"/>
              </a:xfrm>
              <a:prstGeom prst="roundRect">
                <a:avLst/>
              </a:prstGeom>
              <a:solidFill>
                <a:srgbClr val="F65C64"/>
              </a:solidFill>
              <a:ln w="38100">
                <a:solidFill>
                  <a:schemeClr val="bg1"/>
                </a:solidFill>
              </a:ln>
              <a:effectLst>
                <a:outerShdw dist="50800" dir="5400000" algn="ctr" rotWithShape="0">
                  <a:srgbClr val="FF99CC">
                    <a:alpha val="3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827FF131-0865-4EA9-BCDE-576571AC24FF}"/>
                  </a:ext>
                </a:extLst>
              </p:cNvPr>
              <p:cNvSpPr/>
              <p:nvPr/>
            </p:nvSpPr>
            <p:spPr>
              <a:xfrm>
                <a:off x="1713908" y="6346517"/>
                <a:ext cx="1844174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ลดความรุนแรง</a:t>
                </a:r>
              </a:p>
              <a:p>
                <a:pPr algn="ctr"/>
                <a:r>
                  <a:rPr lang="th-TH" sz="2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ของพายุ</a:t>
                </a:r>
                <a:endParaRPr lang="en-US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93" name="Graphic 92">
            <a:extLst>
              <a:ext uri="{FF2B5EF4-FFF2-40B4-BE49-F238E27FC236}">
                <a16:creationId xmlns:a16="http://schemas.microsoft.com/office/drawing/2014/main" id="{27AB4CAA-512A-4758-B681-FEC53D660C6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3600514" y="2586936"/>
            <a:ext cx="354465" cy="448990"/>
          </a:xfrm>
          <a:prstGeom prst="rect">
            <a:avLst/>
          </a:prstGeom>
        </p:spPr>
      </p:pic>
      <p:pic>
        <p:nvPicPr>
          <p:cNvPr id="86" name="Graphic 85">
            <a:extLst>
              <a:ext uri="{FF2B5EF4-FFF2-40B4-BE49-F238E27FC236}">
                <a16:creationId xmlns:a16="http://schemas.microsoft.com/office/drawing/2014/main" id="{0BB3770E-4614-4185-9F3F-0F2289ABF7C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3600513" y="5734958"/>
            <a:ext cx="354465" cy="448990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DF31F10D-E939-48D2-B131-6E5BF5D105B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7153393" y="2586936"/>
            <a:ext cx="354465" cy="448990"/>
          </a:xfrm>
          <a:prstGeom prst="rect">
            <a:avLst/>
          </a:prstGeom>
        </p:spPr>
      </p:pic>
      <p:pic>
        <p:nvPicPr>
          <p:cNvPr id="88" name="Graphic 87">
            <a:extLst>
              <a:ext uri="{FF2B5EF4-FFF2-40B4-BE49-F238E27FC236}">
                <a16:creationId xmlns:a16="http://schemas.microsoft.com/office/drawing/2014/main" id="{AAF0755A-C377-4976-9345-A52C5E0B49A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7153392" y="5734958"/>
            <a:ext cx="354465" cy="448990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2FF45650-5C1C-45E8-8C68-AF291F64645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10723235" y="2586935"/>
            <a:ext cx="354465" cy="448990"/>
          </a:xfrm>
          <a:prstGeom prst="rect">
            <a:avLst/>
          </a:prstGeom>
        </p:spPr>
      </p:pic>
      <p:pic>
        <p:nvPicPr>
          <p:cNvPr id="90" name="Graphic 89">
            <a:extLst>
              <a:ext uri="{FF2B5EF4-FFF2-40B4-BE49-F238E27FC236}">
                <a16:creationId xmlns:a16="http://schemas.microsoft.com/office/drawing/2014/main" id="{739C4FF3-990A-4FF0-9F4E-D2D06AA8A6E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247222">
            <a:off x="10723234" y="5734957"/>
            <a:ext cx="354465" cy="448990"/>
          </a:xfrm>
          <a:prstGeom prst="rect">
            <a:avLst/>
          </a:prstGeom>
        </p:spPr>
      </p:pic>
      <p:pic>
        <p:nvPicPr>
          <p:cNvPr id="91" name="teacher guide">
            <a:extLst>
              <a:ext uri="{FF2B5EF4-FFF2-40B4-BE49-F238E27FC236}">
                <a16:creationId xmlns:a16="http://schemas.microsoft.com/office/drawing/2014/main" id="{A2F916D6-D74E-4556-B6E9-A805878A41C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52" y="6658786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4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04F9EDBB-991F-4B92-A390-1448C3EF7E3F}"/>
              </a:ext>
            </a:extLst>
          </p:cNvPr>
          <p:cNvGrpSpPr/>
          <p:nvPr/>
        </p:nvGrpSpPr>
        <p:grpSpPr>
          <a:xfrm>
            <a:off x="0" y="0"/>
            <a:ext cx="13322300" cy="7470775"/>
            <a:chOff x="0" y="0"/>
            <a:chExt cx="13322300" cy="747077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79685F8-3A9D-415F-9E29-C7C144684C9F}"/>
                </a:ext>
              </a:extLst>
            </p:cNvPr>
            <p:cNvSpPr/>
            <p:nvPr/>
          </p:nvSpPr>
          <p:spPr>
            <a:xfrm>
              <a:off x="0" y="6859587"/>
              <a:ext cx="13322300" cy="61118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6445DAC-ED4A-4BC5-9754-A0F97E2C2C41}"/>
                </a:ext>
              </a:extLst>
            </p:cNvPr>
            <p:cNvSpPr/>
            <p:nvPr/>
          </p:nvSpPr>
          <p:spPr>
            <a:xfrm>
              <a:off x="0" y="0"/>
              <a:ext cx="13322300" cy="6859587"/>
            </a:xfrm>
            <a:prstGeom prst="rect">
              <a:avLst/>
            </a:prstGeom>
            <a:solidFill>
              <a:srgbClr val="F7F1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B2959ED8-3AF0-4573-A558-55DBFF9DE5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4118" y="152400"/>
            <a:ext cx="12490859" cy="6549850"/>
          </a:xfrm>
          <a:prstGeom prst="rect">
            <a:avLst/>
          </a:prstGeom>
        </p:spPr>
      </p:pic>
      <p:pic>
        <p:nvPicPr>
          <p:cNvPr id="3" name="คลิปกราฟป่าไม้_resize">
            <a:hlinkClick r:id="" action="ppaction://media"/>
            <a:extLst>
              <a:ext uri="{FF2B5EF4-FFF2-40B4-BE49-F238E27FC236}">
                <a16:creationId xmlns:a16="http://schemas.microsoft.com/office/drawing/2014/main" id="{2BF76292-CCC6-4FDE-869E-C194B61A533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04401" y="476507"/>
            <a:ext cx="10184540" cy="572895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E369920-4988-405C-8F6E-11E995DD416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44129" y="0"/>
            <a:ext cx="778171" cy="819859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812E4BA-4BE0-45B7-9134-34263B06AF6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2318" y="6658786"/>
            <a:ext cx="534230" cy="5272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112AE21-E49B-47B3-92C1-D6452E72D4FC}"/>
              </a:ext>
            </a:extLst>
          </p:cNvPr>
          <p:cNvSpPr txBox="1"/>
          <p:nvPr/>
        </p:nvSpPr>
        <p:spPr>
          <a:xfrm>
            <a:off x="9480550" y="5893613"/>
            <a:ext cx="30139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ศูนย์เทคโนโลยีสารสนเทศและการสื่อสาร กรมป่าไม้</a:t>
            </a:r>
            <a:endParaRPr lang="en-US" sz="1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8B13315-2E03-40A9-AA39-3174B621BB13}"/>
              </a:ext>
            </a:extLst>
          </p:cNvPr>
          <p:cNvGrpSpPr/>
          <p:nvPr/>
        </p:nvGrpSpPr>
        <p:grpSpPr>
          <a:xfrm>
            <a:off x="-1" y="3961881"/>
            <a:ext cx="8902189" cy="3508894"/>
            <a:chOff x="-1" y="3961881"/>
            <a:chExt cx="8902189" cy="3508894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87241EB-15B0-4EFA-9D08-24586A9353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765" b="31299"/>
            <a:stretch/>
          </p:blipFill>
          <p:spPr>
            <a:xfrm flipH="1">
              <a:off x="-1" y="3961881"/>
              <a:ext cx="4273113" cy="3508894"/>
            </a:xfrm>
            <a:prstGeom prst="rect">
              <a:avLst/>
            </a:prstGeom>
          </p:spPr>
        </p:pic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20565C-DCED-4196-8F6C-D584DA757565}"/>
                </a:ext>
              </a:extLst>
            </p:cNvPr>
            <p:cNvGrpSpPr/>
            <p:nvPr/>
          </p:nvGrpSpPr>
          <p:grpSpPr>
            <a:xfrm>
              <a:off x="1555750" y="5666908"/>
              <a:ext cx="7346438" cy="1350016"/>
              <a:chOff x="1555750" y="5666908"/>
              <a:chExt cx="7346438" cy="1350016"/>
            </a:xfrm>
          </p:grpSpPr>
          <p:pic>
            <p:nvPicPr>
              <p:cNvPr id="16" name="Graphic 8">
                <a:extLst>
                  <a:ext uri="{FF2B5EF4-FFF2-40B4-BE49-F238E27FC236}">
                    <a16:creationId xmlns:a16="http://schemas.microsoft.com/office/drawing/2014/main" id="{20549B80-4D5F-491A-9765-C40F157282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84454" y="5666908"/>
                <a:ext cx="7212506" cy="1350016"/>
              </a:xfrm>
              <a:prstGeom prst="rect">
                <a:avLst/>
              </a:prstGeom>
            </p:spPr>
          </p:pic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D3CDE5E-B8A3-47E2-AE89-333B738266E5}"/>
                  </a:ext>
                </a:extLst>
              </p:cNvPr>
              <p:cNvSpPr txBox="1"/>
              <p:nvPr/>
            </p:nvSpPr>
            <p:spPr>
              <a:xfrm flipH="1">
                <a:off x="1555750" y="5915067"/>
                <a:ext cx="734643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จากกราฟ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นักเรียนจะมีวิธีการอนุรักษ์ป่าไม้และสิ่งแวดล้อมต่าง ๆ </a:t>
                </a:r>
              </a:p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ได้อย่างไรบ้างคะ </a:t>
                </a:r>
              </a:p>
            </p:txBody>
          </p:sp>
        </p:grpSp>
      </p:grpSp>
      <p:pic>
        <p:nvPicPr>
          <p:cNvPr id="14" name="teacher guide">
            <a:extLst>
              <a:ext uri="{FF2B5EF4-FFF2-40B4-BE49-F238E27FC236}">
                <a16:creationId xmlns:a16="http://schemas.microsoft.com/office/drawing/2014/main" id="{3EF1A745-1A55-4078-8AC7-C195344EE19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52" y="6658786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4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42704CE-EECE-4CE5-A542-A36189BF10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899" y="222142"/>
            <a:ext cx="5892504" cy="817341"/>
          </a:xfrm>
          <a:prstGeom prst="rect">
            <a:avLst/>
          </a:prstGeom>
        </p:spPr>
      </p:pic>
      <p:pic>
        <p:nvPicPr>
          <p:cNvPr id="10" name="12">
            <a:extLst>
              <a:ext uri="{FF2B5EF4-FFF2-40B4-BE49-F238E27FC236}">
                <a16:creationId xmlns:a16="http://schemas.microsoft.com/office/drawing/2014/main" id="{20DA8FC1-5143-4EBB-B054-999B574BE9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361" y="5523733"/>
            <a:ext cx="1462873" cy="1575932"/>
          </a:xfrm>
          <a:prstGeom prst="rect">
            <a:avLst/>
          </a:prstGeom>
        </p:spPr>
      </p:pic>
      <p:pic>
        <p:nvPicPr>
          <p:cNvPr id="16" name="11">
            <a:extLst>
              <a:ext uri="{FF2B5EF4-FFF2-40B4-BE49-F238E27FC236}">
                <a16:creationId xmlns:a16="http://schemas.microsoft.com/office/drawing/2014/main" id="{DFADF1E5-5AB8-4A70-A109-8576AE3CF7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311" y="5523732"/>
            <a:ext cx="1463302" cy="1575930"/>
          </a:xfrm>
          <a:prstGeom prst="rect">
            <a:avLst/>
          </a:prstGeom>
        </p:spPr>
      </p:pic>
      <p:pic>
        <p:nvPicPr>
          <p:cNvPr id="22" name="10">
            <a:extLst>
              <a:ext uri="{FF2B5EF4-FFF2-40B4-BE49-F238E27FC236}">
                <a16:creationId xmlns:a16="http://schemas.microsoft.com/office/drawing/2014/main" id="{622141AC-5BF3-4E3D-A72F-9B979812E0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689" y="5523734"/>
            <a:ext cx="1462873" cy="1575930"/>
          </a:xfrm>
          <a:prstGeom prst="rect">
            <a:avLst/>
          </a:prstGeom>
        </p:spPr>
      </p:pic>
      <p:pic>
        <p:nvPicPr>
          <p:cNvPr id="28" name="9">
            <a:hlinkClick r:id="rId7" action="ppaction://hlinksldjump"/>
            <a:extLst>
              <a:ext uri="{FF2B5EF4-FFF2-40B4-BE49-F238E27FC236}">
                <a16:creationId xmlns:a16="http://schemas.microsoft.com/office/drawing/2014/main" id="{288A8348-D72F-4375-A86B-B54F0658A2A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067" y="5523733"/>
            <a:ext cx="1462873" cy="1575932"/>
          </a:xfrm>
          <a:prstGeom prst="rect">
            <a:avLst/>
          </a:prstGeom>
        </p:spPr>
      </p:pic>
      <p:pic>
        <p:nvPicPr>
          <p:cNvPr id="12" name="8">
            <a:extLst>
              <a:ext uri="{FF2B5EF4-FFF2-40B4-BE49-F238E27FC236}">
                <a16:creationId xmlns:a16="http://schemas.microsoft.com/office/drawing/2014/main" id="{C68424E8-F32B-4172-883B-01215E3887B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360" y="3460432"/>
            <a:ext cx="1462873" cy="1575932"/>
          </a:xfrm>
          <a:prstGeom prst="rect">
            <a:avLst/>
          </a:prstGeom>
        </p:spPr>
      </p:pic>
      <p:pic>
        <p:nvPicPr>
          <p:cNvPr id="18" name="7">
            <a:extLst>
              <a:ext uri="{FF2B5EF4-FFF2-40B4-BE49-F238E27FC236}">
                <a16:creationId xmlns:a16="http://schemas.microsoft.com/office/drawing/2014/main" id="{82A8620C-6754-4035-8C48-A4D356CE5B0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311" y="3460432"/>
            <a:ext cx="1463303" cy="1575930"/>
          </a:xfrm>
          <a:prstGeom prst="rect">
            <a:avLst/>
          </a:prstGeom>
        </p:spPr>
      </p:pic>
      <p:pic>
        <p:nvPicPr>
          <p:cNvPr id="24" name="6">
            <a:extLst>
              <a:ext uri="{FF2B5EF4-FFF2-40B4-BE49-F238E27FC236}">
                <a16:creationId xmlns:a16="http://schemas.microsoft.com/office/drawing/2014/main" id="{AA942C53-8350-45D2-A514-5388859D3A6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689" y="3460432"/>
            <a:ext cx="1462873" cy="1575932"/>
          </a:xfrm>
          <a:prstGeom prst="rect">
            <a:avLst/>
          </a:prstGeom>
        </p:spPr>
      </p:pic>
      <p:pic>
        <p:nvPicPr>
          <p:cNvPr id="30" name="5">
            <a:extLst>
              <a:ext uri="{FF2B5EF4-FFF2-40B4-BE49-F238E27FC236}">
                <a16:creationId xmlns:a16="http://schemas.microsoft.com/office/drawing/2014/main" id="{CBA87912-5463-478C-AA11-F853E9B2226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067" y="3460432"/>
            <a:ext cx="1462873" cy="1575932"/>
          </a:xfrm>
          <a:prstGeom prst="rect">
            <a:avLst/>
          </a:prstGeom>
        </p:spPr>
      </p:pic>
      <p:pic>
        <p:nvPicPr>
          <p:cNvPr id="14" name="4">
            <a:extLst>
              <a:ext uri="{FF2B5EF4-FFF2-40B4-BE49-F238E27FC236}">
                <a16:creationId xmlns:a16="http://schemas.microsoft.com/office/drawing/2014/main" id="{E5384539-543E-47E0-9894-9176FF41EBB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360" y="1375348"/>
            <a:ext cx="1462873" cy="1575932"/>
          </a:xfrm>
          <a:prstGeom prst="rect">
            <a:avLst/>
          </a:prstGeom>
        </p:spPr>
      </p:pic>
      <p:pic>
        <p:nvPicPr>
          <p:cNvPr id="20" name="3">
            <a:extLst>
              <a:ext uri="{FF2B5EF4-FFF2-40B4-BE49-F238E27FC236}">
                <a16:creationId xmlns:a16="http://schemas.microsoft.com/office/drawing/2014/main" id="{BDD3B4A5-21B1-489A-803E-84F86BB700C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311" y="1375348"/>
            <a:ext cx="1463303" cy="1575930"/>
          </a:xfrm>
          <a:prstGeom prst="rect">
            <a:avLst/>
          </a:prstGeom>
        </p:spPr>
      </p:pic>
      <p:pic>
        <p:nvPicPr>
          <p:cNvPr id="26" name="2">
            <a:extLst>
              <a:ext uri="{FF2B5EF4-FFF2-40B4-BE49-F238E27FC236}">
                <a16:creationId xmlns:a16="http://schemas.microsoft.com/office/drawing/2014/main" id="{90F77B15-433A-451E-912A-B6B0B4ADEBF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690" y="1376504"/>
            <a:ext cx="1462873" cy="1573619"/>
          </a:xfrm>
          <a:prstGeom prst="rect">
            <a:avLst/>
          </a:prstGeom>
        </p:spPr>
      </p:pic>
      <p:pic>
        <p:nvPicPr>
          <p:cNvPr id="32" name="1">
            <a:extLst>
              <a:ext uri="{FF2B5EF4-FFF2-40B4-BE49-F238E27FC236}">
                <a16:creationId xmlns:a16="http://schemas.microsoft.com/office/drawing/2014/main" id="{3B57FEF4-58EB-41AF-8E1C-57AB6EE3B77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068" y="1383597"/>
            <a:ext cx="1462873" cy="1559434"/>
          </a:xfrm>
          <a:prstGeom prst="rect">
            <a:avLst/>
          </a:prstGeom>
        </p:spPr>
      </p:pic>
      <p:pic>
        <p:nvPicPr>
          <p:cNvPr id="34" name="Picture 33" hidden="1">
            <a:extLst>
              <a:ext uri="{FF2B5EF4-FFF2-40B4-BE49-F238E27FC236}">
                <a16:creationId xmlns:a16="http://schemas.microsoft.com/office/drawing/2014/main" id="{E6483FD2-0C2D-44C5-ACBA-B81E81852C3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838" y="5520310"/>
            <a:ext cx="1454574" cy="1575932"/>
          </a:xfrm>
          <a:prstGeom prst="rect">
            <a:avLst/>
          </a:prstGeom>
        </p:spPr>
      </p:pic>
      <p:pic>
        <p:nvPicPr>
          <p:cNvPr id="36" name="Picture 35" hidden="1">
            <a:extLst>
              <a:ext uri="{FF2B5EF4-FFF2-40B4-BE49-F238E27FC236}">
                <a16:creationId xmlns:a16="http://schemas.microsoft.com/office/drawing/2014/main" id="{529952FF-0EA2-4E11-A803-E9F33D634E8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289" y="5522857"/>
            <a:ext cx="1454146" cy="1575932"/>
          </a:xfrm>
          <a:prstGeom prst="rect">
            <a:avLst/>
          </a:prstGeom>
        </p:spPr>
      </p:pic>
      <p:pic>
        <p:nvPicPr>
          <p:cNvPr id="38" name="Picture 37" hidden="1">
            <a:extLst>
              <a:ext uri="{FF2B5EF4-FFF2-40B4-BE49-F238E27FC236}">
                <a16:creationId xmlns:a16="http://schemas.microsoft.com/office/drawing/2014/main" id="{824985D8-A227-4113-BF5D-F9B96D8550B8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311" y="5522857"/>
            <a:ext cx="1454146" cy="1575932"/>
          </a:xfrm>
          <a:prstGeom prst="rect">
            <a:avLst/>
          </a:prstGeom>
        </p:spPr>
      </p:pic>
      <p:pic>
        <p:nvPicPr>
          <p:cNvPr id="42" name="Picture 41" hidden="1">
            <a:extLst>
              <a:ext uri="{FF2B5EF4-FFF2-40B4-BE49-F238E27FC236}">
                <a16:creationId xmlns:a16="http://schemas.microsoft.com/office/drawing/2014/main" id="{958C3A22-FC68-4177-95A9-6E9A33510AD4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054" y="3460431"/>
            <a:ext cx="1455364" cy="1575932"/>
          </a:xfrm>
          <a:prstGeom prst="rect">
            <a:avLst/>
          </a:prstGeom>
        </p:spPr>
      </p:pic>
      <p:pic>
        <p:nvPicPr>
          <p:cNvPr id="44" name="Picture 43" hidden="1">
            <a:extLst>
              <a:ext uri="{FF2B5EF4-FFF2-40B4-BE49-F238E27FC236}">
                <a16:creationId xmlns:a16="http://schemas.microsoft.com/office/drawing/2014/main" id="{ABBB527A-84D0-4A13-B299-D4FD1DF57E75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751" y="3460432"/>
            <a:ext cx="1454936" cy="1575932"/>
          </a:xfrm>
          <a:prstGeom prst="rect">
            <a:avLst/>
          </a:prstGeom>
        </p:spPr>
      </p:pic>
      <p:pic>
        <p:nvPicPr>
          <p:cNvPr id="46" name="Picture 45" hidden="1">
            <a:extLst>
              <a:ext uri="{FF2B5EF4-FFF2-40B4-BE49-F238E27FC236}">
                <a16:creationId xmlns:a16="http://schemas.microsoft.com/office/drawing/2014/main" id="{6DEE6726-596B-4315-84AF-9D1BF0A87023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830" y="3460694"/>
            <a:ext cx="1462509" cy="1584135"/>
          </a:xfrm>
          <a:prstGeom prst="rect">
            <a:avLst/>
          </a:prstGeom>
        </p:spPr>
      </p:pic>
      <p:pic>
        <p:nvPicPr>
          <p:cNvPr id="48" name="Picture 47" hidden="1">
            <a:extLst>
              <a:ext uri="{FF2B5EF4-FFF2-40B4-BE49-F238E27FC236}">
                <a16:creationId xmlns:a16="http://schemas.microsoft.com/office/drawing/2014/main" id="{B3D7AC0B-D55A-4D53-8BBE-321B90C59AEF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904" y="3460432"/>
            <a:ext cx="1462873" cy="1575932"/>
          </a:xfrm>
          <a:prstGeom prst="rect">
            <a:avLst/>
          </a:prstGeom>
        </p:spPr>
      </p:pic>
      <p:pic>
        <p:nvPicPr>
          <p:cNvPr id="50" name="Picture 49" hidden="1">
            <a:extLst>
              <a:ext uri="{FF2B5EF4-FFF2-40B4-BE49-F238E27FC236}">
                <a16:creationId xmlns:a16="http://schemas.microsoft.com/office/drawing/2014/main" id="{939B0212-B546-4817-9FC1-6FF84EC31585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558" y="1374719"/>
            <a:ext cx="1463303" cy="1575932"/>
          </a:xfrm>
          <a:prstGeom prst="rect">
            <a:avLst/>
          </a:prstGeom>
        </p:spPr>
      </p:pic>
      <p:pic>
        <p:nvPicPr>
          <p:cNvPr id="52" name="Picture 51" hidden="1">
            <a:extLst>
              <a:ext uri="{FF2B5EF4-FFF2-40B4-BE49-F238E27FC236}">
                <a16:creationId xmlns:a16="http://schemas.microsoft.com/office/drawing/2014/main" id="{EF1977E5-5FF1-4059-A033-80465F899A14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360" y="1375348"/>
            <a:ext cx="1462873" cy="1575932"/>
          </a:xfrm>
          <a:prstGeom prst="rect">
            <a:avLst/>
          </a:prstGeom>
        </p:spPr>
      </p:pic>
      <p:pic>
        <p:nvPicPr>
          <p:cNvPr id="54" name="Picture 53" hidden="1">
            <a:extLst>
              <a:ext uri="{FF2B5EF4-FFF2-40B4-BE49-F238E27FC236}">
                <a16:creationId xmlns:a16="http://schemas.microsoft.com/office/drawing/2014/main" id="{676CEA10-08F4-49CC-8B65-6155525F5381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097" y="1375347"/>
            <a:ext cx="1462873" cy="1575932"/>
          </a:xfrm>
          <a:prstGeom prst="rect">
            <a:avLst/>
          </a:prstGeom>
        </p:spPr>
      </p:pic>
      <p:pic>
        <p:nvPicPr>
          <p:cNvPr id="56" name="Picture 55" hidden="1">
            <a:extLst>
              <a:ext uri="{FF2B5EF4-FFF2-40B4-BE49-F238E27FC236}">
                <a16:creationId xmlns:a16="http://schemas.microsoft.com/office/drawing/2014/main" id="{771E2563-4D6E-4B88-AC98-7396456471E9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051" y="1377726"/>
            <a:ext cx="1462873" cy="1575932"/>
          </a:xfrm>
          <a:prstGeom prst="rect">
            <a:avLst/>
          </a:prstGeom>
        </p:spPr>
      </p:pic>
      <p:pic>
        <p:nvPicPr>
          <p:cNvPr id="110" name="Picture 109" hidden="1">
            <a:extLst>
              <a:ext uri="{FF2B5EF4-FFF2-40B4-BE49-F238E27FC236}">
                <a16:creationId xmlns:a16="http://schemas.microsoft.com/office/drawing/2014/main" id="{DADF7154-D348-4BC8-B7FE-95C31911797D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471" y="5523733"/>
            <a:ext cx="1450989" cy="1572509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E99D5479-BF3D-400C-99FD-3A6F9208BC83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26060" y="11475"/>
            <a:ext cx="775781" cy="817341"/>
          </a:xfrm>
          <a:prstGeom prst="rect">
            <a:avLst/>
          </a:prstGeom>
        </p:spPr>
      </p:pic>
      <p:pic>
        <p:nvPicPr>
          <p:cNvPr id="115" name="Picture 1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94BC32B-F866-4A6A-BF43-12DAC79773E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161" y="6649806"/>
            <a:ext cx="532588" cy="525671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ECD9C57A-0081-4FD9-A341-101EC189CB4C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8247222">
            <a:off x="3225707" y="2588619"/>
            <a:ext cx="354465" cy="448990"/>
          </a:xfrm>
          <a:prstGeom prst="rect">
            <a:avLst/>
          </a:prstGeom>
        </p:spPr>
      </p:pic>
      <p:pic>
        <p:nvPicPr>
          <p:cNvPr id="100" name="Graphic 99">
            <a:extLst>
              <a:ext uri="{FF2B5EF4-FFF2-40B4-BE49-F238E27FC236}">
                <a16:creationId xmlns:a16="http://schemas.microsoft.com/office/drawing/2014/main" id="{4366245F-9A96-420F-A888-C7F115992F10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8247222">
            <a:off x="5885332" y="2588619"/>
            <a:ext cx="354465" cy="448990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624ED506-57B3-4530-AF4B-9DD57DF31047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8247222">
            <a:off x="8545381" y="2588619"/>
            <a:ext cx="354465" cy="448990"/>
          </a:xfrm>
          <a:prstGeom prst="rect">
            <a:avLst/>
          </a:prstGeom>
        </p:spPr>
      </p:pic>
      <p:pic>
        <p:nvPicPr>
          <p:cNvPr id="111" name="Graphic 110">
            <a:extLst>
              <a:ext uri="{FF2B5EF4-FFF2-40B4-BE49-F238E27FC236}">
                <a16:creationId xmlns:a16="http://schemas.microsoft.com/office/drawing/2014/main" id="{ED45158F-1E03-4F82-B390-19AFE055A584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8247222">
            <a:off x="11204911" y="2588619"/>
            <a:ext cx="354465" cy="448990"/>
          </a:xfrm>
          <a:prstGeom prst="rect">
            <a:avLst/>
          </a:prstGeom>
        </p:spPr>
      </p:pic>
      <p:pic>
        <p:nvPicPr>
          <p:cNvPr id="112" name="Graphic 111">
            <a:extLst>
              <a:ext uri="{FF2B5EF4-FFF2-40B4-BE49-F238E27FC236}">
                <a16:creationId xmlns:a16="http://schemas.microsoft.com/office/drawing/2014/main" id="{8CAF6824-59B0-4EC1-9EB4-DCD7017666FA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8247222">
            <a:off x="3225707" y="4671316"/>
            <a:ext cx="354465" cy="448990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B5C392D1-6115-4B82-8E2C-A12B270FB1FF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8247222">
            <a:off x="5885332" y="4671316"/>
            <a:ext cx="354465" cy="448990"/>
          </a:xfrm>
          <a:prstGeom prst="rect">
            <a:avLst/>
          </a:prstGeom>
        </p:spPr>
      </p:pic>
      <p:pic>
        <p:nvPicPr>
          <p:cNvPr id="116" name="Graphic 115">
            <a:extLst>
              <a:ext uri="{FF2B5EF4-FFF2-40B4-BE49-F238E27FC236}">
                <a16:creationId xmlns:a16="http://schemas.microsoft.com/office/drawing/2014/main" id="{237F244A-BD9C-4879-BCFF-1B1B875015D4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8247222">
            <a:off x="8545381" y="4671316"/>
            <a:ext cx="354465" cy="448990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23D024AA-30E9-4AF2-9336-39469955D171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8247222">
            <a:off x="11204911" y="4671316"/>
            <a:ext cx="354465" cy="448990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06DBADD4-14B7-4546-9BF4-F80863256678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8247222">
            <a:off x="3225707" y="6764218"/>
            <a:ext cx="354465" cy="448990"/>
          </a:xfrm>
          <a:prstGeom prst="rect">
            <a:avLst/>
          </a:prstGeom>
        </p:spPr>
      </p:pic>
      <p:pic>
        <p:nvPicPr>
          <p:cNvPr id="142" name="Graphic 141">
            <a:extLst>
              <a:ext uri="{FF2B5EF4-FFF2-40B4-BE49-F238E27FC236}">
                <a16:creationId xmlns:a16="http://schemas.microsoft.com/office/drawing/2014/main" id="{E20B6647-3EE3-49C2-A8F2-D9906143DD11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8247222">
            <a:off x="5885332" y="6764218"/>
            <a:ext cx="354465" cy="448990"/>
          </a:xfrm>
          <a:prstGeom prst="rect">
            <a:avLst/>
          </a:prstGeom>
        </p:spPr>
      </p:pic>
      <p:pic>
        <p:nvPicPr>
          <p:cNvPr id="143" name="Graphic 142">
            <a:extLst>
              <a:ext uri="{FF2B5EF4-FFF2-40B4-BE49-F238E27FC236}">
                <a16:creationId xmlns:a16="http://schemas.microsoft.com/office/drawing/2014/main" id="{D0FC86E9-9BC1-4AE3-9D94-789E40B4D37E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8247222">
            <a:off x="8545381" y="6764218"/>
            <a:ext cx="354465" cy="448990"/>
          </a:xfrm>
          <a:prstGeom prst="rect">
            <a:avLst/>
          </a:prstGeom>
        </p:spPr>
      </p:pic>
      <p:pic>
        <p:nvPicPr>
          <p:cNvPr id="144" name="Graphic 143">
            <a:extLst>
              <a:ext uri="{FF2B5EF4-FFF2-40B4-BE49-F238E27FC236}">
                <a16:creationId xmlns:a16="http://schemas.microsoft.com/office/drawing/2014/main" id="{9D5360BA-0373-49D0-BC28-623475B4E6DF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8247222">
            <a:off x="11204911" y="6764218"/>
            <a:ext cx="354465" cy="448990"/>
          </a:xfrm>
          <a:prstGeom prst="rect">
            <a:avLst/>
          </a:prstGeom>
        </p:spPr>
      </p:pic>
      <p:grpSp>
        <p:nvGrpSpPr>
          <p:cNvPr id="31" name="G1">
            <a:extLst>
              <a:ext uri="{FF2B5EF4-FFF2-40B4-BE49-F238E27FC236}">
                <a16:creationId xmlns:a16="http://schemas.microsoft.com/office/drawing/2014/main" id="{31F1303A-B5EC-4EBA-9E0A-AB90B709F29C}"/>
              </a:ext>
            </a:extLst>
          </p:cNvPr>
          <p:cNvGrpSpPr/>
          <p:nvPr/>
        </p:nvGrpSpPr>
        <p:grpSpPr>
          <a:xfrm>
            <a:off x="2667184" y="2050592"/>
            <a:ext cx="7976423" cy="4218303"/>
            <a:chOff x="2660650" y="2058987"/>
            <a:chExt cx="8001000" cy="4231300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82429A34-A584-4E14-966B-B6CC26ECAF50}"/>
                </a:ext>
              </a:extLst>
            </p:cNvPr>
            <p:cNvGrpSpPr/>
            <p:nvPr/>
          </p:nvGrpSpPr>
          <p:grpSpPr>
            <a:xfrm>
              <a:off x="2660650" y="2058987"/>
              <a:ext cx="8001000" cy="4231300"/>
              <a:chOff x="3442325" y="1318915"/>
              <a:chExt cx="8001000" cy="3009827"/>
            </a:xfrm>
          </p:grpSpPr>
          <p:sp>
            <p:nvSpPr>
              <p:cNvPr id="39" name="Rectangle: Rounded Corners 38" hidden="1">
                <a:extLst>
                  <a:ext uri="{FF2B5EF4-FFF2-40B4-BE49-F238E27FC236}">
                    <a16:creationId xmlns:a16="http://schemas.microsoft.com/office/drawing/2014/main" id="{73773428-161F-4E3C-9587-FB4926800F92}"/>
                  </a:ext>
                </a:extLst>
              </p:cNvPr>
              <p:cNvSpPr/>
              <p:nvPr/>
            </p:nvSpPr>
            <p:spPr>
              <a:xfrm>
                <a:off x="3442325" y="1535016"/>
                <a:ext cx="8001000" cy="1950506"/>
              </a:xfrm>
              <a:prstGeom prst="roundRect">
                <a:avLst/>
              </a:prstGeom>
              <a:solidFill>
                <a:srgbClr val="F65C64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4"/>
              </a:p>
            </p:txBody>
          </p:sp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16D02020-F3E7-4E7F-9EA8-2F1D99401987}"/>
                  </a:ext>
                </a:extLst>
              </p:cNvPr>
              <p:cNvSpPr/>
              <p:nvPr/>
            </p:nvSpPr>
            <p:spPr>
              <a:xfrm>
                <a:off x="3442325" y="1318915"/>
                <a:ext cx="8001000" cy="3009827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2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5CCC8E6D-E81F-466C-BB3F-2A2BCF364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7459" y="2262288"/>
              <a:ext cx="1467381" cy="1564239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A1E6462-A58A-4E3E-98B1-807735D1CA5B}"/>
                </a:ext>
              </a:extLst>
            </p:cNvPr>
            <p:cNvSpPr txBox="1"/>
            <p:nvPr/>
          </p:nvSpPr>
          <p:spPr>
            <a:xfrm>
              <a:off x="2862695" y="4047211"/>
              <a:ext cx="7593446" cy="2064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วันอนุรักษ์ทรัพยากรป่าไม้ของชาติ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(National forest Conservation Day)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ตรงกับวันที่ ๑๔ มกราคมของทุกปี 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มีจุดประสงค์เพื่อให้ประชาชนตระหนักถึงผลเสียของการตัดไม้ทำลายป่า 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ซึ่งทำให้เกิดการสูญเสียตามมา และให้ประชาชนเห็นถึงความสำคัญของงาน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ด้านการอนุรักษ์ทรัพยากรป่าไม้ของชาติ</a:t>
              </a:r>
              <a:endParaRPr lang="en-US" sz="2392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3" name="G2">
            <a:extLst>
              <a:ext uri="{FF2B5EF4-FFF2-40B4-BE49-F238E27FC236}">
                <a16:creationId xmlns:a16="http://schemas.microsoft.com/office/drawing/2014/main" id="{8052792B-834B-4417-A6B0-4C9B50D3AFD8}"/>
              </a:ext>
            </a:extLst>
          </p:cNvPr>
          <p:cNvGrpSpPr/>
          <p:nvPr/>
        </p:nvGrpSpPr>
        <p:grpSpPr>
          <a:xfrm>
            <a:off x="2667184" y="2050592"/>
            <a:ext cx="7976423" cy="4218302"/>
            <a:chOff x="2660650" y="2058987"/>
            <a:chExt cx="8001000" cy="4231300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6DE2379B-386B-4EA0-A717-4EEB268443D0}"/>
                </a:ext>
              </a:extLst>
            </p:cNvPr>
            <p:cNvGrpSpPr/>
            <p:nvPr/>
          </p:nvGrpSpPr>
          <p:grpSpPr>
            <a:xfrm>
              <a:off x="2660650" y="2058987"/>
              <a:ext cx="8001000" cy="4231300"/>
              <a:chOff x="3442325" y="1318915"/>
              <a:chExt cx="8001000" cy="3009827"/>
            </a:xfrm>
          </p:grpSpPr>
          <p:sp>
            <p:nvSpPr>
              <p:cNvPr id="59" name="Rectangle: Rounded Corners 58" hidden="1">
                <a:extLst>
                  <a:ext uri="{FF2B5EF4-FFF2-40B4-BE49-F238E27FC236}">
                    <a16:creationId xmlns:a16="http://schemas.microsoft.com/office/drawing/2014/main" id="{8BCEB89A-E96A-4885-90BC-F1CEA1CA3900}"/>
                  </a:ext>
                </a:extLst>
              </p:cNvPr>
              <p:cNvSpPr/>
              <p:nvPr/>
            </p:nvSpPr>
            <p:spPr>
              <a:xfrm>
                <a:off x="3442325" y="1535016"/>
                <a:ext cx="8001000" cy="1950506"/>
              </a:xfrm>
              <a:prstGeom prst="roundRect">
                <a:avLst/>
              </a:prstGeom>
              <a:solidFill>
                <a:srgbClr val="F65C64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4"/>
              </a:p>
            </p:txBody>
          </p:sp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13D0411F-A162-459D-98CB-BFAE6417CC74}"/>
                  </a:ext>
                </a:extLst>
              </p:cNvPr>
              <p:cNvSpPr/>
              <p:nvPr/>
            </p:nvSpPr>
            <p:spPr>
              <a:xfrm>
                <a:off x="3442325" y="1318915"/>
                <a:ext cx="8001000" cy="3009827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2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4CED88BE-027F-4A36-A0EF-011C20DCA4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7459" y="2255174"/>
              <a:ext cx="1467380" cy="1578466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60C7922-325A-4E99-88AB-54C34C5E5F20}"/>
                </a:ext>
              </a:extLst>
            </p:cNvPr>
            <p:cNvSpPr txBox="1"/>
            <p:nvPr/>
          </p:nvSpPr>
          <p:spPr>
            <a:xfrm>
              <a:off x="2877070" y="3844924"/>
              <a:ext cx="7594080" cy="2434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วันรักษ์นกเงือก (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Love Hornbills Day)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ตรงกับวันที่ ๑๓ กุมภาพันธ์ของทุกปี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นกเงือกเป็นสัตว์ที่ช่วยกระจายพันธุ์ไม้ในป่า เนื่องจากนกเงือกมีพฤติกรรมบินหาอาหารไปทั่ว 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และกินผลไม้เข้าไปทั้งผลแล้วขย้อนเมล็ดออกมา ทำให้ช่วยปลูกต้นไม้ที่สำคัญในป่าสูง ๆ 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ที่เข้าไปถึงได้ยาก วันรักษ์นกเงือกมีจุดประสงค์เพื่อให้ประชาชนได้เห็นถึงความสำคัญ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ของการอนุรักษ์นกเงือกที่ใกล้สูญพันธุ์</a:t>
              </a:r>
            </a:p>
          </p:txBody>
        </p:sp>
      </p:grpSp>
      <p:grpSp>
        <p:nvGrpSpPr>
          <p:cNvPr id="61" name="G3">
            <a:extLst>
              <a:ext uri="{FF2B5EF4-FFF2-40B4-BE49-F238E27FC236}">
                <a16:creationId xmlns:a16="http://schemas.microsoft.com/office/drawing/2014/main" id="{844D11A1-4302-4F0F-8B8F-26D387123015}"/>
              </a:ext>
            </a:extLst>
          </p:cNvPr>
          <p:cNvGrpSpPr/>
          <p:nvPr/>
        </p:nvGrpSpPr>
        <p:grpSpPr>
          <a:xfrm>
            <a:off x="2667184" y="2050592"/>
            <a:ext cx="7976423" cy="4218303"/>
            <a:chOff x="2660650" y="2058987"/>
            <a:chExt cx="8001000" cy="4231300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B50ADCFD-03B6-4B07-8E8F-F8E40A073D0B}"/>
                </a:ext>
              </a:extLst>
            </p:cNvPr>
            <p:cNvGrpSpPr/>
            <p:nvPr/>
          </p:nvGrpSpPr>
          <p:grpSpPr>
            <a:xfrm>
              <a:off x="2660650" y="2058987"/>
              <a:ext cx="8001000" cy="4231300"/>
              <a:chOff x="3442325" y="1318915"/>
              <a:chExt cx="8001000" cy="3009827"/>
            </a:xfrm>
          </p:grpSpPr>
          <p:sp>
            <p:nvSpPr>
              <p:cNvPr id="65" name="Rectangle: Rounded Corners 64" hidden="1">
                <a:extLst>
                  <a:ext uri="{FF2B5EF4-FFF2-40B4-BE49-F238E27FC236}">
                    <a16:creationId xmlns:a16="http://schemas.microsoft.com/office/drawing/2014/main" id="{588FDC68-434A-435C-B431-CF395BAD37BC}"/>
                  </a:ext>
                </a:extLst>
              </p:cNvPr>
              <p:cNvSpPr/>
              <p:nvPr/>
            </p:nvSpPr>
            <p:spPr>
              <a:xfrm>
                <a:off x="3442325" y="1535016"/>
                <a:ext cx="8001000" cy="1950506"/>
              </a:xfrm>
              <a:prstGeom prst="roundRect">
                <a:avLst/>
              </a:prstGeom>
              <a:solidFill>
                <a:srgbClr val="F65C64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4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0FB159EB-A7CF-4FCF-B340-4EB66B4B196D}"/>
                  </a:ext>
                </a:extLst>
              </p:cNvPr>
              <p:cNvSpPr/>
              <p:nvPr/>
            </p:nvSpPr>
            <p:spPr>
              <a:xfrm>
                <a:off x="3442325" y="1318915"/>
                <a:ext cx="8001000" cy="3009827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2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FC184BCE-6D44-4EA8-8675-459A4C7846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7459" y="2254247"/>
              <a:ext cx="1467379" cy="1580321"/>
            </a:xfrm>
            <a:prstGeom prst="rect">
              <a:avLst/>
            </a:prstGeom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AABD4DD0-036D-4B7D-A057-5D7A0859610F}"/>
                </a:ext>
              </a:extLst>
            </p:cNvPr>
            <p:cNvSpPr txBox="1"/>
            <p:nvPr/>
          </p:nvSpPr>
          <p:spPr>
            <a:xfrm>
              <a:off x="3440280" y="4188924"/>
              <a:ext cx="6441737" cy="16955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วันป่าไม้โลก (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World forestry day)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ตรงกับวันที่ ๒๑ มีนาคมของทุกปี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มีจุดประสงค์เพื่อกระตุ้นให้ประชาคมโลกเห็นถึงความสำคัญของทรัพยากรป่าไม้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ประโยชน์ของป่าไม้ รวมไปถึงผลผลิตต่าง ๆ ที่ได้รับจากป่า</a:t>
              </a:r>
            </a:p>
          </p:txBody>
        </p:sp>
      </p:grpSp>
      <p:grpSp>
        <p:nvGrpSpPr>
          <p:cNvPr id="67" name="G4">
            <a:extLst>
              <a:ext uri="{FF2B5EF4-FFF2-40B4-BE49-F238E27FC236}">
                <a16:creationId xmlns:a16="http://schemas.microsoft.com/office/drawing/2014/main" id="{507179EC-2294-44E0-9AC6-5EE66F1DC289}"/>
              </a:ext>
            </a:extLst>
          </p:cNvPr>
          <p:cNvGrpSpPr/>
          <p:nvPr/>
        </p:nvGrpSpPr>
        <p:grpSpPr>
          <a:xfrm>
            <a:off x="2667184" y="2050592"/>
            <a:ext cx="7976423" cy="4218303"/>
            <a:chOff x="2660650" y="2058987"/>
            <a:chExt cx="8001000" cy="4231300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F3CFFFF1-4C89-42F4-91B8-41DC38CAC359}"/>
                </a:ext>
              </a:extLst>
            </p:cNvPr>
            <p:cNvGrpSpPr/>
            <p:nvPr/>
          </p:nvGrpSpPr>
          <p:grpSpPr>
            <a:xfrm>
              <a:off x="2660650" y="2058987"/>
              <a:ext cx="8001000" cy="4231300"/>
              <a:chOff x="3442325" y="1318915"/>
              <a:chExt cx="8001000" cy="3009827"/>
            </a:xfrm>
          </p:grpSpPr>
          <p:sp>
            <p:nvSpPr>
              <p:cNvPr id="71" name="Rectangle: Rounded Corners 70" hidden="1">
                <a:extLst>
                  <a:ext uri="{FF2B5EF4-FFF2-40B4-BE49-F238E27FC236}">
                    <a16:creationId xmlns:a16="http://schemas.microsoft.com/office/drawing/2014/main" id="{66A1B2E8-C402-46B9-AA37-4FA178B9AA69}"/>
                  </a:ext>
                </a:extLst>
              </p:cNvPr>
              <p:cNvSpPr/>
              <p:nvPr/>
            </p:nvSpPr>
            <p:spPr>
              <a:xfrm>
                <a:off x="3442325" y="1535016"/>
                <a:ext cx="8001000" cy="1950506"/>
              </a:xfrm>
              <a:prstGeom prst="roundRect">
                <a:avLst/>
              </a:prstGeom>
              <a:solidFill>
                <a:srgbClr val="F65C64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4"/>
              </a:p>
            </p:txBody>
          </p:sp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EE201F23-749A-4964-AE85-1A61F45BE720}"/>
                  </a:ext>
                </a:extLst>
              </p:cNvPr>
              <p:cNvSpPr/>
              <p:nvPr/>
            </p:nvSpPr>
            <p:spPr>
              <a:xfrm>
                <a:off x="3442325" y="1318915"/>
                <a:ext cx="8001000" cy="3009827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392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228B0138-C5EE-4292-BB99-AA4445FA3B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7675" y="2254247"/>
              <a:ext cx="1466948" cy="1580320"/>
            </a:xfrm>
            <a:prstGeom prst="rect">
              <a:avLst/>
            </a:prstGeom>
          </p:spPr>
        </p:pic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A33BC51C-9793-4BA6-8E42-AFEDD54A8F2B}"/>
                </a:ext>
              </a:extLst>
            </p:cNvPr>
            <p:cNvSpPr/>
            <p:nvPr/>
          </p:nvSpPr>
          <p:spPr>
            <a:xfrm>
              <a:off x="3052761" y="3825408"/>
              <a:ext cx="7216775" cy="24340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วันคุ้มครองโลก (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Earth Day)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ตรงกับวันที่ ๒๒ เมษายนของทุกปี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มีจุดประสงค์เพื่อสร้างความตระหนักรู้เกี่ยวกับปัญหาเรื่องสิ่งแวดล้อมที่เกิดขึ้น 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กระตุ้นให้ผู้คนและหน่วยงานต่าง ๆ อนุรักษ์ ปรับปรุง และฟื้นฟูสภาพแวดล้อมที่อาศัยอยู่ 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เพื่อลดความเสียหายที่อาจเกิดขึ้นในอนาคต และสร้างสำนึกในการรักษาโลกไว้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ทั้งในระดับบุคคล ชุมชน และประเทศชาติ</a:t>
              </a:r>
            </a:p>
          </p:txBody>
        </p:sp>
      </p:grpSp>
      <p:grpSp>
        <p:nvGrpSpPr>
          <p:cNvPr id="85" name="G5">
            <a:extLst>
              <a:ext uri="{FF2B5EF4-FFF2-40B4-BE49-F238E27FC236}">
                <a16:creationId xmlns:a16="http://schemas.microsoft.com/office/drawing/2014/main" id="{852A9E9A-125C-4CC5-99EB-0E469501DB91}"/>
              </a:ext>
            </a:extLst>
          </p:cNvPr>
          <p:cNvGrpSpPr/>
          <p:nvPr/>
        </p:nvGrpSpPr>
        <p:grpSpPr>
          <a:xfrm>
            <a:off x="2667184" y="2050592"/>
            <a:ext cx="7976423" cy="4218303"/>
            <a:chOff x="2660650" y="2058987"/>
            <a:chExt cx="8001000" cy="4231300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6BB505CA-B2CC-4503-8F9F-98B8ED6F5882}"/>
                </a:ext>
              </a:extLst>
            </p:cNvPr>
            <p:cNvGrpSpPr/>
            <p:nvPr/>
          </p:nvGrpSpPr>
          <p:grpSpPr>
            <a:xfrm>
              <a:off x="2660650" y="2058987"/>
              <a:ext cx="8001000" cy="4231300"/>
              <a:chOff x="3442325" y="1318915"/>
              <a:chExt cx="8001000" cy="3009827"/>
            </a:xfrm>
          </p:grpSpPr>
          <p:sp>
            <p:nvSpPr>
              <p:cNvPr id="89" name="Rectangle: Rounded Corners 88" hidden="1">
                <a:extLst>
                  <a:ext uri="{FF2B5EF4-FFF2-40B4-BE49-F238E27FC236}">
                    <a16:creationId xmlns:a16="http://schemas.microsoft.com/office/drawing/2014/main" id="{8C87AAA3-0522-4433-B42F-CAAF59CC6F7E}"/>
                  </a:ext>
                </a:extLst>
              </p:cNvPr>
              <p:cNvSpPr/>
              <p:nvPr/>
            </p:nvSpPr>
            <p:spPr>
              <a:xfrm>
                <a:off x="3442325" y="1535016"/>
                <a:ext cx="8001000" cy="1950506"/>
              </a:xfrm>
              <a:prstGeom prst="roundRect">
                <a:avLst/>
              </a:prstGeom>
              <a:solidFill>
                <a:srgbClr val="F65C64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4"/>
              </a:p>
            </p:txBody>
          </p:sp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36D9D6B7-BC6A-4BB1-AF7E-35E129B8512A}"/>
                  </a:ext>
                </a:extLst>
              </p:cNvPr>
              <p:cNvSpPr/>
              <p:nvPr/>
            </p:nvSpPr>
            <p:spPr>
              <a:xfrm>
                <a:off x="3442325" y="1318915"/>
                <a:ext cx="8001000" cy="3009827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2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03210CEB-5604-4C6E-90A1-0B78EF296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7675" y="2254247"/>
              <a:ext cx="1466947" cy="1580320"/>
            </a:xfrm>
            <a:prstGeom prst="rect">
              <a:avLst/>
            </a:prstGeom>
          </p:spPr>
        </p:pic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BAE27F67-5CC3-4FEA-976B-5DBC9CB694E3}"/>
                </a:ext>
              </a:extLst>
            </p:cNvPr>
            <p:cNvSpPr txBox="1"/>
            <p:nvPr/>
          </p:nvSpPr>
          <p:spPr>
            <a:xfrm>
              <a:off x="3849500" y="4054712"/>
              <a:ext cx="5623295" cy="20647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วันเต่าโลก (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World Turtle Day)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ตรงกับวันที่ ๒๓ พฤษภาคมของทุกปี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มีจุดประสงค์เพื่อให้ความรู้กับประชาชนเกี่ยวกับเต่าทะเลและเต่าบก 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และเพื่อปลูกจิตสำนึกในการอนุรักษ์เต่าทะเลและเต่าบก 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เนื่องจากปริมาณประชากรเต่าที่มีแนวโน้มค่อย ๆ ลดลง</a:t>
              </a:r>
            </a:p>
          </p:txBody>
        </p:sp>
      </p:grpSp>
      <p:grpSp>
        <p:nvGrpSpPr>
          <p:cNvPr id="91" name="G6">
            <a:extLst>
              <a:ext uri="{FF2B5EF4-FFF2-40B4-BE49-F238E27FC236}">
                <a16:creationId xmlns:a16="http://schemas.microsoft.com/office/drawing/2014/main" id="{4C796615-E7D0-40AB-AFBC-71DDD8CA1937}"/>
              </a:ext>
            </a:extLst>
          </p:cNvPr>
          <p:cNvGrpSpPr/>
          <p:nvPr/>
        </p:nvGrpSpPr>
        <p:grpSpPr>
          <a:xfrm>
            <a:off x="2667184" y="2050592"/>
            <a:ext cx="7976423" cy="4218303"/>
            <a:chOff x="2660650" y="2058987"/>
            <a:chExt cx="8001000" cy="4231300"/>
          </a:xfrm>
        </p:grpSpPr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3249EE1F-A7E6-4650-A0A0-A0E926C904EC}"/>
                </a:ext>
              </a:extLst>
            </p:cNvPr>
            <p:cNvGrpSpPr/>
            <p:nvPr/>
          </p:nvGrpSpPr>
          <p:grpSpPr>
            <a:xfrm>
              <a:off x="2660650" y="2058987"/>
              <a:ext cx="8001000" cy="4231300"/>
              <a:chOff x="3442325" y="1318915"/>
              <a:chExt cx="8001000" cy="3009827"/>
            </a:xfrm>
          </p:grpSpPr>
          <p:sp>
            <p:nvSpPr>
              <p:cNvPr id="95" name="Rectangle: Rounded Corners 94" hidden="1">
                <a:extLst>
                  <a:ext uri="{FF2B5EF4-FFF2-40B4-BE49-F238E27FC236}">
                    <a16:creationId xmlns:a16="http://schemas.microsoft.com/office/drawing/2014/main" id="{300F6635-4E6F-4BC6-8A58-E2822236479A}"/>
                  </a:ext>
                </a:extLst>
              </p:cNvPr>
              <p:cNvSpPr/>
              <p:nvPr/>
            </p:nvSpPr>
            <p:spPr>
              <a:xfrm>
                <a:off x="3442325" y="1535016"/>
                <a:ext cx="8001000" cy="1950506"/>
              </a:xfrm>
              <a:prstGeom prst="roundRect">
                <a:avLst/>
              </a:prstGeom>
              <a:solidFill>
                <a:srgbClr val="F65C64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4"/>
              </a:p>
            </p:txBody>
          </p:sp>
          <p:sp>
            <p:nvSpPr>
              <p:cNvPr id="96" name="Rectangle: Rounded Corners 95">
                <a:extLst>
                  <a:ext uri="{FF2B5EF4-FFF2-40B4-BE49-F238E27FC236}">
                    <a16:creationId xmlns:a16="http://schemas.microsoft.com/office/drawing/2014/main" id="{73BD52FA-FC0C-405D-8D1B-BE3C6899DD76}"/>
                  </a:ext>
                </a:extLst>
              </p:cNvPr>
              <p:cNvSpPr/>
              <p:nvPr/>
            </p:nvSpPr>
            <p:spPr>
              <a:xfrm>
                <a:off x="3442325" y="1318915"/>
                <a:ext cx="8001000" cy="3009827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2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A540194E-56D2-4BB5-AB53-2558805749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7675" y="2254247"/>
              <a:ext cx="1466947" cy="1580319"/>
            </a:xfrm>
            <a:prstGeom prst="rect">
              <a:avLst/>
            </a:prstGeom>
          </p:spPr>
        </p:pic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0EDE3786-8EFC-42EE-B9AB-95B686B530B7}"/>
                </a:ext>
              </a:extLst>
            </p:cNvPr>
            <p:cNvSpPr txBox="1"/>
            <p:nvPr/>
          </p:nvSpPr>
          <p:spPr>
            <a:xfrm>
              <a:off x="2967174" y="4131147"/>
              <a:ext cx="7387949" cy="1695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วันทะเลโลก (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World Ocean Day)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ตรงกับวันที่ ๘ มิถุนายนของทุกปี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มีจุดประสงค์เพื่อเผยแพร่ความรู้เกี่ยวกับการดูแลและอนุรักษ์มหาสมุทรไปยัง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ประชาชนทั่วโลก และสร้างความตระหนักถึงความสำคัญของท้องทะเลและมหาสมุทร</a:t>
              </a:r>
              <a:endParaRPr lang="en-US" sz="2792" dirty="0"/>
            </a:p>
          </p:txBody>
        </p:sp>
      </p:grpSp>
      <p:grpSp>
        <p:nvGrpSpPr>
          <p:cNvPr id="103" name="G7">
            <a:extLst>
              <a:ext uri="{FF2B5EF4-FFF2-40B4-BE49-F238E27FC236}">
                <a16:creationId xmlns:a16="http://schemas.microsoft.com/office/drawing/2014/main" id="{23EB0224-1CA5-452E-9A08-4B7F2A44D7CD}"/>
              </a:ext>
            </a:extLst>
          </p:cNvPr>
          <p:cNvGrpSpPr/>
          <p:nvPr/>
        </p:nvGrpSpPr>
        <p:grpSpPr>
          <a:xfrm>
            <a:off x="2667184" y="2050592"/>
            <a:ext cx="7976423" cy="4218303"/>
            <a:chOff x="2660650" y="2058987"/>
            <a:chExt cx="8001000" cy="4231300"/>
          </a:xfrm>
        </p:grpSpPr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F8CB34E7-542C-403D-8442-9800DCC2AC6D}"/>
                </a:ext>
              </a:extLst>
            </p:cNvPr>
            <p:cNvGrpSpPr/>
            <p:nvPr/>
          </p:nvGrpSpPr>
          <p:grpSpPr>
            <a:xfrm>
              <a:off x="2660650" y="2058987"/>
              <a:ext cx="8001000" cy="4231300"/>
              <a:chOff x="3442325" y="1318915"/>
              <a:chExt cx="8001000" cy="3009827"/>
            </a:xfrm>
          </p:grpSpPr>
          <p:sp>
            <p:nvSpPr>
              <p:cNvPr id="107" name="Rectangle: Rounded Corners 106" hidden="1">
                <a:extLst>
                  <a:ext uri="{FF2B5EF4-FFF2-40B4-BE49-F238E27FC236}">
                    <a16:creationId xmlns:a16="http://schemas.microsoft.com/office/drawing/2014/main" id="{616A3719-3843-4E86-917E-7974EBD9517E}"/>
                  </a:ext>
                </a:extLst>
              </p:cNvPr>
              <p:cNvSpPr/>
              <p:nvPr/>
            </p:nvSpPr>
            <p:spPr>
              <a:xfrm>
                <a:off x="3442325" y="1535016"/>
                <a:ext cx="8001000" cy="1950506"/>
              </a:xfrm>
              <a:prstGeom prst="roundRect">
                <a:avLst/>
              </a:prstGeom>
              <a:solidFill>
                <a:srgbClr val="F65C64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4"/>
              </a:p>
            </p:txBody>
          </p:sp>
          <p:sp>
            <p:nvSpPr>
              <p:cNvPr id="108" name="Rectangle: Rounded Corners 107">
                <a:extLst>
                  <a:ext uri="{FF2B5EF4-FFF2-40B4-BE49-F238E27FC236}">
                    <a16:creationId xmlns:a16="http://schemas.microsoft.com/office/drawing/2014/main" id="{24D81D85-DD05-47EC-9A94-DF6EDD579227}"/>
                  </a:ext>
                </a:extLst>
              </p:cNvPr>
              <p:cNvSpPr/>
              <p:nvPr/>
            </p:nvSpPr>
            <p:spPr>
              <a:xfrm>
                <a:off x="3442325" y="1318915"/>
                <a:ext cx="8001000" cy="3009827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2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73E0D5F3-6D56-46D5-B5EA-64981B5364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7675" y="2254479"/>
              <a:ext cx="1466946" cy="1579855"/>
            </a:xfrm>
            <a:prstGeom prst="rect">
              <a:avLst/>
            </a:prstGeom>
          </p:spPr>
        </p:pic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58497DFC-A256-4BFC-86B7-F0739676BD17}"/>
                </a:ext>
              </a:extLst>
            </p:cNvPr>
            <p:cNvSpPr txBox="1"/>
            <p:nvPr/>
          </p:nvSpPr>
          <p:spPr>
            <a:xfrm>
              <a:off x="2967174" y="4193604"/>
              <a:ext cx="7387949" cy="1695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วันผู้พิทักษ์ป่าโลก (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World Ranger Day)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ตรงกับวันที่ ๓๑ กรกฎาคมของทุกปี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จุดประสงค์เพื่อให้ทุกคนระลึกถึงผู้พิทักษ์ป่าที่ทำงานอย่างเสียสละเพื่อปกป้องผืนป่าและสัตว์ป่า และช่วยกันสนับสนุนการทำงานของผู้พิทักษ์ป่า </a:t>
              </a:r>
            </a:p>
          </p:txBody>
        </p:sp>
      </p:grpSp>
      <p:grpSp>
        <p:nvGrpSpPr>
          <p:cNvPr id="118" name="G8">
            <a:extLst>
              <a:ext uri="{FF2B5EF4-FFF2-40B4-BE49-F238E27FC236}">
                <a16:creationId xmlns:a16="http://schemas.microsoft.com/office/drawing/2014/main" id="{6914F867-22B2-4EEC-AED2-BB4AEA35B94F}"/>
              </a:ext>
            </a:extLst>
          </p:cNvPr>
          <p:cNvGrpSpPr/>
          <p:nvPr/>
        </p:nvGrpSpPr>
        <p:grpSpPr>
          <a:xfrm>
            <a:off x="2667184" y="2050592"/>
            <a:ext cx="7976423" cy="4218303"/>
            <a:chOff x="2660650" y="2058987"/>
            <a:chExt cx="8001000" cy="4231300"/>
          </a:xfrm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3EDE8655-6B55-4683-AB5F-38BD2CB33F28}"/>
                </a:ext>
              </a:extLst>
            </p:cNvPr>
            <p:cNvGrpSpPr/>
            <p:nvPr/>
          </p:nvGrpSpPr>
          <p:grpSpPr>
            <a:xfrm>
              <a:off x="2660650" y="2058987"/>
              <a:ext cx="8001000" cy="4231300"/>
              <a:chOff x="3442325" y="1318915"/>
              <a:chExt cx="8001000" cy="3009827"/>
            </a:xfrm>
          </p:grpSpPr>
          <p:sp>
            <p:nvSpPr>
              <p:cNvPr id="122" name="Rectangle: Rounded Corners 121" hidden="1">
                <a:extLst>
                  <a:ext uri="{FF2B5EF4-FFF2-40B4-BE49-F238E27FC236}">
                    <a16:creationId xmlns:a16="http://schemas.microsoft.com/office/drawing/2014/main" id="{DE07C122-E11A-47E9-81D4-31163955D76A}"/>
                  </a:ext>
                </a:extLst>
              </p:cNvPr>
              <p:cNvSpPr/>
              <p:nvPr/>
            </p:nvSpPr>
            <p:spPr>
              <a:xfrm>
                <a:off x="3442325" y="1535016"/>
                <a:ext cx="8001000" cy="1950506"/>
              </a:xfrm>
              <a:prstGeom prst="roundRect">
                <a:avLst/>
              </a:prstGeom>
              <a:solidFill>
                <a:srgbClr val="F65C64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4"/>
              </a:p>
            </p:txBody>
          </p:sp>
          <p:sp>
            <p:nvSpPr>
              <p:cNvPr id="123" name="Rectangle: Rounded Corners 122">
                <a:extLst>
                  <a:ext uri="{FF2B5EF4-FFF2-40B4-BE49-F238E27FC236}">
                    <a16:creationId xmlns:a16="http://schemas.microsoft.com/office/drawing/2014/main" id="{03845B16-3841-483F-A67B-71BC9FBEA6BF}"/>
                  </a:ext>
                </a:extLst>
              </p:cNvPr>
              <p:cNvSpPr/>
              <p:nvPr/>
            </p:nvSpPr>
            <p:spPr>
              <a:xfrm>
                <a:off x="3442325" y="1318915"/>
                <a:ext cx="8001000" cy="3009827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2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98C45A1E-B86F-4D52-8B9D-5291DD13E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7891" y="2254479"/>
              <a:ext cx="1466515" cy="1579854"/>
            </a:xfrm>
            <a:prstGeom prst="rect">
              <a:avLst/>
            </a:prstGeom>
          </p:spPr>
        </p:pic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C49D86B3-2A64-4A41-B75A-A13C79FCE63C}"/>
                </a:ext>
              </a:extLst>
            </p:cNvPr>
            <p:cNvSpPr txBox="1"/>
            <p:nvPr/>
          </p:nvSpPr>
          <p:spPr>
            <a:xfrm>
              <a:off x="2967174" y="3825408"/>
              <a:ext cx="7387949" cy="2434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วันช้างโลก (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World Elephant Day)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ตรงกับวันที่ ๑๒ สิงหาคมของทุกปี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ช้างเป็นสัตว์ที่มีความสำคัญทางระบบนิเวศ เช่น ช่วยเบิกสร้างเส้นทางเป็นถนนให้สัตว์อื่น ๆ 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ช่วยกระจายเมล็ดพันธุ์พืชไปยังส่วนต่าง ๆ ของป่าผ่านการขับถ่าย 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วันช้างโลกมีจุดประสงค์เพื่อให้ทุกคนได้ตระหนักถึงความสำคัญของช้าง ช่วยกันปกป้อง อนุรักษ์ช้างจากการถูกคุกคามและการสูญเสียถิ่นที่อยู่อาศัย</a:t>
              </a:r>
            </a:p>
          </p:txBody>
        </p:sp>
      </p:grpSp>
      <p:grpSp>
        <p:nvGrpSpPr>
          <p:cNvPr id="124" name="G10">
            <a:extLst>
              <a:ext uri="{FF2B5EF4-FFF2-40B4-BE49-F238E27FC236}">
                <a16:creationId xmlns:a16="http://schemas.microsoft.com/office/drawing/2014/main" id="{543CDBF5-D42F-4DAA-AB72-323E3095586F}"/>
              </a:ext>
            </a:extLst>
          </p:cNvPr>
          <p:cNvGrpSpPr/>
          <p:nvPr/>
        </p:nvGrpSpPr>
        <p:grpSpPr>
          <a:xfrm>
            <a:off x="2667184" y="2050592"/>
            <a:ext cx="7976423" cy="4218303"/>
            <a:chOff x="2660650" y="2058987"/>
            <a:chExt cx="8001000" cy="4231300"/>
          </a:xfrm>
        </p:grpSpPr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9D0B1058-FADC-4608-AB18-78D552969F15}"/>
                </a:ext>
              </a:extLst>
            </p:cNvPr>
            <p:cNvGrpSpPr/>
            <p:nvPr/>
          </p:nvGrpSpPr>
          <p:grpSpPr>
            <a:xfrm>
              <a:off x="2660650" y="2058987"/>
              <a:ext cx="8001000" cy="4231300"/>
              <a:chOff x="3442325" y="1318915"/>
              <a:chExt cx="8001000" cy="3009827"/>
            </a:xfrm>
          </p:grpSpPr>
          <p:sp>
            <p:nvSpPr>
              <p:cNvPr id="128" name="Rectangle: Rounded Corners 127" hidden="1">
                <a:extLst>
                  <a:ext uri="{FF2B5EF4-FFF2-40B4-BE49-F238E27FC236}">
                    <a16:creationId xmlns:a16="http://schemas.microsoft.com/office/drawing/2014/main" id="{8DAE48D6-A7AA-4318-99BF-EEDD5533D25F}"/>
                  </a:ext>
                </a:extLst>
              </p:cNvPr>
              <p:cNvSpPr/>
              <p:nvPr/>
            </p:nvSpPr>
            <p:spPr>
              <a:xfrm>
                <a:off x="3442325" y="1535016"/>
                <a:ext cx="8001000" cy="1950506"/>
              </a:xfrm>
              <a:prstGeom prst="roundRect">
                <a:avLst/>
              </a:prstGeom>
              <a:solidFill>
                <a:srgbClr val="F65C64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4"/>
              </a:p>
            </p:txBody>
          </p:sp>
          <p:sp>
            <p:nvSpPr>
              <p:cNvPr id="129" name="Rectangle: Rounded Corners 128">
                <a:extLst>
                  <a:ext uri="{FF2B5EF4-FFF2-40B4-BE49-F238E27FC236}">
                    <a16:creationId xmlns:a16="http://schemas.microsoft.com/office/drawing/2014/main" id="{E079AA17-4B3E-4B1C-ACB5-8E6DA55B23AF}"/>
                  </a:ext>
                </a:extLst>
              </p:cNvPr>
              <p:cNvSpPr/>
              <p:nvPr/>
            </p:nvSpPr>
            <p:spPr>
              <a:xfrm>
                <a:off x="3442325" y="1318915"/>
                <a:ext cx="8001000" cy="3009827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2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ED2B1B3A-79FE-4494-B0F3-30106719EF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7891" y="2254479"/>
              <a:ext cx="1466514" cy="1579853"/>
            </a:xfrm>
            <a:prstGeom prst="rect">
              <a:avLst/>
            </a:prstGeom>
          </p:spPr>
        </p:pic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59031D77-AAD6-4400-9A93-B386DBF14D6B}"/>
                </a:ext>
              </a:extLst>
            </p:cNvPr>
            <p:cNvSpPr txBox="1"/>
            <p:nvPr/>
          </p:nvSpPr>
          <p:spPr>
            <a:xfrm>
              <a:off x="2967173" y="4174638"/>
              <a:ext cx="7387949" cy="1695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วันรักต้นไม้ประจำปีของชาติ (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National Annual Tree Care Day)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ตรงกับวันที่ ๒๑ ตุลาคมของทุกปี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มีจุดประสงค์เพื่อให้ทุกคนร่วมกันบำรุงรักษาต้นไม้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ตามสถานที่ต่าง ๆ ที่ปลูกไว้ ให้เจริญเติบโตงอกงาม</a:t>
              </a:r>
            </a:p>
          </p:txBody>
        </p:sp>
      </p:grpSp>
      <p:grpSp>
        <p:nvGrpSpPr>
          <p:cNvPr id="130" name="G11">
            <a:extLst>
              <a:ext uri="{FF2B5EF4-FFF2-40B4-BE49-F238E27FC236}">
                <a16:creationId xmlns:a16="http://schemas.microsoft.com/office/drawing/2014/main" id="{74149CA9-7963-45C0-B46E-96955AF16488}"/>
              </a:ext>
            </a:extLst>
          </p:cNvPr>
          <p:cNvGrpSpPr/>
          <p:nvPr/>
        </p:nvGrpSpPr>
        <p:grpSpPr>
          <a:xfrm>
            <a:off x="2667184" y="2050592"/>
            <a:ext cx="7976423" cy="4218303"/>
            <a:chOff x="2660650" y="2058987"/>
            <a:chExt cx="8001000" cy="4231300"/>
          </a:xfrm>
        </p:grpSpPr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7B40DE24-5609-4D5C-9C9A-DC9616B2F5C9}"/>
                </a:ext>
              </a:extLst>
            </p:cNvPr>
            <p:cNvGrpSpPr/>
            <p:nvPr/>
          </p:nvGrpSpPr>
          <p:grpSpPr>
            <a:xfrm>
              <a:off x="2660650" y="2058987"/>
              <a:ext cx="8001000" cy="4231300"/>
              <a:chOff x="3442325" y="1318915"/>
              <a:chExt cx="8001000" cy="3009827"/>
            </a:xfrm>
          </p:grpSpPr>
          <p:sp>
            <p:nvSpPr>
              <p:cNvPr id="134" name="Rectangle: Rounded Corners 133" hidden="1">
                <a:extLst>
                  <a:ext uri="{FF2B5EF4-FFF2-40B4-BE49-F238E27FC236}">
                    <a16:creationId xmlns:a16="http://schemas.microsoft.com/office/drawing/2014/main" id="{C91E20A9-5529-46F1-B9F9-494D013E6AB5}"/>
                  </a:ext>
                </a:extLst>
              </p:cNvPr>
              <p:cNvSpPr/>
              <p:nvPr/>
            </p:nvSpPr>
            <p:spPr>
              <a:xfrm>
                <a:off x="3442325" y="1535016"/>
                <a:ext cx="8001000" cy="1950506"/>
              </a:xfrm>
              <a:prstGeom prst="roundRect">
                <a:avLst/>
              </a:prstGeom>
              <a:solidFill>
                <a:srgbClr val="F65C64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4"/>
              </a:p>
            </p:txBody>
          </p:sp>
          <p:sp>
            <p:nvSpPr>
              <p:cNvPr id="135" name="Rectangle: Rounded Corners 134">
                <a:extLst>
                  <a:ext uri="{FF2B5EF4-FFF2-40B4-BE49-F238E27FC236}">
                    <a16:creationId xmlns:a16="http://schemas.microsoft.com/office/drawing/2014/main" id="{690F6967-3812-46A8-9A75-45EA010B9259}"/>
                  </a:ext>
                </a:extLst>
              </p:cNvPr>
              <p:cNvSpPr/>
              <p:nvPr/>
            </p:nvSpPr>
            <p:spPr>
              <a:xfrm>
                <a:off x="3442325" y="1318915"/>
                <a:ext cx="8001000" cy="3009827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2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F45B33BF-51E1-4B06-A612-24A091D6FE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7891" y="2254712"/>
              <a:ext cx="1466514" cy="1579388"/>
            </a:xfrm>
            <a:prstGeom prst="rect">
              <a:avLst/>
            </a:prstGeom>
          </p:spPr>
        </p:pic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38401D98-44ED-4C35-8FEE-8BC140504BEF}"/>
                </a:ext>
              </a:extLst>
            </p:cNvPr>
            <p:cNvSpPr txBox="1"/>
            <p:nvPr/>
          </p:nvSpPr>
          <p:spPr>
            <a:xfrm>
              <a:off x="2967173" y="3966973"/>
              <a:ext cx="7387949" cy="2127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วันพิทักษ์มรดกทางวัฒนธรรมและธรรมชาติของโลก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(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World Cultural and Natural Heritage Protection Day)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ตรงกับวันที่ ๑๖ พฤศจิกายนของทุกปี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มีจุดประสงค์เพื่อสร้างความตระหนักว่าการปกป้องสมบัติทางวัฒนธรรม 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และธรรมชาติของโลกนั้น เป็นหน้าที่ของทุกคน</a:t>
              </a:r>
            </a:p>
          </p:txBody>
        </p:sp>
      </p:grpSp>
      <p:grpSp>
        <p:nvGrpSpPr>
          <p:cNvPr id="2" name="G12">
            <a:extLst>
              <a:ext uri="{FF2B5EF4-FFF2-40B4-BE49-F238E27FC236}">
                <a16:creationId xmlns:a16="http://schemas.microsoft.com/office/drawing/2014/main" id="{2CD3158D-E1EE-4C2D-B4A4-6C83831489D5}"/>
              </a:ext>
            </a:extLst>
          </p:cNvPr>
          <p:cNvGrpSpPr/>
          <p:nvPr/>
        </p:nvGrpSpPr>
        <p:grpSpPr>
          <a:xfrm>
            <a:off x="2667184" y="2050592"/>
            <a:ext cx="7976423" cy="4218303"/>
            <a:chOff x="2660650" y="2058987"/>
            <a:chExt cx="8001000" cy="4231300"/>
          </a:xfrm>
        </p:grpSpPr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40D81297-21EA-41FE-8EB2-551D9644A864}"/>
                </a:ext>
              </a:extLst>
            </p:cNvPr>
            <p:cNvGrpSpPr/>
            <p:nvPr/>
          </p:nvGrpSpPr>
          <p:grpSpPr>
            <a:xfrm>
              <a:off x="2660650" y="2058987"/>
              <a:ext cx="8001000" cy="4231300"/>
              <a:chOff x="3442325" y="1318915"/>
              <a:chExt cx="8001000" cy="3009827"/>
            </a:xfrm>
          </p:grpSpPr>
          <p:sp>
            <p:nvSpPr>
              <p:cNvPr id="137" name="Rectangle: Rounded Corners 136" hidden="1">
                <a:extLst>
                  <a:ext uri="{FF2B5EF4-FFF2-40B4-BE49-F238E27FC236}">
                    <a16:creationId xmlns:a16="http://schemas.microsoft.com/office/drawing/2014/main" id="{A1E785C7-392A-4091-B9CA-C8AEDAC06323}"/>
                  </a:ext>
                </a:extLst>
              </p:cNvPr>
              <p:cNvSpPr/>
              <p:nvPr/>
            </p:nvSpPr>
            <p:spPr>
              <a:xfrm>
                <a:off x="3442325" y="1535016"/>
                <a:ext cx="8001000" cy="1950506"/>
              </a:xfrm>
              <a:prstGeom prst="roundRect">
                <a:avLst/>
              </a:prstGeom>
              <a:solidFill>
                <a:srgbClr val="F65C64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94"/>
              </a:p>
            </p:txBody>
          </p:sp>
          <p:sp>
            <p:nvSpPr>
              <p:cNvPr id="138" name="Rectangle: Rounded Corners 137">
                <a:extLst>
                  <a:ext uri="{FF2B5EF4-FFF2-40B4-BE49-F238E27FC236}">
                    <a16:creationId xmlns:a16="http://schemas.microsoft.com/office/drawing/2014/main" id="{599CA9DE-590D-4D1A-A351-046215359AE2}"/>
                  </a:ext>
                </a:extLst>
              </p:cNvPr>
              <p:cNvSpPr/>
              <p:nvPr/>
            </p:nvSpPr>
            <p:spPr>
              <a:xfrm>
                <a:off x="3442325" y="1318915"/>
                <a:ext cx="8001000" cy="3009827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65C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2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39" name="Picture 138">
              <a:extLst>
                <a:ext uri="{FF2B5EF4-FFF2-40B4-BE49-F238E27FC236}">
                  <a16:creationId xmlns:a16="http://schemas.microsoft.com/office/drawing/2014/main" id="{762DA73D-E3CD-4A97-9D65-193F69A30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8106" y="2254711"/>
              <a:ext cx="1466084" cy="1579390"/>
            </a:xfrm>
            <a:prstGeom prst="rect">
              <a:avLst/>
            </a:prstGeom>
          </p:spPr>
        </p:pic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3A89642C-D1B3-4457-98AE-1A89765DA1CE}"/>
                </a:ext>
              </a:extLst>
            </p:cNvPr>
            <p:cNvSpPr txBox="1"/>
            <p:nvPr/>
          </p:nvSpPr>
          <p:spPr>
            <a:xfrm>
              <a:off x="2967173" y="4026333"/>
              <a:ext cx="7387949" cy="2064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วันสิ่งแวดล้อมไทย (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Thai Environment Day)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ตรงกับวันที่ ๔ ธันวาคมของทุกปี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มีจุดประสงค์เพื่อสร้างความตระหนักรู้ให้คนไทยเห็นความสำคัญของปัญหาสิ่งแวดล้อม</a:t>
              </a:r>
              <a:endParaRPr lang="en-US" sz="2392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ที่มีความรุนแรงเพิ่มมากขึ้นทั้งในประเทศไทยและต่างประเทศ โดยเฉพาะปัญหาเกี่ยวกับ</a:t>
              </a:r>
            </a:p>
            <a:p>
              <a:pPr algn="ctr"/>
              <a:r>
                <a:rPr lang="th-TH" sz="2392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สภาพภูมิอากาศโลกที่กำลังเปลี่ยนแปลง </a:t>
              </a:r>
            </a:p>
          </p:txBody>
        </p:sp>
      </p:grpSp>
      <p:pic>
        <p:nvPicPr>
          <p:cNvPr id="29" name="close1">
            <a:extLst>
              <a:ext uri="{FF2B5EF4-FFF2-40B4-BE49-F238E27FC236}">
                <a16:creationId xmlns:a16="http://schemas.microsoft.com/office/drawing/2014/main" id="{6B83DF29-67E9-4D8A-A1F4-9E64419C2CA6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051" y="1918490"/>
            <a:ext cx="604623" cy="604623"/>
          </a:xfrm>
          <a:prstGeom prst="rect">
            <a:avLst/>
          </a:prstGeom>
        </p:spPr>
      </p:pic>
      <p:pic>
        <p:nvPicPr>
          <p:cNvPr id="97" name="teacher guide">
            <a:extLst>
              <a:ext uri="{FF2B5EF4-FFF2-40B4-BE49-F238E27FC236}">
                <a16:creationId xmlns:a16="http://schemas.microsoft.com/office/drawing/2014/main" id="{48537A10-7549-44AE-9E8C-672A88451935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52" y="6658786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40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0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9" fill="hold">
                      <p:stCondLst>
                        <p:cond delay="0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0"/>
                            </p:stCondLst>
                            <p:childTnLst>
                              <p:par>
                                <p:cTn id="480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4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1" fill="hold">
                      <p:stCondLst>
                        <p:cond delay="0"/>
                      </p:stCondLst>
                      <p:childTnLst>
                        <p:par>
                          <p:cTn id="542" fill="hold">
                            <p:stCondLst>
                              <p:cond delay="0"/>
                            </p:stCondLst>
                            <p:childTnLst>
                              <p:par>
                                <p:cTn id="5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0"/>
                            </p:stCondLst>
                            <p:childTnLst>
                              <p:par>
                                <p:cTn id="546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0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0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7" fill="hold">
                      <p:stCondLst>
                        <p:cond delay="0"/>
                      </p:stCondLst>
                      <p:childTnLst>
                        <p:par>
                          <p:cTn id="608" fill="hold">
                            <p:stCondLst>
                              <p:cond delay="0"/>
                            </p:stCondLst>
                            <p:childTnLst>
                              <p:par>
                                <p:cTn id="6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1" fill="hold">
                            <p:stCondLst>
                              <p:cond delay="0"/>
                            </p:stCondLst>
                            <p:childTnLst>
                              <p:par>
                                <p:cTn id="612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6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7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3" fill="hold">
                      <p:stCondLst>
                        <p:cond delay="0"/>
                      </p:stCondLst>
                      <p:childTnLst>
                        <p:par>
                          <p:cTn id="674" fill="hold">
                            <p:stCondLst>
                              <p:cond delay="0"/>
                            </p:stCondLst>
                            <p:childTnLst>
                              <p:par>
                                <p:cTn id="6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7" fill="hold">
                            <p:stCondLst>
                              <p:cond delay="0"/>
                            </p:stCondLst>
                            <p:childTnLst>
                              <p:par>
                                <p:cTn id="67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1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2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9" fill="hold">
                      <p:stCondLst>
                        <p:cond delay="0"/>
                      </p:stCondLst>
                      <p:childTnLst>
                        <p:par>
                          <p:cTn id="740" fill="hold">
                            <p:stCondLst>
                              <p:cond delay="0"/>
                            </p:stCondLst>
                            <p:childTnLst>
                              <p:par>
                                <p:cTn id="7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3" fill="hold">
                            <p:stCondLst>
                              <p:cond delay="0"/>
                            </p:stCondLst>
                            <p:childTnLst>
                              <p:par>
                                <p:cTn id="744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0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5" fill="hold">
                      <p:stCondLst>
                        <p:cond delay="0"/>
                      </p:stCondLst>
                      <p:childTnLst>
                        <p:par>
                          <p:cTn id="806" fill="hold">
                            <p:stCondLst>
                              <p:cond delay="0"/>
                            </p:stCondLst>
                            <p:childTnLst>
                              <p:par>
                                <p:cTn id="8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9" fill="hold">
                            <p:stCondLst>
                              <p:cond delay="0"/>
                            </p:stCondLst>
                            <p:childTnLst>
                              <p:par>
                                <p:cTn id="810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3" fill="hold">
                      <p:stCondLst>
                        <p:cond delay="0"/>
                      </p:stCondLst>
                      <p:childTnLst>
                        <p:par>
                          <p:cTn id="814" fill="hold">
                            <p:stCondLst>
                              <p:cond delay="0"/>
                            </p:stCondLst>
                            <p:childTnLst>
                              <p:par>
                                <p:cTn id="8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1CF1CF2-684F-48C9-9DED-26EB7F1E08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1" y="0"/>
            <a:ext cx="13281378" cy="7470775"/>
          </a:xfrm>
          <a:prstGeom prst="rect">
            <a:avLst/>
          </a:prstGeom>
        </p:spPr>
      </p:pic>
      <p:pic>
        <p:nvPicPr>
          <p:cNvPr id="4" name="Graphic 2">
            <a:extLst>
              <a:ext uri="{FF2B5EF4-FFF2-40B4-BE49-F238E27FC236}">
                <a16:creationId xmlns:a16="http://schemas.microsoft.com/office/drawing/2014/main" id="{4EDD6D40-4053-408E-A9C5-87033B4FB5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710" y="437435"/>
            <a:ext cx="3230880" cy="521823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24544F58-6948-4885-8BE8-DDD2F26A1B79}"/>
              </a:ext>
            </a:extLst>
          </p:cNvPr>
          <p:cNvGrpSpPr/>
          <p:nvPr/>
        </p:nvGrpSpPr>
        <p:grpSpPr>
          <a:xfrm>
            <a:off x="504219" y="742988"/>
            <a:ext cx="4853434" cy="5992836"/>
            <a:chOff x="482185" y="820028"/>
            <a:chExt cx="4977944" cy="6146576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1C96562-3507-4743-9D62-468725291071}"/>
                </a:ext>
              </a:extLst>
            </p:cNvPr>
            <p:cNvSpPr/>
            <p:nvPr/>
          </p:nvSpPr>
          <p:spPr>
            <a:xfrm>
              <a:off x="755650" y="1177648"/>
              <a:ext cx="4462739" cy="4462739"/>
            </a:xfrm>
            <a:prstGeom prst="ellipse">
              <a:avLst/>
            </a:prstGeom>
            <a:solidFill>
              <a:srgbClr val="F6F4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ECE78FDD-3B93-451D-BD7E-27EBD094C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139929" y="820028"/>
              <a:ext cx="3619090" cy="4875806"/>
            </a:xfrm>
            <a:prstGeom prst="rect">
              <a:avLst/>
            </a:prstGeom>
          </p:spPr>
        </p:pic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1B84DB6-6077-4762-A700-F9331CCC4A4A}"/>
                </a:ext>
              </a:extLst>
            </p:cNvPr>
            <p:cNvSpPr/>
            <p:nvPr/>
          </p:nvSpPr>
          <p:spPr>
            <a:xfrm>
              <a:off x="482185" y="5763553"/>
              <a:ext cx="4977944" cy="1203051"/>
            </a:xfrm>
            <a:prstGeom prst="roundRect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chemeClr val="bg2">
                      <a:lumMod val="1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สืบ นาคะเสถียร “ตำนานนักอนุรักษ์ไทย”</a:t>
              </a:r>
            </a:p>
            <a:p>
              <a:pPr algn="ctr"/>
              <a:r>
                <a:rPr lang="th-TH" sz="3200" b="1" dirty="0">
                  <a:solidFill>
                    <a:schemeClr val="bg2">
                      <a:lumMod val="1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(พ.ศ. ๒๔๙๒ - ๒๕๓๓)</a:t>
              </a:r>
            </a:p>
          </p:txBody>
        </p:sp>
      </p:grpSp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2BD740-690B-4B2C-8025-5B1F45E021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1858" y="6758786"/>
            <a:ext cx="534230" cy="52729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2FFFC21-B1B6-4E7C-AF7D-80FBD30F57B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23669" y="13057"/>
            <a:ext cx="778171" cy="819859"/>
          </a:xfrm>
          <a:prstGeom prst="rect">
            <a:avLst/>
          </a:prstGeom>
        </p:spPr>
      </p:pic>
      <p:pic>
        <p:nvPicPr>
          <p:cNvPr id="36" name="Picture 3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B08EE61-EADA-4FCA-9E74-AEC7EC28F9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78" y="6752679"/>
            <a:ext cx="1192577" cy="524734"/>
          </a:xfrm>
          <a:prstGeom prst="rect">
            <a:avLst/>
          </a:prstGeom>
        </p:spPr>
      </p:pic>
      <p:pic>
        <p:nvPicPr>
          <p:cNvPr id="37" name="ถัดไป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457DF10-EE07-4930-BB86-452A4C833D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778" y="6757412"/>
            <a:ext cx="1015379" cy="52495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CF5AF5F-31F5-4E4D-ACB7-B3FB1B4A6AA3}"/>
              </a:ext>
            </a:extLst>
          </p:cNvPr>
          <p:cNvGrpSpPr/>
          <p:nvPr/>
        </p:nvGrpSpPr>
        <p:grpSpPr>
          <a:xfrm>
            <a:off x="5649442" y="1375497"/>
            <a:ext cx="7063258" cy="1583776"/>
            <a:chOff x="5649442" y="1375497"/>
            <a:chExt cx="7063258" cy="158377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1A7A0D2-11F6-4B1E-A4D5-15927314647A}"/>
                </a:ext>
              </a:extLst>
            </p:cNvPr>
            <p:cNvGrpSpPr/>
            <p:nvPr/>
          </p:nvGrpSpPr>
          <p:grpSpPr>
            <a:xfrm>
              <a:off x="6203950" y="1525628"/>
              <a:ext cx="6508750" cy="1283514"/>
              <a:chOff x="5746750" y="1754187"/>
              <a:chExt cx="6965950" cy="1283514"/>
            </a:xfrm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56087AB1-67BF-4236-8683-2A3875DBCAA6}"/>
                  </a:ext>
                </a:extLst>
              </p:cNvPr>
              <p:cNvSpPr/>
              <p:nvPr/>
            </p:nvSpPr>
            <p:spPr>
              <a:xfrm>
                <a:off x="5746750" y="1754187"/>
                <a:ext cx="6965950" cy="1283514"/>
              </a:xfrm>
              <a:prstGeom prst="roundRect">
                <a:avLst>
                  <a:gd name="adj" fmla="val 22795"/>
                </a:avLst>
              </a:prstGeom>
              <a:solidFill>
                <a:srgbClr val="C3EBF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 b="1" dirty="0">
                  <a:solidFill>
                    <a:schemeClr val="bg2">
                      <a:lumMod val="1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ED37A55-88D4-41F6-951D-48BE883DF049}"/>
                  </a:ext>
                </a:extLst>
              </p:cNvPr>
              <p:cNvSpPr/>
              <p:nvPr/>
            </p:nvSpPr>
            <p:spPr>
              <a:xfrm>
                <a:off x="6970039" y="1877971"/>
                <a:ext cx="3347391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จบการศึกษาคณะวนศาสตร์ </a:t>
                </a:r>
              </a:p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มหาวิทยาลัยเกษตรศาสตร์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4CBFDA1-12BB-457B-8C10-A6427D0355C7}"/>
                </a:ext>
              </a:extLst>
            </p:cNvPr>
            <p:cNvGrpSpPr/>
            <p:nvPr/>
          </p:nvGrpSpPr>
          <p:grpSpPr>
            <a:xfrm>
              <a:off x="5649442" y="1375497"/>
              <a:ext cx="1583776" cy="1583776"/>
              <a:chOff x="5649442" y="1375497"/>
              <a:chExt cx="1583776" cy="1583776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6BEFB34D-5EBB-4463-898C-F14563A0BA73}"/>
                  </a:ext>
                </a:extLst>
              </p:cNvPr>
              <p:cNvSpPr/>
              <p:nvPr/>
            </p:nvSpPr>
            <p:spPr>
              <a:xfrm>
                <a:off x="5649442" y="1375497"/>
                <a:ext cx="1583776" cy="1583776"/>
              </a:xfrm>
              <a:prstGeom prst="ellipse">
                <a:avLst/>
              </a:prstGeom>
              <a:solidFill>
                <a:srgbClr val="E0F5FC"/>
              </a:solidFill>
              <a:ln w="57150">
                <a:noFill/>
              </a:ln>
              <a:effectLst>
                <a:outerShdw blurRad="50800" dist="38100" algn="l" rotWithShape="0">
                  <a:srgbClr val="7BD2F1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1" name="Picture 2" descr="logo kuff">
                <a:extLst>
                  <a:ext uri="{FF2B5EF4-FFF2-40B4-BE49-F238E27FC236}">
                    <a16:creationId xmlns:a16="http://schemas.microsoft.com/office/drawing/2014/main" id="{B08739DC-24C4-4FB3-8123-C74C35937C9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64457" y="1525587"/>
                <a:ext cx="968316" cy="11667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20F7BC8-6AF0-4441-9C64-E96EC0CAD50C}"/>
              </a:ext>
            </a:extLst>
          </p:cNvPr>
          <p:cNvGrpSpPr/>
          <p:nvPr/>
        </p:nvGrpSpPr>
        <p:grpSpPr>
          <a:xfrm>
            <a:off x="5646670" y="3139260"/>
            <a:ext cx="7066030" cy="1733268"/>
            <a:chOff x="5646670" y="3193048"/>
            <a:chExt cx="7066030" cy="173326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DC16400-98CD-4759-8847-26E5032FC2EC}"/>
                </a:ext>
              </a:extLst>
            </p:cNvPr>
            <p:cNvGrpSpPr/>
            <p:nvPr/>
          </p:nvGrpSpPr>
          <p:grpSpPr>
            <a:xfrm>
              <a:off x="6280150" y="3193048"/>
              <a:ext cx="6432550" cy="1733268"/>
              <a:chOff x="6280150" y="3103857"/>
              <a:chExt cx="6432550" cy="1733268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70557DFB-C2FB-419D-9903-F23464DBA4AD}"/>
                  </a:ext>
                </a:extLst>
              </p:cNvPr>
              <p:cNvSpPr/>
              <p:nvPr/>
            </p:nvSpPr>
            <p:spPr>
              <a:xfrm>
                <a:off x="6280150" y="3103857"/>
                <a:ext cx="6432550" cy="1722861"/>
              </a:xfrm>
              <a:prstGeom prst="roundRect">
                <a:avLst>
                  <a:gd name="adj" fmla="val 19326"/>
                </a:avLst>
              </a:prstGeom>
              <a:solidFill>
                <a:srgbClr val="DBFDB9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 b="1" dirty="0">
                  <a:solidFill>
                    <a:schemeClr val="bg2">
                      <a:lumMod val="1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ED58A1E-A867-4B8C-93B6-868B11048675}"/>
                  </a:ext>
                </a:extLst>
              </p:cNvPr>
              <p:cNvSpPr/>
              <p:nvPr/>
            </p:nvSpPr>
            <p:spPr>
              <a:xfrm>
                <a:off x="7346950" y="3267465"/>
                <a:ext cx="5339923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เริ่มชีวิตข้าราชการกรมป่าไม้ และในเวลาต่อมา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ได้เรียนจบปริญญาโทที่มหาวิทยาลัยลอนดอน </a:t>
                </a:r>
              </a:p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ประเทศอังกฤษ ในสาขาอนุรักษ์วิทยา</a:t>
                </a:r>
              </a:p>
            </p:txBody>
          </p:sp>
        </p:grp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CEA5434E-4454-4DE9-99F6-799EE357E1A0}"/>
                </a:ext>
              </a:extLst>
            </p:cNvPr>
            <p:cNvSpPr/>
            <p:nvPr/>
          </p:nvSpPr>
          <p:spPr>
            <a:xfrm>
              <a:off x="5646670" y="3241894"/>
              <a:ext cx="1583776" cy="1583776"/>
            </a:xfrm>
            <a:prstGeom prst="ellipse">
              <a:avLst/>
            </a:prstGeom>
            <a:solidFill>
              <a:srgbClr val="ECFEDA"/>
            </a:solidFill>
            <a:ln w="57150">
              <a:noFill/>
            </a:ln>
            <a:effectLst>
              <a:outerShdw blurRad="50800" dist="38100" algn="l" rotWithShape="0">
                <a:srgbClr val="7AEB7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4" descr="https://www.forest.go.th/wp-content/uploads/2023/02/color-png.png">
              <a:extLst>
                <a:ext uri="{FF2B5EF4-FFF2-40B4-BE49-F238E27FC236}">
                  <a16:creationId xmlns:a16="http://schemas.microsoft.com/office/drawing/2014/main" id="{38DB720B-1EFC-4597-9AED-90B6E5C44F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6935" y="3372159"/>
              <a:ext cx="1323246" cy="1323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3C14324-C3CA-4CE6-A850-92648851DB37}"/>
              </a:ext>
            </a:extLst>
          </p:cNvPr>
          <p:cNvGrpSpPr/>
          <p:nvPr/>
        </p:nvGrpSpPr>
        <p:grpSpPr>
          <a:xfrm>
            <a:off x="5649442" y="5010601"/>
            <a:ext cx="7063258" cy="1583776"/>
            <a:chOff x="5649442" y="5010601"/>
            <a:chExt cx="7063258" cy="1583776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26BFEAE5-FD39-475D-8A3A-316E65F874BA}"/>
                </a:ext>
              </a:extLst>
            </p:cNvPr>
            <p:cNvGrpSpPr/>
            <p:nvPr/>
          </p:nvGrpSpPr>
          <p:grpSpPr>
            <a:xfrm>
              <a:off x="6203950" y="5182806"/>
              <a:ext cx="6508750" cy="1283514"/>
              <a:chOff x="5746750" y="4793570"/>
              <a:chExt cx="6965950" cy="1283514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7A32F1D3-66E2-4CE5-9869-B2586BC8F076}"/>
                  </a:ext>
                </a:extLst>
              </p:cNvPr>
              <p:cNvSpPr/>
              <p:nvPr/>
            </p:nvSpPr>
            <p:spPr>
              <a:xfrm>
                <a:off x="5746750" y="4793570"/>
                <a:ext cx="6965950" cy="1283514"/>
              </a:xfrm>
              <a:prstGeom prst="roundRect">
                <a:avLst>
                  <a:gd name="adj" fmla="val 18337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 b="1" dirty="0">
                  <a:solidFill>
                    <a:schemeClr val="bg2">
                      <a:lumMod val="1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BF53B6E-479E-42A0-B231-FDD1D7C8AD7F}"/>
                  </a:ext>
                </a:extLst>
              </p:cNvPr>
              <p:cNvSpPr/>
              <p:nvPr/>
            </p:nvSpPr>
            <p:spPr>
              <a:xfrm>
                <a:off x="6930833" y="4946351"/>
                <a:ext cx="5421677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มาดำรงตำแหน่งหัวหน้าเขตอนุรักษ์พันธุ์สัตว์ป่า</a:t>
                </a:r>
              </a:p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ห้วยขาแข้ง</a:t>
                </a:r>
              </a:p>
            </p:txBody>
          </p:sp>
        </p:grp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F30B8B6A-83B1-4C0F-AFF9-A7A1B23325DD}"/>
                </a:ext>
              </a:extLst>
            </p:cNvPr>
            <p:cNvSpPr/>
            <p:nvPr/>
          </p:nvSpPr>
          <p:spPr>
            <a:xfrm>
              <a:off x="5649442" y="5010601"/>
              <a:ext cx="1583776" cy="1583776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57150">
              <a:noFill/>
            </a:ln>
            <a:effectLst>
              <a:outerShdw blurRad="50800" dist="38100" algn="l" rotWithShape="0">
                <a:srgbClr val="F8A66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Picture 6">
              <a:extLst>
                <a:ext uri="{FF2B5EF4-FFF2-40B4-BE49-F238E27FC236}">
                  <a16:creationId xmlns:a16="http://schemas.microsoft.com/office/drawing/2014/main" id="{0735D6AE-3771-4B21-906A-5C4274CC1B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865005" y="5149823"/>
              <a:ext cx="1147106" cy="13780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2639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A2FFFC21-B1B6-4E7C-AF7D-80FBD30F57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23669" y="13057"/>
            <a:ext cx="778171" cy="8198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A1D8C33-F1CF-463B-8059-6900D444A4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31" y="1151457"/>
            <a:ext cx="4018393" cy="5013034"/>
          </a:xfrm>
          <a:prstGeom prst="rect">
            <a:avLst/>
          </a:prstGeom>
        </p:spPr>
      </p:pic>
      <p:pic>
        <p:nvPicPr>
          <p:cNvPr id="30" name="Picture 29">
            <a:hlinkClick r:id="rId4" action="ppaction://hlinksldjump"/>
            <a:extLst>
              <a:ext uri="{FF2B5EF4-FFF2-40B4-BE49-F238E27FC236}">
                <a16:creationId xmlns:a16="http://schemas.microsoft.com/office/drawing/2014/main" id="{63C301CF-F889-4E90-80C8-C25C2422DC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78" y="6752679"/>
            <a:ext cx="1192577" cy="524734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F35FED4-E5B5-4B47-AC05-147DA5CE2990}"/>
              </a:ext>
            </a:extLst>
          </p:cNvPr>
          <p:cNvGrpSpPr/>
          <p:nvPr/>
        </p:nvGrpSpPr>
        <p:grpSpPr>
          <a:xfrm>
            <a:off x="4850944" y="5189147"/>
            <a:ext cx="7883923" cy="1666752"/>
            <a:chOff x="4850944" y="5189147"/>
            <a:chExt cx="7883923" cy="1666752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26BFEAE5-FD39-475D-8A3A-316E65F874BA}"/>
                </a:ext>
              </a:extLst>
            </p:cNvPr>
            <p:cNvGrpSpPr/>
            <p:nvPr/>
          </p:nvGrpSpPr>
          <p:grpSpPr>
            <a:xfrm>
              <a:off x="5244148" y="5380766"/>
              <a:ext cx="7490719" cy="1283514"/>
              <a:chOff x="5746749" y="4833911"/>
              <a:chExt cx="7490719" cy="1283514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7A32F1D3-66E2-4CE5-9869-B2586BC8F076}"/>
                  </a:ext>
                </a:extLst>
              </p:cNvPr>
              <p:cNvSpPr/>
              <p:nvPr/>
            </p:nvSpPr>
            <p:spPr>
              <a:xfrm>
                <a:off x="5746749" y="4833911"/>
                <a:ext cx="7490719" cy="1283514"/>
              </a:xfrm>
              <a:prstGeom prst="roundRect">
                <a:avLst>
                  <a:gd name="adj" fmla="val 17347"/>
                </a:avLst>
              </a:prstGeom>
              <a:solidFill>
                <a:srgbClr val="FDD3E5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 b="1" dirty="0">
                  <a:solidFill>
                    <a:schemeClr val="bg2">
                      <a:lumMod val="1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BF53B6E-479E-42A0-B231-FDD1D7C8AD7F}"/>
                  </a:ext>
                </a:extLst>
              </p:cNvPr>
              <p:cNvSpPr/>
              <p:nvPr/>
            </p:nvSpPr>
            <p:spPr>
              <a:xfrm>
                <a:off x="7087551" y="4993597"/>
                <a:ext cx="5623366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วันสืบ นาคะเสถียร (</a:t>
                </a:r>
                <a:r>
                  <a:rPr lang="en-US" sz="3200" b="1" dirty="0" err="1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Seub</a:t>
                </a:r>
                <a:r>
                  <a:rPr lang="en-US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en-US" sz="3200" b="1" dirty="0" err="1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Nakhasathien</a:t>
                </a:r>
                <a:r>
                  <a:rPr lang="en-US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Day) </a:t>
                </a:r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ตรงกับวันที่ ๑ กันยายนของทุกปี</a:t>
                </a:r>
              </a:p>
            </p:txBody>
          </p:sp>
        </p:grpSp>
        <p:pic>
          <p:nvPicPr>
            <p:cNvPr id="31" name="Graphic 1">
              <a:extLst>
                <a:ext uri="{FF2B5EF4-FFF2-40B4-BE49-F238E27FC236}">
                  <a16:creationId xmlns:a16="http://schemas.microsoft.com/office/drawing/2014/main" id="{5F09D565-EB32-4B92-81AF-D12CA5382D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231" t="1402" r="-13628"/>
            <a:stretch/>
          </p:blipFill>
          <p:spPr>
            <a:xfrm flipH="1">
              <a:off x="4850944" y="5189147"/>
              <a:ext cx="1604320" cy="1666752"/>
            </a:xfrm>
            <a:prstGeom prst="ellipse">
              <a:avLst/>
            </a:prstGeom>
            <a:solidFill>
              <a:srgbClr val="FDE7F1"/>
            </a:solidFill>
            <a:effectLst>
              <a:outerShdw blurRad="50800" dist="38100" algn="ctr" rotWithShape="0">
                <a:srgbClr val="F98FBF">
                  <a:alpha val="40000"/>
                </a:srgbClr>
              </a:outerShdw>
            </a:effectLst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6CF9123-19C9-4D1A-8FEA-14B1E495E5F3}"/>
              </a:ext>
            </a:extLst>
          </p:cNvPr>
          <p:cNvGrpSpPr/>
          <p:nvPr/>
        </p:nvGrpSpPr>
        <p:grpSpPr>
          <a:xfrm>
            <a:off x="4871488" y="2279080"/>
            <a:ext cx="7863381" cy="2818127"/>
            <a:chOff x="4871488" y="2279080"/>
            <a:chExt cx="7863381" cy="2818127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DC16400-98CD-4759-8847-26E5032FC2EC}"/>
                </a:ext>
              </a:extLst>
            </p:cNvPr>
            <p:cNvGrpSpPr/>
            <p:nvPr/>
          </p:nvGrpSpPr>
          <p:grpSpPr>
            <a:xfrm>
              <a:off x="5746751" y="2349502"/>
              <a:ext cx="6988118" cy="2747705"/>
              <a:chOff x="6281785" y="3103857"/>
              <a:chExt cx="6988118" cy="2747705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70557DFB-C2FB-419D-9903-F23464DBA4AD}"/>
                  </a:ext>
                </a:extLst>
              </p:cNvPr>
              <p:cNvSpPr/>
              <p:nvPr/>
            </p:nvSpPr>
            <p:spPr>
              <a:xfrm>
                <a:off x="6281785" y="3103857"/>
                <a:ext cx="6988118" cy="2747705"/>
              </a:xfrm>
              <a:prstGeom prst="roundRect">
                <a:avLst>
                  <a:gd name="adj" fmla="val 8071"/>
                </a:avLst>
              </a:prstGeom>
              <a:solidFill>
                <a:srgbClr val="FFC5C5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 b="1" dirty="0">
                  <a:solidFill>
                    <a:schemeClr val="bg2">
                      <a:lumMod val="1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ED58A1E-A867-4B8C-93B6-868B11048675}"/>
                  </a:ext>
                </a:extLst>
              </p:cNvPr>
              <p:cNvSpPr/>
              <p:nvPr/>
            </p:nvSpPr>
            <p:spPr>
              <a:xfrm>
                <a:off x="7119984" y="3251018"/>
                <a:ext cx="6129722" cy="25545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เขาจากไปเมื่อวันที่ ๑ กันยายน พ.ศ. ๒๕๓๓ </a:t>
                </a:r>
              </a:p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ความพยายามของเขาทำให้ภาครัฐและผู้เกี่ยวข้องสนใจมากขึ้น อีกทั้งยูเนสโกประกาศให้อุทยานแห่งชาติเขตรักษาพันธุ์สัตว์ป่าห้วยขาแข้งและทุ่งใหญ่นเรศวรเป็นมรดกโลกในปีต่อมา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CB49443-DE4D-4A8E-B893-1CA4D19994F6}"/>
                </a:ext>
              </a:extLst>
            </p:cNvPr>
            <p:cNvGrpSpPr/>
            <p:nvPr/>
          </p:nvGrpSpPr>
          <p:grpSpPr>
            <a:xfrm>
              <a:off x="4871488" y="2279080"/>
              <a:ext cx="1583776" cy="1583776"/>
              <a:chOff x="5305973" y="2921199"/>
              <a:chExt cx="1583776" cy="1583776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CA90BDDD-AF98-409C-BAA1-73FEB0E0DD4E}"/>
                  </a:ext>
                </a:extLst>
              </p:cNvPr>
              <p:cNvSpPr/>
              <p:nvPr/>
            </p:nvSpPr>
            <p:spPr>
              <a:xfrm>
                <a:off x="5305973" y="2921199"/>
                <a:ext cx="1583776" cy="1583776"/>
              </a:xfrm>
              <a:prstGeom prst="ellipse">
                <a:avLst/>
              </a:prstGeom>
              <a:solidFill>
                <a:srgbClr val="FCD4D4"/>
              </a:solidFill>
              <a:ln w="57150">
                <a:noFill/>
              </a:ln>
              <a:effectLst>
                <a:outerShdw blurRad="50800" dist="50800" algn="ctr" rotWithShape="0">
                  <a:srgbClr val="D38583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8" name="Picture 2" descr="undefined">
                <a:extLst>
                  <a:ext uri="{FF2B5EF4-FFF2-40B4-BE49-F238E27FC236}">
                    <a16:creationId xmlns:a16="http://schemas.microsoft.com/office/drawing/2014/main" id="{F0A8D6D1-F99F-4A86-B07E-20BD8D08F30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6104" y="3067875"/>
                <a:ext cx="1283514" cy="12835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F15EE8D-8A00-4847-9930-F862270BD51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1858" y="6758786"/>
            <a:ext cx="534230" cy="52729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18EF3C8-B6FF-45B3-BBA6-589FAEB4C364}"/>
              </a:ext>
            </a:extLst>
          </p:cNvPr>
          <p:cNvGrpSpPr/>
          <p:nvPr/>
        </p:nvGrpSpPr>
        <p:grpSpPr>
          <a:xfrm>
            <a:off x="4950746" y="616358"/>
            <a:ext cx="7811862" cy="1583776"/>
            <a:chOff x="4950746" y="616358"/>
            <a:chExt cx="7811862" cy="158377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1A7A0D2-11F6-4B1E-A4D5-15927314647A}"/>
                </a:ext>
              </a:extLst>
            </p:cNvPr>
            <p:cNvGrpSpPr/>
            <p:nvPr/>
          </p:nvGrpSpPr>
          <p:grpSpPr>
            <a:xfrm>
              <a:off x="5899149" y="760854"/>
              <a:ext cx="6863459" cy="1289912"/>
              <a:chOff x="6432222" y="1754187"/>
              <a:chExt cx="6863459" cy="1289912"/>
            </a:xfrm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56087AB1-67BF-4236-8683-2A3875DBCAA6}"/>
                  </a:ext>
                </a:extLst>
              </p:cNvPr>
              <p:cNvSpPr/>
              <p:nvPr/>
            </p:nvSpPr>
            <p:spPr>
              <a:xfrm>
                <a:off x="6432222" y="1754187"/>
                <a:ext cx="6835719" cy="1289912"/>
              </a:xfrm>
              <a:prstGeom prst="roundRect">
                <a:avLst>
                  <a:gd name="adj" fmla="val 18494"/>
                </a:avLst>
              </a:prstGeom>
              <a:solidFill>
                <a:srgbClr val="FAED9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 b="1" dirty="0">
                  <a:solidFill>
                    <a:schemeClr val="bg2">
                      <a:lumMod val="1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ED37A55-88D4-41F6-951D-48BE883DF049}"/>
                  </a:ext>
                </a:extLst>
              </p:cNvPr>
              <p:cNvSpPr/>
              <p:nvPr/>
            </p:nvSpPr>
            <p:spPr>
              <a:xfrm>
                <a:off x="7067595" y="1860533"/>
                <a:ext cx="6228086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เขาพยายามปกป้องห้วยขาแข้งอย่างเข้มแข็ง แต่ก็ไม่อาจหยุดยั้งการบุกรุกของกลุ่มที่แสวงหาผลประโยชน์ได้</a:t>
                </a:r>
              </a:p>
            </p:txBody>
          </p:sp>
        </p:grp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8846018F-F287-4249-BAB6-12F85A4F3A18}"/>
                </a:ext>
              </a:extLst>
            </p:cNvPr>
            <p:cNvSpPr/>
            <p:nvPr/>
          </p:nvSpPr>
          <p:spPr>
            <a:xfrm>
              <a:off x="4950746" y="616358"/>
              <a:ext cx="1583776" cy="1583776"/>
            </a:xfrm>
            <a:prstGeom prst="ellipse">
              <a:avLst/>
            </a:prstGeom>
            <a:solidFill>
              <a:srgbClr val="FBF1A7"/>
            </a:solidFill>
            <a:ln w="57150">
              <a:noFill/>
            </a:ln>
            <a:effectLst>
              <a:outerShdw blurRad="50800" dist="50800" algn="ctr" rotWithShape="0">
                <a:srgbClr val="F5D033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C1E50D9D-BBC4-4AE9-AAEB-317C91C7338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256693" y="789962"/>
              <a:ext cx="964382" cy="12316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508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1F2381AB-2C36-4586-A4E8-0FB6AC84BF40}"/>
              </a:ext>
            </a:extLst>
          </p:cNvPr>
          <p:cNvGrpSpPr/>
          <p:nvPr/>
        </p:nvGrpSpPr>
        <p:grpSpPr>
          <a:xfrm>
            <a:off x="0" y="0"/>
            <a:ext cx="13322300" cy="7470775"/>
            <a:chOff x="0" y="0"/>
            <a:chExt cx="13322300" cy="74707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32AAFA0-F3BB-42F0-8904-1BF84C674C08}"/>
                </a:ext>
              </a:extLst>
            </p:cNvPr>
            <p:cNvSpPr/>
            <p:nvPr/>
          </p:nvSpPr>
          <p:spPr>
            <a:xfrm>
              <a:off x="0" y="6859587"/>
              <a:ext cx="13322300" cy="61118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AD0AA5C-B658-4D9C-9502-2E8B6005E1B1}"/>
                </a:ext>
              </a:extLst>
            </p:cNvPr>
            <p:cNvSpPr/>
            <p:nvPr/>
          </p:nvSpPr>
          <p:spPr>
            <a:xfrm>
              <a:off x="0" y="0"/>
              <a:ext cx="13322300" cy="6859587"/>
            </a:xfrm>
            <a:prstGeom prst="rect">
              <a:avLst/>
            </a:prstGeom>
            <a:solidFill>
              <a:srgbClr val="F7F1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B2959ED8-3AF0-4573-A558-55DBFF9DE5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84718" y="1084844"/>
            <a:ext cx="10752865" cy="44196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2037A16-A220-4620-84E6-66ED306E4C9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44129" y="0"/>
            <a:ext cx="778171" cy="8198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254B27E-A069-4C0E-A07C-9AA3E40A13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026" y="1906587"/>
            <a:ext cx="7362249" cy="253547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9C29B35-55E9-4E1E-A0EC-BA74AA440C4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5" b="31299"/>
          <a:stretch/>
        </p:blipFill>
        <p:spPr>
          <a:xfrm flipH="1">
            <a:off x="-1" y="3961881"/>
            <a:ext cx="4273113" cy="350889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3F3EBE2-F332-4492-9A1F-B651BB74936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39"/>
          <a:stretch/>
        </p:blipFill>
        <p:spPr>
          <a:xfrm>
            <a:off x="7956550" y="4834024"/>
            <a:ext cx="4241204" cy="2636751"/>
          </a:xfrm>
          <a:prstGeom prst="rect">
            <a:avLst/>
          </a:prstGeom>
        </p:spPr>
      </p:pic>
      <p:pic>
        <p:nvPicPr>
          <p:cNvPr id="17" name="teacher guide">
            <a:extLst>
              <a:ext uri="{FF2B5EF4-FFF2-40B4-BE49-F238E27FC236}">
                <a16:creationId xmlns:a16="http://schemas.microsoft.com/office/drawing/2014/main" id="{7A0F2FA0-F84F-445C-8849-CC796864B51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52" y="6658786"/>
            <a:ext cx="493437" cy="487028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4255697-8124-4F69-AEC3-46BB835A410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1858" y="6758786"/>
            <a:ext cx="534230" cy="52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23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8C6463F-D0EA-4231-AB7B-4019EA80D145}"/>
              </a:ext>
            </a:extLst>
          </p:cNvPr>
          <p:cNvGrpSpPr/>
          <p:nvPr/>
        </p:nvGrpSpPr>
        <p:grpSpPr>
          <a:xfrm>
            <a:off x="4502369" y="4598621"/>
            <a:ext cx="9968106" cy="2585822"/>
            <a:chOff x="5572706" y="4560375"/>
            <a:chExt cx="11191765" cy="2903255"/>
          </a:xfrm>
        </p:grpSpPr>
        <p:sp>
          <p:nvSpPr>
            <p:cNvPr id="62" name="แผนผังลําดับงาน: กระบวนการสำรอง 60">
              <a:extLst>
                <a:ext uri="{FF2B5EF4-FFF2-40B4-BE49-F238E27FC236}">
                  <a16:creationId xmlns:a16="http://schemas.microsoft.com/office/drawing/2014/main" id="{325E72DF-CA8D-4331-8F34-C1B60CBE3B8B}"/>
                </a:ext>
              </a:extLst>
            </p:cNvPr>
            <p:cNvSpPr/>
            <p:nvPr/>
          </p:nvSpPr>
          <p:spPr>
            <a:xfrm>
              <a:off x="5572706" y="4560375"/>
              <a:ext cx="9060595" cy="2903255"/>
            </a:xfrm>
            <a:prstGeom prst="flowChartAlternateProcess">
              <a:avLst/>
            </a:prstGeom>
            <a:solidFill>
              <a:srgbClr val="FEE2F0">
                <a:alpha val="87843"/>
              </a:srgbClr>
            </a:solidFill>
            <a:ln w="38100" cap="rnd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8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B4A15127-017E-435B-A5B6-17224C9125D0}"/>
                </a:ext>
              </a:extLst>
            </p:cNvPr>
            <p:cNvGrpSpPr/>
            <p:nvPr/>
          </p:nvGrpSpPr>
          <p:grpSpPr>
            <a:xfrm>
              <a:off x="5719333" y="4995431"/>
              <a:ext cx="11045138" cy="2468199"/>
              <a:chOff x="5802114" y="4971471"/>
              <a:chExt cx="11045138" cy="2468199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AD075E0F-90B1-4EAF-A209-B167E974811C}"/>
                  </a:ext>
                </a:extLst>
              </p:cNvPr>
              <p:cNvSpPr txBox="1"/>
              <p:nvPr/>
            </p:nvSpPr>
            <p:spPr>
              <a:xfrm>
                <a:off x="5802116" y="4971471"/>
                <a:ext cx="3550040" cy="656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ประโยชน์ของป่าไม้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4AC00FA5-FC97-4890-B2EF-9B336F2337A6}"/>
                  </a:ext>
                </a:extLst>
              </p:cNvPr>
              <p:cNvSpPr txBox="1"/>
              <p:nvPr/>
            </p:nvSpPr>
            <p:spPr>
              <a:xfrm>
                <a:off x="8597782" y="4971471"/>
                <a:ext cx="8249470" cy="656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ทำให้รู้ประโยชน์ของป่าไม้ทั้งทางตรงและทางอ้อม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2C5C9388-7D73-4226-866C-09B253B97E7F}"/>
                  </a:ext>
                </a:extLst>
              </p:cNvPr>
              <p:cNvSpPr txBox="1"/>
              <p:nvPr/>
            </p:nvSpPr>
            <p:spPr>
              <a:xfrm>
                <a:off x="5802114" y="5596200"/>
                <a:ext cx="3146411" cy="656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สืบ นาคะเสถียร 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1604106-20FD-41A8-AD1E-8C44245D1EFC}"/>
                  </a:ext>
                </a:extLst>
              </p:cNvPr>
              <p:cNvSpPr txBox="1"/>
              <p:nvPr/>
            </p:nvSpPr>
            <p:spPr>
              <a:xfrm>
                <a:off x="8597475" y="5576539"/>
                <a:ext cx="5263875" cy="656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ทำให้รู้ประวัติสืบ นาคะเสถียร 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03B4FE14-96A4-4321-AA6D-1C4975361424}"/>
                  </a:ext>
                </a:extLst>
              </p:cNvPr>
              <p:cNvSpPr txBox="1"/>
              <p:nvPr/>
            </p:nvSpPr>
            <p:spPr>
              <a:xfrm>
                <a:off x="5802114" y="6230214"/>
                <a:ext cx="2794040" cy="12094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วันสำคัญเกี่ยวกับสิ่งแวดล้อม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08AA68E9-A3E0-43F2-BD64-13DAC5A56037}"/>
                  </a:ext>
                </a:extLst>
              </p:cNvPr>
              <p:cNvSpPr txBox="1"/>
              <p:nvPr/>
            </p:nvSpPr>
            <p:spPr>
              <a:xfrm>
                <a:off x="8610983" y="6230214"/>
                <a:ext cx="7240208" cy="12094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ทำให้รู้จักความเป็นมาของวันสำคัญเกี่ยวกับ</a:t>
                </a:r>
                <a:endPara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สิ่งแวดล้อม</a:t>
                </a:r>
              </a:p>
            </p:txBody>
          </p:sp>
        </p:grpSp>
      </p:grp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E100AA0D-CDF7-48EC-89CB-D01868B502CE}"/>
              </a:ext>
            </a:extLst>
          </p:cNvPr>
          <p:cNvSpPr/>
          <p:nvPr/>
        </p:nvSpPr>
        <p:spPr>
          <a:xfrm>
            <a:off x="4645013" y="4264440"/>
            <a:ext cx="2474314" cy="633838"/>
          </a:xfrm>
          <a:prstGeom prst="roundRect">
            <a:avLst>
              <a:gd name="adj" fmla="val 50000"/>
            </a:avLst>
          </a:prstGeom>
          <a:solidFill>
            <a:srgbClr val="FDD7EA"/>
          </a:solidFill>
          <a:ln>
            <a:noFill/>
          </a:ln>
          <a:effectLst>
            <a:outerShdw dist="38100" dir="5400000" algn="t" rotWithShape="0">
              <a:srgbClr val="FAA0CD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25D4D58-733A-4BB0-B143-3F2660DB6742}"/>
              </a:ext>
            </a:extLst>
          </p:cNvPr>
          <p:cNvSpPr txBox="1"/>
          <p:nvPr/>
        </p:nvSpPr>
        <p:spPr>
          <a:xfrm>
            <a:off x="5121091" y="4007654"/>
            <a:ext cx="182614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br>
              <a:rPr lang="en-US" b="1" dirty="0">
                <a:latin typeface="Mali" panose="00000500000000000000" pitchFamily="2" charset="-34"/>
                <a:cs typeface="Mali" panose="00000500000000000000" pitchFamily="2" charset="-34"/>
              </a:rPr>
            </a:br>
            <a:r>
              <a:rPr lang="th-TH" b="1" dirty="0">
                <a:latin typeface="Mali" panose="00000500000000000000" pitchFamily="2" charset="-34"/>
                <a:cs typeface="Mali" panose="00000500000000000000" pitchFamily="2" charset="-34"/>
              </a:rPr>
              <a:t>เกร็ดความรู้</a:t>
            </a:r>
            <a:endParaRPr lang="en-US" b="1" dirty="0"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351332BC-A56F-42E0-9DF9-938EC55C83CA}"/>
              </a:ext>
            </a:extLst>
          </p:cNvPr>
          <p:cNvSpPr/>
          <p:nvPr/>
        </p:nvSpPr>
        <p:spPr>
          <a:xfrm>
            <a:off x="218304" y="4611707"/>
            <a:ext cx="4142440" cy="2572736"/>
          </a:xfrm>
          <a:prstGeom prst="roundRect">
            <a:avLst>
              <a:gd name="adj" fmla="val 14594"/>
            </a:avLst>
          </a:prstGeom>
          <a:solidFill>
            <a:srgbClr val="FCF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6066D05-4D6C-4EE6-8BE3-937283B41836}"/>
              </a:ext>
            </a:extLst>
          </p:cNvPr>
          <p:cNvSpPr/>
          <p:nvPr/>
        </p:nvSpPr>
        <p:spPr>
          <a:xfrm>
            <a:off x="238933" y="4219833"/>
            <a:ext cx="1525825" cy="633838"/>
          </a:xfrm>
          <a:prstGeom prst="roundRect">
            <a:avLst>
              <a:gd name="adj" fmla="val 50000"/>
            </a:avLst>
          </a:prstGeom>
          <a:solidFill>
            <a:srgbClr val="FAEC98"/>
          </a:solidFill>
          <a:ln>
            <a:noFill/>
          </a:ln>
          <a:effectLst>
            <a:outerShdw dist="38100" dir="5400000" algn="t" rotWithShape="0">
              <a:srgbClr val="FBE37D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891E362-7592-4A4B-B588-5B3932FB811F}"/>
              </a:ext>
            </a:extLst>
          </p:cNvPr>
          <p:cNvSpPr txBox="1"/>
          <p:nvPr/>
        </p:nvSpPr>
        <p:spPr>
          <a:xfrm>
            <a:off x="617198" y="4334157"/>
            <a:ext cx="99899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latin typeface="Mali" panose="00000500000000000000" pitchFamily="2" charset="-34"/>
                <a:cs typeface="Mali" panose="00000500000000000000" pitchFamily="2" charset="-34"/>
              </a:rPr>
              <a:t>ข้อคิด</a:t>
            </a:r>
            <a:endParaRPr lang="en-US" b="1" dirty="0"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sp>
        <p:nvSpPr>
          <p:cNvPr id="51" name="กล่องข้อความ 61">
            <a:extLst>
              <a:ext uri="{FF2B5EF4-FFF2-40B4-BE49-F238E27FC236}">
                <a16:creationId xmlns:a16="http://schemas.microsoft.com/office/drawing/2014/main" id="{B52F51B4-C5E2-4EBA-85E4-F59A4F26A151}"/>
              </a:ext>
            </a:extLst>
          </p:cNvPr>
          <p:cNvSpPr txBox="1"/>
          <p:nvPr/>
        </p:nvSpPr>
        <p:spPr>
          <a:xfrm>
            <a:off x="482428" y="4999467"/>
            <a:ext cx="40067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ต้นไม้และป่าไม้มีประโยชน์มาก</a:t>
            </a:r>
          </a:p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เราจึงควรช่วยกัน</a:t>
            </a:r>
          </a:p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อนุรักษ์ต้นไม้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D3A36011-57D1-4E0F-9F23-46E8FAC0F9A9}"/>
              </a:ext>
            </a:extLst>
          </p:cNvPr>
          <p:cNvSpPr/>
          <p:nvPr/>
        </p:nvSpPr>
        <p:spPr>
          <a:xfrm rot="5400000">
            <a:off x="6950662" y="5173380"/>
            <a:ext cx="181158" cy="156171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Isosceles Triangle 51">
            <a:extLst>
              <a:ext uri="{FF2B5EF4-FFF2-40B4-BE49-F238E27FC236}">
                <a16:creationId xmlns:a16="http://schemas.microsoft.com/office/drawing/2014/main" id="{81DE3F4E-C227-432F-801D-957378F0AD29}"/>
              </a:ext>
            </a:extLst>
          </p:cNvPr>
          <p:cNvSpPr/>
          <p:nvPr/>
        </p:nvSpPr>
        <p:spPr>
          <a:xfrm rot="5400000">
            <a:off x="6959192" y="5727597"/>
            <a:ext cx="181158" cy="156171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Isosceles Triangle 52">
            <a:extLst>
              <a:ext uri="{FF2B5EF4-FFF2-40B4-BE49-F238E27FC236}">
                <a16:creationId xmlns:a16="http://schemas.microsoft.com/office/drawing/2014/main" id="{EF97FAC0-C235-4BC3-ACD6-EA20DE032867}"/>
              </a:ext>
            </a:extLst>
          </p:cNvPr>
          <p:cNvSpPr/>
          <p:nvPr/>
        </p:nvSpPr>
        <p:spPr>
          <a:xfrm rot="5400000">
            <a:off x="6950662" y="6292291"/>
            <a:ext cx="181158" cy="156171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F388E7AC-E488-4841-97F2-186D31F6B0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61" t="50000" r="24787" b="21020"/>
          <a:stretch/>
        </p:blipFill>
        <p:spPr>
          <a:xfrm>
            <a:off x="4355185" y="4076752"/>
            <a:ext cx="795800" cy="74089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34E0FC07-4C72-4BC1-9275-E0543CF476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1" t="50482" r="63425" b="15618"/>
          <a:stretch/>
        </p:blipFill>
        <p:spPr>
          <a:xfrm>
            <a:off x="34207" y="3959256"/>
            <a:ext cx="689478" cy="894415"/>
          </a:xfrm>
          <a:prstGeom prst="rect">
            <a:avLst/>
          </a:prstGeom>
        </p:spPr>
      </p:pic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DB3193A1-94F1-4DCD-9545-3421574ACD27}"/>
              </a:ext>
            </a:extLst>
          </p:cNvPr>
          <p:cNvSpPr/>
          <p:nvPr/>
        </p:nvSpPr>
        <p:spPr>
          <a:xfrm>
            <a:off x="3072090" y="1446782"/>
            <a:ext cx="10007952" cy="2520567"/>
          </a:xfrm>
          <a:prstGeom prst="roundRect">
            <a:avLst>
              <a:gd name="adj" fmla="val 14874"/>
            </a:avLst>
          </a:prstGeom>
          <a:solidFill>
            <a:srgbClr val="F2FE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A4EB399-C5E9-48FE-93FB-481BCB49801A}"/>
              </a:ext>
            </a:extLst>
          </p:cNvPr>
          <p:cNvSpPr/>
          <p:nvPr/>
        </p:nvSpPr>
        <p:spPr>
          <a:xfrm>
            <a:off x="221630" y="1541811"/>
            <a:ext cx="2729277" cy="2425538"/>
          </a:xfrm>
          <a:prstGeom prst="roundRect">
            <a:avLst>
              <a:gd name="adj" fmla="val 12252"/>
            </a:avLst>
          </a:prstGeom>
          <a:solidFill>
            <a:srgbClr val="DEF4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94C161A-DAC5-40F6-9549-F26F65682E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325" y="233138"/>
            <a:ext cx="2372489" cy="833693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388D425E-B6EE-4544-B347-ACC03E66F70F}"/>
              </a:ext>
            </a:extLst>
          </p:cNvPr>
          <p:cNvSpPr txBox="1"/>
          <p:nvPr/>
        </p:nvSpPr>
        <p:spPr>
          <a:xfrm>
            <a:off x="330818" y="2462192"/>
            <a:ext cx="2465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จารุพงษ์ </a:t>
            </a:r>
            <a:r>
              <a:rPr lang="th-TH" sz="32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จั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นทรเพชร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F8D8CF-1F35-45B2-AF66-13562C1F8C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421" y="2038818"/>
            <a:ext cx="9452405" cy="18585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A83CF13-3B64-4C83-BC89-63BAB1366A3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583" y="428022"/>
            <a:ext cx="3204851" cy="194069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B53966A-9FFF-4F99-97CD-8029F082C818}"/>
              </a:ext>
            </a:extLst>
          </p:cNvPr>
          <p:cNvGrpSpPr/>
          <p:nvPr/>
        </p:nvGrpSpPr>
        <p:grpSpPr>
          <a:xfrm>
            <a:off x="3032039" y="901648"/>
            <a:ext cx="1724111" cy="841037"/>
            <a:chOff x="3140414" y="1457455"/>
            <a:chExt cx="1724111" cy="841037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E9B53998-D547-46A9-B415-09BBD14C00BD}"/>
                </a:ext>
              </a:extLst>
            </p:cNvPr>
            <p:cNvSpPr/>
            <p:nvPr/>
          </p:nvSpPr>
          <p:spPr>
            <a:xfrm>
              <a:off x="3140414" y="1664654"/>
              <a:ext cx="1724111" cy="633838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dist="38100" dir="5400000" algn="t" rotWithShape="0">
                <a:schemeClr val="accent3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29AE0D15-7BF9-4537-A7D4-D9D025C319AC}"/>
                </a:ext>
              </a:extLst>
            </p:cNvPr>
            <p:cNvSpPr txBox="1"/>
            <p:nvPr/>
          </p:nvSpPr>
          <p:spPr>
            <a:xfrm>
              <a:off x="3465753" y="1457455"/>
              <a:ext cx="1231427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br>
                <a:rPr lang="en-US" b="1" dirty="0">
                  <a:latin typeface="Mali" panose="00000500000000000000" pitchFamily="2" charset="-34"/>
                  <a:cs typeface="Mali" panose="00000500000000000000" pitchFamily="2" charset="-34"/>
                </a:rPr>
              </a:br>
              <a:r>
                <a:rPr lang="th-TH" b="1" dirty="0">
                  <a:latin typeface="Mali" panose="00000500000000000000" pitchFamily="2" charset="-34"/>
                  <a:cs typeface="Mali" panose="00000500000000000000" pitchFamily="2" charset="-34"/>
                </a:rPr>
                <a:t>เรื่องย่อ</a:t>
              </a:r>
              <a:endParaRPr lang="en-US" b="1" dirty="0"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</p:grp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6A0E759E-06A3-4A97-8BD9-F6C3D9BF2E8E}"/>
              </a:ext>
            </a:extLst>
          </p:cNvPr>
          <p:cNvSpPr/>
          <p:nvPr/>
        </p:nvSpPr>
        <p:spPr>
          <a:xfrm>
            <a:off x="304693" y="1149937"/>
            <a:ext cx="1632057" cy="633838"/>
          </a:xfrm>
          <a:prstGeom prst="roundRect">
            <a:avLst>
              <a:gd name="adj" fmla="val 50000"/>
            </a:avLst>
          </a:prstGeom>
          <a:solidFill>
            <a:srgbClr val="82D5FA"/>
          </a:solidFill>
          <a:ln>
            <a:noFill/>
          </a:ln>
          <a:effectLst>
            <a:outerShdw dist="38100" dir="5400000" algn="t" rotWithShape="0">
              <a:srgbClr val="56C6F8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369DAB1-AF0D-46C5-A0EC-2FD594091148}"/>
              </a:ext>
            </a:extLst>
          </p:cNvPr>
          <p:cNvSpPr txBox="1"/>
          <p:nvPr/>
        </p:nvSpPr>
        <p:spPr>
          <a:xfrm>
            <a:off x="720848" y="1228165"/>
            <a:ext cx="98937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latin typeface="Mali" panose="00000500000000000000" pitchFamily="2" charset="-34"/>
                <a:cs typeface="Mali" panose="00000500000000000000" pitchFamily="2" charset="-34"/>
              </a:rPr>
              <a:t>ผู้แต่ง</a:t>
            </a:r>
            <a:endParaRPr lang="en-US" b="1" dirty="0"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F34B6C02-2988-44DC-9DBE-C023BB2A575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0" t="9211" r="24614" b="61192"/>
          <a:stretch/>
        </p:blipFill>
        <p:spPr>
          <a:xfrm rot="20646068">
            <a:off x="2841970" y="753596"/>
            <a:ext cx="752538" cy="6599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63E45789-D483-4990-91C4-C3B62D1A3A8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6" t="12164" r="66296" b="61887"/>
          <a:stretch/>
        </p:blipFill>
        <p:spPr>
          <a:xfrm>
            <a:off x="99010" y="750012"/>
            <a:ext cx="775769" cy="7998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2A0052-5C59-46BE-92D5-399374807E9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44129" y="0"/>
            <a:ext cx="778171" cy="819859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77CC0FEA-0684-4AC2-96BE-1765E8788AD0}"/>
              </a:ext>
            </a:extLst>
          </p:cNvPr>
          <p:cNvGrpSpPr/>
          <p:nvPr/>
        </p:nvGrpSpPr>
        <p:grpSpPr>
          <a:xfrm>
            <a:off x="2697254" y="5563728"/>
            <a:ext cx="1458939" cy="1586484"/>
            <a:chOff x="1595799" y="5773073"/>
            <a:chExt cx="1297903" cy="141137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518B244-8FF1-4BFE-941D-945B2CB9DD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805" t="30264" r="8474" b="23006"/>
            <a:stretch/>
          </p:blipFill>
          <p:spPr>
            <a:xfrm>
              <a:off x="1595799" y="6149258"/>
              <a:ext cx="934813" cy="941653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481EA24-22D8-4350-A08C-C2B48EA1D3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88" t="23868" r="55912" b="20677"/>
            <a:stretch/>
          </p:blipFill>
          <p:spPr>
            <a:xfrm>
              <a:off x="2007894" y="5773073"/>
              <a:ext cx="885808" cy="1411370"/>
            </a:xfrm>
            <a:prstGeom prst="rect">
              <a:avLst/>
            </a:prstGeom>
          </p:spPr>
        </p:pic>
      </p:grpSp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868E89A-5BC2-4891-8B7E-DDEB3D1B568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1858" y="6758786"/>
            <a:ext cx="534230" cy="52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9124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86DD98B-F696-42D7-B3E1-F9F93B346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0520332-ECA7-40C1-BF64-C6862128EC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36C6677B-2348-49FD-BB00-C2EE5EA1D641}"/>
              </a:ext>
            </a:extLst>
          </p:cNvPr>
          <p:cNvGrpSpPr/>
          <p:nvPr/>
        </p:nvGrpSpPr>
        <p:grpSpPr>
          <a:xfrm>
            <a:off x="3388863" y="3386380"/>
            <a:ext cx="6544575" cy="0"/>
            <a:chOff x="2976839" y="3108620"/>
            <a:chExt cx="6007770" cy="0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C48B414-1BC9-4B87-9274-F6B91F0812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6839" y="3108620"/>
              <a:ext cx="2330117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D57F056-565B-42A6-8D92-3D44B0A9AF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54492" y="3108620"/>
              <a:ext cx="2330117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781C8038-9EEA-4CCA-85B0-003C6C39C3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6354" y="1817834"/>
            <a:ext cx="7949593" cy="12618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AD8F531-6D16-4464-A1AD-129468A8A2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1602" y="2935695"/>
            <a:ext cx="1979096" cy="9629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0F573B-D695-4A4E-8737-E15084971C6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715" y="3963987"/>
            <a:ext cx="2102983" cy="126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8705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36EEFDB-4388-4A95-9FCD-EC9A844AD791}"/>
              </a:ext>
            </a:extLst>
          </p:cNvPr>
          <p:cNvSpPr/>
          <p:nvPr/>
        </p:nvSpPr>
        <p:spPr>
          <a:xfrm>
            <a:off x="1689665" y="1098246"/>
            <a:ext cx="7765097" cy="481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50"/>
              </a:lnSpc>
              <a:tabLst>
                <a:tab pos="217169" algn="dec"/>
                <a:tab pos="342898" algn="l"/>
                <a:tab pos="571497" algn="l"/>
                <a:tab pos="800097" algn="l"/>
                <a:tab pos="3543285" algn="l"/>
                <a:tab pos="3771884" algn="l"/>
                <a:tab pos="4000484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2224916" y="2794974"/>
            <a:ext cx="9228533" cy="775946"/>
            <a:chOff x="2053056" y="2829598"/>
            <a:chExt cx="8471582" cy="712301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091584" y="291587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33283" y="2829598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5425" y="2892075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เล่าเรื่องด้วยการใช้บทสนทนาของตัวละคร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2224916" y="2792533"/>
            <a:ext cx="9228533" cy="778387"/>
            <a:chOff x="2053056" y="2827357"/>
            <a:chExt cx="8774504" cy="714542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6" y="2870115"/>
              <a:ext cx="877450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094453" y="291363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36151" y="2827357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41511" y="2892075"/>
              <a:ext cx="5821229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เล่าเรื่องด้วยการใช้บทสนทนาของตัวละคร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2224916" y="3632489"/>
            <a:ext cx="9228532" cy="776631"/>
            <a:chOff x="2053056" y="3577653"/>
            <a:chExt cx="8471581" cy="712930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8471581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099726" y="366393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41424" y="357765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3" y="3640759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เล่าเรื่องด้วยการบรรยายฉากต่าง ๆ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2224916" y="4482556"/>
            <a:ext cx="9224756" cy="764762"/>
            <a:chOff x="2053056" y="4378752"/>
            <a:chExt cx="8468115" cy="70203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8468115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099726" y="446662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44574" y="4378752"/>
              <a:ext cx="467461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3" y="4430963"/>
              <a:ext cx="7260893" cy="649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เล่าเรื่องด้วยภาพ ใช้คำบรรยายน้อย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2224916" y="3625408"/>
            <a:ext cx="9256803" cy="783714"/>
            <a:chOff x="2053056" y="3571152"/>
            <a:chExt cx="8497533" cy="719432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6" y="3616452"/>
              <a:ext cx="849753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04091" y="365742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45789" y="357115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3" y="3640760"/>
              <a:ext cx="5339415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เล่าเรื่องด้วยการบรรยายฉากต่าง ๆ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2224916" y="4475676"/>
            <a:ext cx="9256801" cy="771645"/>
            <a:chOff x="2053056" y="4372440"/>
            <a:chExt cx="8497531" cy="708352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6" y="4419790"/>
              <a:ext cx="849753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03401" y="445849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48247" y="4372440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4" y="4430969"/>
              <a:ext cx="5430027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เล่าเรื่องด้วยภาพ ใช้คำบรรยายน้อย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228B477D-0234-4E1D-85C2-FFBB9059510B}"/>
              </a:ext>
            </a:extLst>
          </p:cNvPr>
          <p:cNvGrpSpPr/>
          <p:nvPr/>
        </p:nvGrpSpPr>
        <p:grpSpPr>
          <a:xfrm>
            <a:off x="2224916" y="5347562"/>
            <a:ext cx="9681889" cy="804633"/>
            <a:chOff x="2053056" y="4379972"/>
            <a:chExt cx="8887752" cy="738634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293B84D-ADB0-46AD-BA1D-96B551FF9A00}"/>
                </a:ext>
              </a:extLst>
            </p:cNvPr>
            <p:cNvSpPr/>
            <p:nvPr/>
          </p:nvSpPr>
          <p:spPr>
            <a:xfrm>
              <a:off x="2053056" y="4419791"/>
              <a:ext cx="846811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27E0B01-DF1C-4345-A776-0C1CEC149B79}"/>
                </a:ext>
              </a:extLst>
            </p:cNvPr>
            <p:cNvSpPr/>
            <p:nvPr/>
          </p:nvSpPr>
          <p:spPr>
            <a:xfrm>
              <a:off x="2105613" y="446624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>
                <a:solidFill>
                  <a:schemeClr val="bg1"/>
                </a:solidFill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C28C638-958F-4C94-ACE8-397431EF97FE}"/>
                </a:ext>
              </a:extLst>
            </p:cNvPr>
            <p:cNvSpPr/>
            <p:nvPr/>
          </p:nvSpPr>
          <p:spPr>
            <a:xfrm>
              <a:off x="2159822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7764894-5180-4E10-B531-009F7CB63E5D}"/>
                </a:ext>
              </a:extLst>
            </p:cNvPr>
            <p:cNvSpPr/>
            <p:nvPr/>
          </p:nvSpPr>
          <p:spPr>
            <a:xfrm>
              <a:off x="2717743" y="4468783"/>
              <a:ext cx="8223065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เล่าเรื่องโดยบรรยายเหตุการณ์ในอดีตสลับกับปัจจุบัน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2" name="Group 4">
            <a:extLst>
              <a:ext uri="{FF2B5EF4-FFF2-40B4-BE49-F238E27FC236}">
                <a16:creationId xmlns:a16="http://schemas.microsoft.com/office/drawing/2014/main" id="{4AA4B7B1-25D3-4ED9-95CD-E9D51C910193}"/>
              </a:ext>
            </a:extLst>
          </p:cNvPr>
          <p:cNvGrpSpPr/>
          <p:nvPr/>
        </p:nvGrpSpPr>
        <p:grpSpPr>
          <a:xfrm>
            <a:off x="2224916" y="5347562"/>
            <a:ext cx="9224754" cy="804633"/>
            <a:chOff x="2053056" y="4379972"/>
            <a:chExt cx="8468113" cy="738634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0AEB93B6-5E81-4573-854A-744196BD4EAE}"/>
                </a:ext>
              </a:extLst>
            </p:cNvPr>
            <p:cNvSpPr/>
            <p:nvPr/>
          </p:nvSpPr>
          <p:spPr>
            <a:xfrm>
              <a:off x="2053056" y="4419790"/>
              <a:ext cx="846811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E3808662-D25A-478D-9A78-965E992CE8EC}"/>
                </a:ext>
              </a:extLst>
            </p:cNvPr>
            <p:cNvSpPr/>
            <p:nvPr/>
          </p:nvSpPr>
          <p:spPr>
            <a:xfrm>
              <a:off x="2104659" y="4462381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92AE153-86A2-4D81-97D8-4CC2387DFC08}"/>
                </a:ext>
              </a:extLst>
            </p:cNvPr>
            <p:cNvSpPr/>
            <p:nvPr/>
          </p:nvSpPr>
          <p:spPr>
            <a:xfrm>
              <a:off x="2169063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ECACEB2A-CDB9-4792-84E1-27D1FCFA3646}"/>
                </a:ext>
              </a:extLst>
            </p:cNvPr>
            <p:cNvSpPr/>
            <p:nvPr/>
          </p:nvSpPr>
          <p:spPr>
            <a:xfrm>
              <a:off x="2717743" y="4468783"/>
              <a:ext cx="7577810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เล่าเรื่องโดยบรรยายเหตุการณ์ในอดีตสลับกับปัจจุบัน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1689665" y="1785603"/>
            <a:ext cx="92568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๑.  ข้อใดเป็นลักษณะของหนังสือภาพ</a:t>
            </a:r>
            <a:endParaRPr lang="en-US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1931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เล่าเรื่องด้วยภาพ ใช้คำบรรยายน้อย</a:t>
              </a:r>
            </a:p>
            <a:p>
              <a:pPr lvl="0"/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เพราะหนังสือภาพเป็นหนังสือที่เล่าเรื่องด้วยภาพ ใช้คำบรรยายน้อย ผู้อ่านต้องตีความเหตุการณ์หรือเรื่องราวที่เกิดขึ้นจากภาพประกอบในเรื่อง</a:t>
              </a:r>
            </a:p>
            <a:p>
              <a:pPr lvl="0"/>
              <a:endParaRPr lang="en-US" sz="3268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04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2248724" y="2524328"/>
            <a:ext cx="9228533" cy="815415"/>
            <a:chOff x="2053056" y="2829598"/>
            <a:chExt cx="8471582" cy="748533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099726" y="291587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41424" y="2829598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928307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คนที่มั่นใจในตัวเอง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2248724" y="3361842"/>
            <a:ext cx="9228533" cy="776631"/>
            <a:chOff x="2053056" y="3577653"/>
            <a:chExt cx="8471582" cy="712930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099726" y="366393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41424" y="357765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3" y="3640759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คนที่เรียนรู้สิ่งใหม่ ๆ อยู่เสมอ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2248724" y="4211916"/>
            <a:ext cx="9228533" cy="782965"/>
            <a:chOff x="2053056" y="4378752"/>
            <a:chExt cx="8471582" cy="718742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099726" y="446662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44574" y="4378752"/>
              <a:ext cx="467461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3" y="4447672"/>
              <a:ext cx="7260893" cy="649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คนที่ชอบสอนหรือให้คำแนะนำผู้อื่น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1689665" y="1514956"/>
            <a:ext cx="92568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๒.  “น้องเป็นนักอ่าน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ตัวยง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” คำที่ขีดเส้นใต้หมายถึงข้อใด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2248724" y="2521885"/>
            <a:ext cx="9236768" cy="817857"/>
            <a:chOff x="2053055" y="2827357"/>
            <a:chExt cx="8479140" cy="75077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5" y="2870115"/>
              <a:ext cx="847914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094453" y="291363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36151" y="2827357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4" y="2928308"/>
              <a:ext cx="5821229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คนที่มั่นใจในตัวเอง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2248724" y="3354761"/>
            <a:ext cx="9236767" cy="783714"/>
            <a:chOff x="2053056" y="3571152"/>
            <a:chExt cx="8479141" cy="719432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6" y="3616452"/>
              <a:ext cx="847914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04091" y="365742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45789" y="357115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3" y="3640760"/>
              <a:ext cx="5339415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คนที่เรียนรู้สิ่งใหม่ ๆ อยู่เสมอ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2248724" y="4205028"/>
            <a:ext cx="9236768" cy="789848"/>
            <a:chOff x="2053056" y="4372440"/>
            <a:chExt cx="8479141" cy="725062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6" y="4419790"/>
              <a:ext cx="847914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03401" y="445849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48247" y="4372440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4" y="4447679"/>
              <a:ext cx="5430027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คนที่ชอบสอนหรือให้คำแนะนำผู้อื่น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228B477D-0234-4E1D-85C2-FFBB9059510B}"/>
              </a:ext>
            </a:extLst>
          </p:cNvPr>
          <p:cNvGrpSpPr/>
          <p:nvPr/>
        </p:nvGrpSpPr>
        <p:grpSpPr>
          <a:xfrm>
            <a:off x="2248724" y="5100183"/>
            <a:ext cx="9681889" cy="804633"/>
            <a:chOff x="2053056" y="4379972"/>
            <a:chExt cx="8887752" cy="738634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293B84D-ADB0-46AD-BA1D-96B551FF9A00}"/>
                </a:ext>
              </a:extLst>
            </p:cNvPr>
            <p:cNvSpPr/>
            <p:nvPr/>
          </p:nvSpPr>
          <p:spPr>
            <a:xfrm>
              <a:off x="2053056" y="4419791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27E0B01-DF1C-4345-A776-0C1CEC149B79}"/>
                </a:ext>
              </a:extLst>
            </p:cNvPr>
            <p:cNvSpPr/>
            <p:nvPr/>
          </p:nvSpPr>
          <p:spPr>
            <a:xfrm>
              <a:off x="2105613" y="446624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>
                <a:solidFill>
                  <a:schemeClr val="bg1"/>
                </a:solidFill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C28C638-958F-4C94-ACE8-397431EF97FE}"/>
                </a:ext>
              </a:extLst>
            </p:cNvPr>
            <p:cNvSpPr/>
            <p:nvPr/>
          </p:nvSpPr>
          <p:spPr>
            <a:xfrm>
              <a:off x="2159822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7764894-5180-4E10-B531-009F7CB63E5D}"/>
                </a:ext>
              </a:extLst>
            </p:cNvPr>
            <p:cNvSpPr/>
            <p:nvPr/>
          </p:nvSpPr>
          <p:spPr>
            <a:xfrm>
              <a:off x="2717743" y="4468783"/>
              <a:ext cx="8223065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คนที่สนใจเรื่องใดเรื่องหนึ่งอย่างมาก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2" name="Group 4">
            <a:extLst>
              <a:ext uri="{FF2B5EF4-FFF2-40B4-BE49-F238E27FC236}">
                <a16:creationId xmlns:a16="http://schemas.microsoft.com/office/drawing/2014/main" id="{4AA4B7B1-25D3-4ED9-95CD-E9D51C910193}"/>
              </a:ext>
            </a:extLst>
          </p:cNvPr>
          <p:cNvGrpSpPr/>
          <p:nvPr/>
        </p:nvGrpSpPr>
        <p:grpSpPr>
          <a:xfrm>
            <a:off x="2248724" y="5100183"/>
            <a:ext cx="9228532" cy="804633"/>
            <a:chOff x="2053057" y="4379972"/>
            <a:chExt cx="8471581" cy="738634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0AEB93B6-5E81-4573-854A-744196BD4EAE}"/>
                </a:ext>
              </a:extLst>
            </p:cNvPr>
            <p:cNvSpPr/>
            <p:nvPr/>
          </p:nvSpPr>
          <p:spPr>
            <a:xfrm>
              <a:off x="2053057" y="4419790"/>
              <a:ext cx="847158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E3808662-D25A-478D-9A78-965E992CE8EC}"/>
                </a:ext>
              </a:extLst>
            </p:cNvPr>
            <p:cNvSpPr/>
            <p:nvPr/>
          </p:nvSpPr>
          <p:spPr>
            <a:xfrm>
              <a:off x="2104659" y="4462381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92AE153-86A2-4D81-97D8-4CC2387DFC08}"/>
                </a:ext>
              </a:extLst>
            </p:cNvPr>
            <p:cNvSpPr/>
            <p:nvPr/>
          </p:nvSpPr>
          <p:spPr>
            <a:xfrm>
              <a:off x="2169063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ECACEB2A-CDB9-4792-84E1-27D1FCFA3646}"/>
                </a:ext>
              </a:extLst>
            </p:cNvPr>
            <p:cNvSpPr/>
            <p:nvPr/>
          </p:nvSpPr>
          <p:spPr>
            <a:xfrm>
              <a:off x="2717743" y="4468783"/>
              <a:ext cx="7577810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คนที่สนใจเรื่องใดเรื่องหนึ่งอย่างมาก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1469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ง. คนที่สนใจเรื่องใดเรื่องหนึ่งอย่างมาก</a:t>
              </a:r>
            </a:p>
            <a:p>
              <a:pPr lvl="0"/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เพราะคำว่า ตัวยง ใช้เรียกแทนคนที่สนใจเรื่องใดเรื่องหนึ่งอย่างมาก</a:t>
              </a:r>
            </a:p>
            <a:p>
              <a:pPr lvl="0"/>
              <a:endParaRPr lang="en-US" sz="3268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48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75F5263C-C1EB-4549-BD6E-B3D8D325F456}"/>
              </a:ext>
            </a:extLst>
          </p:cNvPr>
          <p:cNvGrpSpPr/>
          <p:nvPr/>
        </p:nvGrpSpPr>
        <p:grpSpPr>
          <a:xfrm>
            <a:off x="7682958" y="4387405"/>
            <a:ext cx="3889241" cy="946990"/>
            <a:chOff x="7033996" y="6014766"/>
            <a:chExt cx="3570234" cy="869315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45D30B1-F35B-4A09-AC02-517BB591E2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10" t="58623" r="12998" b="28701"/>
            <a:stretch/>
          </p:blipFill>
          <p:spPr>
            <a:xfrm>
              <a:off x="7033996" y="6014766"/>
              <a:ext cx="3570234" cy="869315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5AFEF0D-AE39-462C-AA22-035CB17412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3996" y="6098641"/>
              <a:ext cx="763336" cy="690935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ADAB8A3-D784-4CC9-938B-F08D9B49629C}"/>
              </a:ext>
            </a:extLst>
          </p:cNvPr>
          <p:cNvGrpSpPr/>
          <p:nvPr/>
        </p:nvGrpSpPr>
        <p:grpSpPr>
          <a:xfrm>
            <a:off x="7528029" y="4263922"/>
            <a:ext cx="4044171" cy="1087850"/>
            <a:chOff x="6891775" y="5171786"/>
            <a:chExt cx="3712456" cy="998621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112FD4C-E29C-4DEC-AB24-618F5909BF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2" t="56844" r="12999" b="28595"/>
            <a:stretch/>
          </p:blipFill>
          <p:spPr>
            <a:xfrm>
              <a:off x="6891775" y="5171786"/>
              <a:ext cx="3712456" cy="998621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2213FFD4-8098-4D3F-92DE-9D1392EB9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3996" y="5301090"/>
              <a:ext cx="763336" cy="690936"/>
            </a:xfrm>
            <a:prstGeom prst="rect">
              <a:avLst/>
            </a:prstGeom>
          </p:spPr>
        </p:pic>
      </p:grp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077" y="200"/>
            <a:ext cx="780858" cy="82269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2CF219C-1D82-4C86-B046-21857C1FC1E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9" t="2260" r="20898" b="2260"/>
          <a:stretch/>
        </p:blipFill>
        <p:spPr>
          <a:xfrm>
            <a:off x="-1" y="0"/>
            <a:ext cx="5499321" cy="74707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C09CA42-4034-418E-80D1-D5957F210C4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126" y="253976"/>
            <a:ext cx="3590855" cy="4005419"/>
          </a:xfrm>
          <a:prstGeom prst="rect">
            <a:avLst/>
          </a:prstGeom>
        </p:spPr>
      </p:pic>
      <p:grpSp>
        <p:nvGrpSpPr>
          <p:cNvPr id="40" name="guide">
            <a:extLst>
              <a:ext uri="{FF2B5EF4-FFF2-40B4-BE49-F238E27FC236}">
                <a16:creationId xmlns:a16="http://schemas.microsoft.com/office/drawing/2014/main" id="{483218E1-830F-4728-872A-71E468803663}"/>
              </a:ext>
            </a:extLst>
          </p:cNvPr>
          <p:cNvGrpSpPr/>
          <p:nvPr/>
        </p:nvGrpSpPr>
        <p:grpSpPr>
          <a:xfrm>
            <a:off x="1750105" y="8006887"/>
            <a:ext cx="9822094" cy="2281700"/>
            <a:chOff x="1542902" y="4187298"/>
            <a:chExt cx="9016457" cy="209454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18DF571-C409-4FD7-BCD1-0EC91ED09B84}"/>
                </a:ext>
              </a:extLst>
            </p:cNvPr>
            <p:cNvSpPr/>
            <p:nvPr/>
          </p:nvSpPr>
          <p:spPr>
            <a:xfrm>
              <a:off x="1542902" y="4187298"/>
              <a:ext cx="9016457" cy="2094548"/>
            </a:xfrm>
            <a:prstGeom prst="roundRect">
              <a:avLst>
                <a:gd name="adj" fmla="val 9586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2512BA5-478B-4525-8044-32484EA1A6B6}"/>
                </a:ext>
              </a:extLst>
            </p:cNvPr>
            <p:cNvSpPr/>
            <p:nvPr/>
          </p:nvSpPr>
          <p:spPr>
            <a:xfrm>
              <a:off x="1968883" y="4521222"/>
              <a:ext cx="8164492" cy="1431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1878" indent="-341878">
                <a:lnSpc>
                  <a:spcPct val="150000"/>
                </a:lnSpc>
                <a:buFont typeface="Arial" charset="0"/>
                <a:buChar char="•"/>
              </a:pPr>
              <a:r>
                <a:rPr lang="th-TH" sz="217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อานออกเสียงขอความและเรื่องสั้น ๆ ที่กําหนดไดถูกตอง (มฐ. ท ๑.๑ ป.๔/๑)</a:t>
              </a:r>
            </a:p>
            <a:p>
              <a:pPr marL="341878" indent="-341878">
                <a:lnSpc>
                  <a:spcPct val="150000"/>
                </a:lnSpc>
                <a:buFont typeface="Arial" charset="0"/>
                <a:buChar char="•"/>
              </a:pPr>
              <a:r>
                <a:rPr lang="th-TH" sz="217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อธิบายความหมายของคํา และสํานวนจากเรื่องที่อานได (มฐ. ท ๑.๑ ป.๔/๒)</a:t>
              </a:r>
            </a:p>
            <a:p>
              <a:pPr marL="341878" indent="-341878">
                <a:lnSpc>
                  <a:spcPct val="150000"/>
                </a:lnSpc>
                <a:buFont typeface="Arial" charset="0"/>
                <a:buChar char="•"/>
              </a:pPr>
              <a:r>
                <a:rPr lang="th-TH" sz="217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บอกขอคิดจากเรื่องที่อานได (มฐ. ท ๕.๑ ป.๔/๑)</a:t>
              </a:r>
            </a:p>
          </p:txBody>
        </p:sp>
      </p:grpSp>
      <p:pic>
        <p:nvPicPr>
          <p:cNvPr id="43" name="close">
            <a:extLst>
              <a:ext uri="{FF2B5EF4-FFF2-40B4-BE49-F238E27FC236}">
                <a16:creationId xmlns:a16="http://schemas.microsoft.com/office/drawing/2014/main" id="{507C6ACC-EB5A-41F6-8C93-C5786486F1E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5" y="7621587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5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6098 L 0 -0.6691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0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7836E-6 -3.48066E-6 L -2.27836E-6 -0.65384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70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7836E-6 -0.65384 L -2.27836E-6 -3.48066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68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734 L 0 0.250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7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2256962" y="2524328"/>
            <a:ext cx="9228533" cy="815415"/>
            <a:chOff x="2053056" y="2829598"/>
            <a:chExt cx="8471582" cy="748533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099726" y="291587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41424" y="2829598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928307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ทำให้เกิดน้ำป่าไหลหลาก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2256962" y="3361842"/>
            <a:ext cx="9228533" cy="776631"/>
            <a:chOff x="2053056" y="3577653"/>
            <a:chExt cx="8471582" cy="712930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099726" y="366393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41424" y="357765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3" y="3640759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ทำให้สัตว์ป่าไม่มีแหล่งที่อยู่อาศัย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2256962" y="4211914"/>
            <a:ext cx="9228533" cy="804230"/>
            <a:chOff x="2053056" y="4378752"/>
            <a:chExt cx="8471582" cy="738263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099726" y="446662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44574" y="4378752"/>
              <a:ext cx="467461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3" y="4467193"/>
              <a:ext cx="7260893" cy="649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ทำให้สัตว์ป่าขยายพันธุ์เพิ่มมากขึ้น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1689665" y="1514956"/>
            <a:ext cx="92568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๓.  ข้อใด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ไม่ใช่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ผลกระทบจากการตัดไม้ทำลายป่า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2256963" y="2521885"/>
            <a:ext cx="9228529" cy="817857"/>
            <a:chOff x="2053057" y="2827357"/>
            <a:chExt cx="8471579" cy="75077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7" y="2870115"/>
              <a:ext cx="8471579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094453" y="291363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36151" y="2827357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4" y="2928308"/>
              <a:ext cx="5821229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ทำให้เกิดน้ำป่าไหลหลาก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2256963" y="3354761"/>
            <a:ext cx="9228531" cy="783714"/>
            <a:chOff x="2053056" y="3571152"/>
            <a:chExt cx="8471580" cy="719432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6" y="3616452"/>
              <a:ext cx="847158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04091" y="365742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45789" y="357115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3" y="3640760"/>
              <a:ext cx="5339415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ทำให้สัตว์ป่าไม่มีแหล่งที่อยู่อาศัย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2256964" y="4205026"/>
            <a:ext cx="9228531" cy="811114"/>
            <a:chOff x="2053056" y="4372440"/>
            <a:chExt cx="8471580" cy="744584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6" y="4419790"/>
              <a:ext cx="847158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03401" y="445849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48247" y="4372440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4" y="4467201"/>
              <a:ext cx="5430027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ทำให้สัตว์ป่าขยายพันธุ์เพิ่มมากขึ้น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228B477D-0234-4E1D-85C2-FFBB9059510B}"/>
              </a:ext>
            </a:extLst>
          </p:cNvPr>
          <p:cNvGrpSpPr/>
          <p:nvPr/>
        </p:nvGrpSpPr>
        <p:grpSpPr>
          <a:xfrm>
            <a:off x="2256962" y="5074032"/>
            <a:ext cx="9681889" cy="804633"/>
            <a:chOff x="2053056" y="4379972"/>
            <a:chExt cx="8887752" cy="738634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293B84D-ADB0-46AD-BA1D-96B551FF9A00}"/>
                </a:ext>
              </a:extLst>
            </p:cNvPr>
            <p:cNvSpPr/>
            <p:nvPr/>
          </p:nvSpPr>
          <p:spPr>
            <a:xfrm>
              <a:off x="2053056" y="4435473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27E0B01-DF1C-4345-A776-0C1CEC149B79}"/>
                </a:ext>
              </a:extLst>
            </p:cNvPr>
            <p:cNvSpPr/>
            <p:nvPr/>
          </p:nvSpPr>
          <p:spPr>
            <a:xfrm>
              <a:off x="2105613" y="446624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>
                <a:solidFill>
                  <a:schemeClr val="bg1"/>
                </a:solidFill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C28C638-958F-4C94-ACE8-397431EF97FE}"/>
                </a:ext>
              </a:extLst>
            </p:cNvPr>
            <p:cNvSpPr/>
            <p:nvPr/>
          </p:nvSpPr>
          <p:spPr>
            <a:xfrm>
              <a:off x="2159822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7764894-5180-4E10-B531-009F7CB63E5D}"/>
                </a:ext>
              </a:extLst>
            </p:cNvPr>
            <p:cNvSpPr/>
            <p:nvPr/>
          </p:nvSpPr>
          <p:spPr>
            <a:xfrm>
              <a:off x="2717743" y="4468783"/>
              <a:ext cx="8223065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ทำให้เกิดภาวะโลกร้อน และภัยพิบัติต่าง ๆ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2" name="Group 4">
            <a:extLst>
              <a:ext uri="{FF2B5EF4-FFF2-40B4-BE49-F238E27FC236}">
                <a16:creationId xmlns:a16="http://schemas.microsoft.com/office/drawing/2014/main" id="{4AA4B7B1-25D3-4ED9-95CD-E9D51C910193}"/>
              </a:ext>
            </a:extLst>
          </p:cNvPr>
          <p:cNvGrpSpPr/>
          <p:nvPr/>
        </p:nvGrpSpPr>
        <p:grpSpPr>
          <a:xfrm>
            <a:off x="2256965" y="5074032"/>
            <a:ext cx="9228530" cy="804633"/>
            <a:chOff x="2053057" y="4379972"/>
            <a:chExt cx="8471579" cy="738634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0AEB93B6-5E81-4573-854A-744196BD4EAE}"/>
                </a:ext>
              </a:extLst>
            </p:cNvPr>
            <p:cNvSpPr/>
            <p:nvPr/>
          </p:nvSpPr>
          <p:spPr>
            <a:xfrm>
              <a:off x="2053057" y="4419790"/>
              <a:ext cx="8471579" cy="60859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E3808662-D25A-478D-9A78-965E992CE8EC}"/>
                </a:ext>
              </a:extLst>
            </p:cNvPr>
            <p:cNvSpPr/>
            <p:nvPr/>
          </p:nvSpPr>
          <p:spPr>
            <a:xfrm>
              <a:off x="2104659" y="4462381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92AE153-86A2-4D81-97D8-4CC2387DFC08}"/>
                </a:ext>
              </a:extLst>
            </p:cNvPr>
            <p:cNvSpPr/>
            <p:nvPr/>
          </p:nvSpPr>
          <p:spPr>
            <a:xfrm>
              <a:off x="2169063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ECACEB2A-CDB9-4792-84E1-27D1FCFA3646}"/>
                </a:ext>
              </a:extLst>
            </p:cNvPr>
            <p:cNvSpPr/>
            <p:nvPr/>
          </p:nvSpPr>
          <p:spPr>
            <a:xfrm>
              <a:off x="2717743" y="4468783"/>
              <a:ext cx="7577810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ทำให้เกิดภาวะโลกร้อน และภัยพิบัติต่าง ๆ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1931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ทำให้สัตว์ป่าขยายพันธุ์เพิ่มมากขึ้น</a:t>
              </a:r>
            </a:p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</a:t>
              </a:r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การตัดไม้ทำลายป่าเป็นการทำลายแหล่งอาหารและที่อยู่อาศัยของสัตว์ป่าทำให้สัตว์ป่ามีปริมาณลดลง</a:t>
              </a:r>
            </a:p>
            <a:p>
              <a:pPr lvl="0"/>
              <a:endParaRPr lang="en-US" sz="3268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09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2248725" y="4211918"/>
            <a:ext cx="9228533" cy="762968"/>
            <a:chOff x="2053056" y="4378752"/>
            <a:chExt cx="8471582" cy="700385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099726" y="446662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44574" y="4378752"/>
              <a:ext cx="467461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3" y="4428989"/>
              <a:ext cx="7260893" cy="649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ต้นไม้และมนุษย์มีจำนวนเท่าเทียมกัน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2248725" y="4205031"/>
            <a:ext cx="9236768" cy="769970"/>
            <a:chOff x="2053056" y="4372440"/>
            <a:chExt cx="8479141" cy="706814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6" y="4419790"/>
              <a:ext cx="847914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03401" y="445849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48247" y="4372440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4" y="4429431"/>
              <a:ext cx="5430027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ต้นไม้และมนุษย์มีจำนวนเท่าเทียมกัน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2248725" y="2524328"/>
            <a:ext cx="9228533" cy="762965"/>
            <a:chOff x="2053056" y="2829598"/>
            <a:chExt cx="8471582" cy="700385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099726" y="291587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41424" y="2829598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872553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ป่าไม้อุดมสมบูรณ์ ผู้คนก็ช่วยกันรักษาป่าไม้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2248725" y="3361841"/>
            <a:ext cx="9228533" cy="762965"/>
            <a:chOff x="2053056" y="3577653"/>
            <a:chExt cx="8471582" cy="700385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099726" y="366393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41424" y="357765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3" y="3621239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สัตว์ป่าสูญพันธ์ ป่าไม้อุดมสมบูรณ์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1689665" y="1514956"/>
            <a:ext cx="92568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๔.  ความสมดุลทางธรรมชาติมีลักษณะอย่างไร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2248725" y="2521886"/>
            <a:ext cx="9228533" cy="762965"/>
            <a:chOff x="2053056" y="2827357"/>
            <a:chExt cx="8471581" cy="7003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6" y="2870115"/>
              <a:ext cx="847158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094453" y="291363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36151" y="2827357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4" y="2872553"/>
              <a:ext cx="5821229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ป่าไม้อุดมสมบูรณ์ ผู้คนก็ช่วยกันรักษาป่าไม้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2248725" y="3354760"/>
            <a:ext cx="9245003" cy="762965"/>
            <a:chOff x="2053056" y="3571152"/>
            <a:chExt cx="8486701" cy="70038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6" y="3616452"/>
              <a:ext cx="848670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04091" y="365742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45789" y="357115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3" y="3621239"/>
              <a:ext cx="5339415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สัตว์ป่าสูญพันธุ์ ป่าไม้อุดมสมบูรณ์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228B477D-0234-4E1D-85C2-FFBB9059510B}"/>
              </a:ext>
            </a:extLst>
          </p:cNvPr>
          <p:cNvGrpSpPr/>
          <p:nvPr/>
        </p:nvGrpSpPr>
        <p:grpSpPr>
          <a:xfrm>
            <a:off x="2248725" y="5100278"/>
            <a:ext cx="9681889" cy="767901"/>
            <a:chOff x="2053056" y="4379972"/>
            <a:chExt cx="8887752" cy="704915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293B84D-ADB0-46AD-BA1D-96B551FF9A00}"/>
                </a:ext>
              </a:extLst>
            </p:cNvPr>
            <p:cNvSpPr/>
            <p:nvPr/>
          </p:nvSpPr>
          <p:spPr>
            <a:xfrm>
              <a:off x="2053056" y="4419791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27E0B01-DF1C-4345-A776-0C1CEC149B79}"/>
                </a:ext>
              </a:extLst>
            </p:cNvPr>
            <p:cNvSpPr/>
            <p:nvPr/>
          </p:nvSpPr>
          <p:spPr>
            <a:xfrm>
              <a:off x="2105613" y="446624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>
                <a:solidFill>
                  <a:schemeClr val="bg1"/>
                </a:solidFill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C28C638-958F-4C94-ACE8-397431EF97FE}"/>
                </a:ext>
              </a:extLst>
            </p:cNvPr>
            <p:cNvSpPr/>
            <p:nvPr/>
          </p:nvSpPr>
          <p:spPr>
            <a:xfrm>
              <a:off x="2159822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7764894-5180-4E10-B531-009F7CB63E5D}"/>
                </a:ext>
              </a:extLst>
            </p:cNvPr>
            <p:cNvSpPr/>
            <p:nvPr/>
          </p:nvSpPr>
          <p:spPr>
            <a:xfrm>
              <a:off x="2717743" y="4435064"/>
              <a:ext cx="8223065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สัตว์ป่าและต้นไม้มีจำนวนจำกัด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2" name="Group 4">
            <a:extLst>
              <a:ext uri="{FF2B5EF4-FFF2-40B4-BE49-F238E27FC236}">
                <a16:creationId xmlns:a16="http://schemas.microsoft.com/office/drawing/2014/main" id="{4AA4B7B1-25D3-4ED9-95CD-E9D51C910193}"/>
              </a:ext>
            </a:extLst>
          </p:cNvPr>
          <p:cNvGrpSpPr/>
          <p:nvPr/>
        </p:nvGrpSpPr>
        <p:grpSpPr>
          <a:xfrm>
            <a:off x="2248725" y="5100278"/>
            <a:ext cx="9245002" cy="767901"/>
            <a:chOff x="2053057" y="4379972"/>
            <a:chExt cx="8486700" cy="704915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0AEB93B6-5E81-4573-854A-744196BD4EAE}"/>
                </a:ext>
              </a:extLst>
            </p:cNvPr>
            <p:cNvSpPr/>
            <p:nvPr/>
          </p:nvSpPr>
          <p:spPr>
            <a:xfrm>
              <a:off x="2053057" y="4419790"/>
              <a:ext cx="848670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E3808662-D25A-478D-9A78-965E992CE8EC}"/>
                </a:ext>
              </a:extLst>
            </p:cNvPr>
            <p:cNvSpPr/>
            <p:nvPr/>
          </p:nvSpPr>
          <p:spPr>
            <a:xfrm>
              <a:off x="2104659" y="4462381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92AE153-86A2-4D81-97D8-4CC2387DFC08}"/>
                </a:ext>
              </a:extLst>
            </p:cNvPr>
            <p:cNvSpPr/>
            <p:nvPr/>
          </p:nvSpPr>
          <p:spPr>
            <a:xfrm>
              <a:off x="2169063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ECACEB2A-CDB9-4792-84E1-27D1FCFA3646}"/>
                </a:ext>
              </a:extLst>
            </p:cNvPr>
            <p:cNvSpPr/>
            <p:nvPr/>
          </p:nvSpPr>
          <p:spPr>
            <a:xfrm>
              <a:off x="2717743" y="4435064"/>
              <a:ext cx="7577810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สัตว์ป่าและต้นไม้มีจำนวนจำกัด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1931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ก. ป่าไม้อุดมสมบูรณ์ ผู้คนก็ช่วยกันรักษาป่าไม้</a:t>
              </a:r>
            </a:p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</a:t>
              </a:r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เพราะความสมดุลทางธรรมชาติ คือ มีป่าไม้อุดมสมบูรณ์ สัตว์ป่ามีที่อยู่อาศัย  มีแหล่งอาหารและผู้คนช่วยกันรักษาป่าไม้</a:t>
              </a:r>
            </a:p>
            <a:p>
              <a:pPr lvl="0"/>
              <a:endParaRPr lang="en-US" sz="3268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7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2248724" y="2521886"/>
            <a:ext cx="9228533" cy="834244"/>
            <a:chOff x="2053056" y="2829598"/>
            <a:chExt cx="8471582" cy="76581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099726" y="291587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41424" y="2829598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945592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ใช้เป็นเชื้อเพลิง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2248724" y="2521888"/>
            <a:ext cx="9228531" cy="832502"/>
            <a:chOff x="2053055" y="2827357"/>
            <a:chExt cx="8471579" cy="76421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5" y="2870115"/>
              <a:ext cx="8471579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094453" y="291363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36151" y="2827357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4" y="2941751"/>
              <a:ext cx="5821229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ใช้เป็นเชื้อเพลิง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2248724" y="3354756"/>
            <a:ext cx="9228533" cy="782151"/>
            <a:chOff x="2053056" y="3577653"/>
            <a:chExt cx="8471582" cy="717998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099726" y="366393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41424" y="357765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3" y="3645827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ใช้ก่อสร้างบ้านเรือน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2248724" y="3354761"/>
            <a:ext cx="9236768" cy="781139"/>
            <a:chOff x="2053057" y="3571152"/>
            <a:chExt cx="8479142" cy="717068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7" y="3611339"/>
              <a:ext cx="8479142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04091" y="365742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45789" y="357115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3" y="3638396"/>
              <a:ext cx="5339415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ใช้ก่อสร้างบ้านเรือน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2248724" y="4205028"/>
            <a:ext cx="9228533" cy="762967"/>
            <a:chOff x="2053056" y="4378752"/>
            <a:chExt cx="8471582" cy="700385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099726" y="446662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44574" y="4378752"/>
              <a:ext cx="467461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3" y="4421595"/>
              <a:ext cx="7260893" cy="649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ลดความรุนแรงของพายุ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1689665" y="1514956"/>
            <a:ext cx="92568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๕.  ข้อใดเป็นประโยชน์ของป่าไม้ทางอ้อม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2248724" y="4205028"/>
            <a:ext cx="9228532" cy="762966"/>
            <a:chOff x="2053056" y="4372440"/>
            <a:chExt cx="8471581" cy="700385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6" y="4413479"/>
              <a:ext cx="847158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03401" y="445849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48247" y="4372440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4" y="4415569"/>
              <a:ext cx="5430027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ลดความรุนแรงของพายุ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228B477D-0234-4E1D-85C2-FFBB9059510B}"/>
              </a:ext>
            </a:extLst>
          </p:cNvPr>
          <p:cNvGrpSpPr/>
          <p:nvPr/>
        </p:nvGrpSpPr>
        <p:grpSpPr>
          <a:xfrm>
            <a:off x="2248724" y="5099397"/>
            <a:ext cx="9681889" cy="762966"/>
            <a:chOff x="2053056" y="4379972"/>
            <a:chExt cx="8887752" cy="700385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293B84D-ADB0-46AD-BA1D-96B551FF9A00}"/>
                </a:ext>
              </a:extLst>
            </p:cNvPr>
            <p:cNvSpPr/>
            <p:nvPr/>
          </p:nvSpPr>
          <p:spPr>
            <a:xfrm>
              <a:off x="2053056" y="4419791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27E0B01-DF1C-4345-A776-0C1CEC149B79}"/>
                </a:ext>
              </a:extLst>
            </p:cNvPr>
            <p:cNvSpPr/>
            <p:nvPr/>
          </p:nvSpPr>
          <p:spPr>
            <a:xfrm>
              <a:off x="2105613" y="446624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>
                <a:solidFill>
                  <a:schemeClr val="bg1"/>
                </a:solidFill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C28C638-958F-4C94-ACE8-397431EF97FE}"/>
                </a:ext>
              </a:extLst>
            </p:cNvPr>
            <p:cNvSpPr/>
            <p:nvPr/>
          </p:nvSpPr>
          <p:spPr>
            <a:xfrm>
              <a:off x="2159822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7764894-5180-4E10-B531-009F7CB63E5D}"/>
                </a:ext>
              </a:extLst>
            </p:cNvPr>
            <p:cNvSpPr/>
            <p:nvPr/>
          </p:nvSpPr>
          <p:spPr>
            <a:xfrm>
              <a:off x="2717743" y="4425408"/>
              <a:ext cx="8223065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เป็นอาหารของคนและสัตว์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2" name="Group 4">
            <a:extLst>
              <a:ext uri="{FF2B5EF4-FFF2-40B4-BE49-F238E27FC236}">
                <a16:creationId xmlns:a16="http://schemas.microsoft.com/office/drawing/2014/main" id="{4AA4B7B1-25D3-4ED9-95CD-E9D51C910193}"/>
              </a:ext>
            </a:extLst>
          </p:cNvPr>
          <p:cNvGrpSpPr/>
          <p:nvPr/>
        </p:nvGrpSpPr>
        <p:grpSpPr>
          <a:xfrm>
            <a:off x="2248724" y="5099397"/>
            <a:ext cx="9236768" cy="762966"/>
            <a:chOff x="2053056" y="4379972"/>
            <a:chExt cx="8479141" cy="700385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0AEB93B6-5E81-4573-854A-744196BD4EAE}"/>
                </a:ext>
              </a:extLst>
            </p:cNvPr>
            <p:cNvSpPr/>
            <p:nvPr/>
          </p:nvSpPr>
          <p:spPr>
            <a:xfrm>
              <a:off x="2053056" y="4419790"/>
              <a:ext cx="847914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E3808662-D25A-478D-9A78-965E992CE8EC}"/>
                </a:ext>
              </a:extLst>
            </p:cNvPr>
            <p:cNvSpPr/>
            <p:nvPr/>
          </p:nvSpPr>
          <p:spPr>
            <a:xfrm>
              <a:off x="2104659" y="4462381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92AE153-86A2-4D81-97D8-4CC2387DFC08}"/>
                </a:ext>
              </a:extLst>
            </p:cNvPr>
            <p:cNvSpPr/>
            <p:nvPr/>
          </p:nvSpPr>
          <p:spPr>
            <a:xfrm>
              <a:off x="2169063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ECACEB2A-CDB9-4792-84E1-27D1FCFA3646}"/>
                </a:ext>
              </a:extLst>
            </p:cNvPr>
            <p:cNvSpPr/>
            <p:nvPr/>
          </p:nvSpPr>
          <p:spPr>
            <a:xfrm>
              <a:off x="2717743" y="4422212"/>
              <a:ext cx="7577810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เป็นอาหารของคนและสัตว์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1931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ลดความรุนแรงของพายุ </a:t>
              </a:r>
            </a:p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</a:t>
              </a:r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เพราะการลดความรุนแรงของพายุ เป็นประโยชน์ของป่าไม้ทางอ้อม </a:t>
              </a:r>
            </a:p>
            <a:p>
              <a:pPr lvl="0"/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ส่วนข้อ ก. ข. และ ง. เป็นประโยชน์ของป่าไม้ทางตรง</a:t>
              </a:r>
            </a:p>
            <a:p>
              <a:pPr lvl="0"/>
              <a:endParaRPr lang="en-US" sz="3268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08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2253895" y="4205033"/>
            <a:ext cx="9225465" cy="794678"/>
            <a:chOff x="2053056" y="4378752"/>
            <a:chExt cx="8468765" cy="729494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8468765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099726" y="446662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44574" y="4378752"/>
              <a:ext cx="467461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3" y="4458424"/>
              <a:ext cx="7260893" cy="649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ดิน น้ำ ลม ฟ้า อากาศ เติมวาดชุบชีวิตคน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2253895" y="4205033"/>
            <a:ext cx="9225464" cy="794678"/>
            <a:chOff x="2053057" y="4372440"/>
            <a:chExt cx="8468764" cy="729495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7" y="4416990"/>
              <a:ext cx="846876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03401" y="445849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48247" y="4372440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4" y="4452112"/>
              <a:ext cx="5430027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ดิน น้ำ ลม ฟ้า อากาศ เติมวาดชุบชีวิตคน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2253895" y="3354761"/>
            <a:ext cx="9228533" cy="783714"/>
            <a:chOff x="2053056" y="3577653"/>
            <a:chExt cx="8471582" cy="719432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099726" y="366393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41424" y="357765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3" y="3647261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มันอยู่ที่ความสมบูรณ์ของหมู่แมกไม้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2253895" y="3354760"/>
            <a:ext cx="9228532" cy="783714"/>
            <a:chOff x="2053057" y="3571152"/>
            <a:chExt cx="8471581" cy="719432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7" y="3609672"/>
              <a:ext cx="847158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04091" y="365742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45789" y="357115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3" y="3640760"/>
              <a:ext cx="5339415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มันอยู่ที่ความสมบูรณ์ของหมู่แมกไม้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2253895" y="2521886"/>
            <a:ext cx="9228533" cy="762965"/>
            <a:chOff x="2053056" y="2829598"/>
            <a:chExt cx="8471582" cy="700385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099726" y="291587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41424" y="2829598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877647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ชมไพรชมพฤกษ์พนา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2253895" y="2521886"/>
            <a:ext cx="9236771" cy="762965"/>
            <a:chOff x="2053056" y="2827357"/>
            <a:chExt cx="8479143" cy="7003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6" y="2870115"/>
              <a:ext cx="847914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094453" y="291363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36151" y="2827357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4" y="2874193"/>
              <a:ext cx="5821229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ชมไพรชมพฤกษ์พนา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1689665" y="1514956"/>
            <a:ext cx="92568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๖.  ข้อใดแสดงถึงความสัมพันธ์ของธรรมชาติกับมนุษย์</a:t>
            </a:r>
          </a:p>
        </p:txBody>
      </p: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228B477D-0234-4E1D-85C2-FFBB9059510B}"/>
              </a:ext>
            </a:extLst>
          </p:cNvPr>
          <p:cNvGrpSpPr/>
          <p:nvPr/>
        </p:nvGrpSpPr>
        <p:grpSpPr>
          <a:xfrm>
            <a:off x="2253895" y="5087196"/>
            <a:ext cx="9681889" cy="783368"/>
            <a:chOff x="2053056" y="4379972"/>
            <a:chExt cx="8887752" cy="719113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293B84D-ADB0-46AD-BA1D-96B551FF9A00}"/>
                </a:ext>
              </a:extLst>
            </p:cNvPr>
            <p:cNvSpPr/>
            <p:nvPr/>
          </p:nvSpPr>
          <p:spPr>
            <a:xfrm>
              <a:off x="2053056" y="4419791"/>
              <a:ext cx="846594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27E0B01-DF1C-4345-A776-0C1CEC149B79}"/>
                </a:ext>
              </a:extLst>
            </p:cNvPr>
            <p:cNvSpPr/>
            <p:nvPr/>
          </p:nvSpPr>
          <p:spPr>
            <a:xfrm>
              <a:off x="2105613" y="446624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>
                <a:solidFill>
                  <a:schemeClr val="bg1"/>
                </a:solidFill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C28C638-958F-4C94-ACE8-397431EF97FE}"/>
                </a:ext>
              </a:extLst>
            </p:cNvPr>
            <p:cNvSpPr/>
            <p:nvPr/>
          </p:nvSpPr>
          <p:spPr>
            <a:xfrm>
              <a:off x="2159822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7764894-5180-4E10-B531-009F7CB63E5D}"/>
                </a:ext>
              </a:extLst>
            </p:cNvPr>
            <p:cNvSpPr/>
            <p:nvPr/>
          </p:nvSpPr>
          <p:spPr>
            <a:xfrm>
              <a:off x="2717743" y="4449262"/>
              <a:ext cx="8223065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มีนกกาหากินบินว่อน เนื้อแม่ลูกอ่อนมีนมให้ลูกกิน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2" name="Group 4">
            <a:extLst>
              <a:ext uri="{FF2B5EF4-FFF2-40B4-BE49-F238E27FC236}">
                <a16:creationId xmlns:a16="http://schemas.microsoft.com/office/drawing/2014/main" id="{4AA4B7B1-25D3-4ED9-95CD-E9D51C910193}"/>
              </a:ext>
            </a:extLst>
          </p:cNvPr>
          <p:cNvGrpSpPr/>
          <p:nvPr/>
        </p:nvGrpSpPr>
        <p:grpSpPr>
          <a:xfrm>
            <a:off x="2253895" y="5087196"/>
            <a:ext cx="9231600" cy="783368"/>
            <a:chOff x="2053057" y="4379972"/>
            <a:chExt cx="8474397" cy="719113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0AEB93B6-5E81-4573-854A-744196BD4EAE}"/>
                </a:ext>
              </a:extLst>
            </p:cNvPr>
            <p:cNvSpPr/>
            <p:nvPr/>
          </p:nvSpPr>
          <p:spPr>
            <a:xfrm>
              <a:off x="2053057" y="4419790"/>
              <a:ext cx="847439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E3808662-D25A-478D-9A78-965E992CE8EC}"/>
                </a:ext>
              </a:extLst>
            </p:cNvPr>
            <p:cNvSpPr/>
            <p:nvPr/>
          </p:nvSpPr>
          <p:spPr>
            <a:xfrm>
              <a:off x="2104659" y="4462381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92AE153-86A2-4D81-97D8-4CC2387DFC08}"/>
                </a:ext>
              </a:extLst>
            </p:cNvPr>
            <p:cNvSpPr/>
            <p:nvPr/>
          </p:nvSpPr>
          <p:spPr>
            <a:xfrm>
              <a:off x="2169063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ECACEB2A-CDB9-4792-84E1-27D1FCFA3646}"/>
                </a:ext>
              </a:extLst>
            </p:cNvPr>
            <p:cNvSpPr/>
            <p:nvPr/>
          </p:nvSpPr>
          <p:spPr>
            <a:xfrm>
              <a:off x="2717743" y="4449262"/>
              <a:ext cx="7577810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มีนกกาหากินบินว่อน เนื้อแม่ลูกอ่อนมีนมให้ลูกกิน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10080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ดิน น้ำ ลม ฟ้า อากาศ เติมวาดชุบชีวิตคน</a:t>
              </a:r>
            </a:p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</a:t>
              </a:r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เพราะจากข้อความหมายถึง มนุษย์เราอยู่ได้โดยอาศัยสิ่งต่าง ๆ ในธรรมชาติ</a:t>
              </a: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63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2235549" y="3354754"/>
            <a:ext cx="9236770" cy="798459"/>
            <a:chOff x="2053056" y="3577653"/>
            <a:chExt cx="8479143" cy="732968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847914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099726" y="366393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41424" y="357765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3" y="3660797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วันรักษ์นกเงือก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2235549" y="3354756"/>
            <a:ext cx="9258181" cy="798462"/>
            <a:chOff x="2053056" y="3571152"/>
            <a:chExt cx="8498798" cy="73297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6" y="3609951"/>
              <a:ext cx="84987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04091" y="365742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45789" y="357115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3" y="3654299"/>
              <a:ext cx="5339415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วันรักษ์นกเงือก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2235549" y="2521886"/>
            <a:ext cx="9228533" cy="762965"/>
            <a:chOff x="2053056" y="2829598"/>
            <a:chExt cx="8471582" cy="700385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099726" y="291587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41424" y="2829598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877449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วันอนุรักษ์ทรัพยากรป่าไม้ของชาติ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2235549" y="2521886"/>
            <a:ext cx="9249946" cy="762965"/>
            <a:chOff x="2053056" y="2827357"/>
            <a:chExt cx="8491238" cy="7003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6" y="2867873"/>
              <a:ext cx="849123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094453" y="291363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36151" y="2827357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4" y="2874193"/>
              <a:ext cx="5821229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วันอนุรักษ์ทรัพยากรป่าไม้ของชาติ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2235549" y="4205027"/>
            <a:ext cx="9228533" cy="775823"/>
            <a:chOff x="2053056" y="4378752"/>
            <a:chExt cx="8471582" cy="712187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099726" y="446662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44574" y="4378752"/>
              <a:ext cx="467461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3" y="4441117"/>
              <a:ext cx="7260893" cy="649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วันทะเลโลก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1689664" y="1069087"/>
            <a:ext cx="116326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spc="-15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๗.  “เพื่อให้ประชาชนตระหนักถึงผลเสียของการตัดไม้ทำลายป่า ซึ่งทำให้เกิด        </a:t>
            </a:r>
          </a:p>
          <a:p>
            <a:pPr lvl="0"/>
            <a:r>
              <a:rPr lang="th-TH" sz="4000" b="1" spc="-15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การสูญเสียตามมา” จากข้อความหมายถึงวันสำคัญเกี่ยวกับสิ่งแวดล้อมวันใด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2235549" y="4205027"/>
            <a:ext cx="9249943" cy="776135"/>
            <a:chOff x="2053057" y="4372440"/>
            <a:chExt cx="8491235" cy="712474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7" y="4419790"/>
              <a:ext cx="849123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03401" y="445849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48247" y="4372440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4" y="4435091"/>
              <a:ext cx="5430027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วันทะเลโลก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228B477D-0234-4E1D-85C2-FFBB9059510B}"/>
              </a:ext>
            </a:extLst>
          </p:cNvPr>
          <p:cNvGrpSpPr/>
          <p:nvPr/>
        </p:nvGrpSpPr>
        <p:grpSpPr>
          <a:xfrm>
            <a:off x="2235549" y="5071161"/>
            <a:ext cx="9681889" cy="778648"/>
            <a:chOff x="2053056" y="4379972"/>
            <a:chExt cx="8887752" cy="714781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293B84D-ADB0-46AD-BA1D-96B551FF9A00}"/>
                </a:ext>
              </a:extLst>
            </p:cNvPr>
            <p:cNvSpPr/>
            <p:nvPr/>
          </p:nvSpPr>
          <p:spPr>
            <a:xfrm>
              <a:off x="2053056" y="4419791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27E0B01-DF1C-4345-A776-0C1CEC149B79}"/>
                </a:ext>
              </a:extLst>
            </p:cNvPr>
            <p:cNvSpPr/>
            <p:nvPr/>
          </p:nvSpPr>
          <p:spPr>
            <a:xfrm>
              <a:off x="2105613" y="446624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>
                <a:solidFill>
                  <a:schemeClr val="bg1"/>
                </a:solidFill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C28C638-958F-4C94-ACE8-397431EF97FE}"/>
                </a:ext>
              </a:extLst>
            </p:cNvPr>
            <p:cNvSpPr/>
            <p:nvPr/>
          </p:nvSpPr>
          <p:spPr>
            <a:xfrm>
              <a:off x="2159822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7764894-5180-4E10-B531-009F7CB63E5D}"/>
                </a:ext>
              </a:extLst>
            </p:cNvPr>
            <p:cNvSpPr/>
            <p:nvPr/>
          </p:nvSpPr>
          <p:spPr>
            <a:xfrm>
              <a:off x="2717743" y="4444930"/>
              <a:ext cx="8223065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วันเต่าโลก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2" name="Group 4">
            <a:extLst>
              <a:ext uri="{FF2B5EF4-FFF2-40B4-BE49-F238E27FC236}">
                <a16:creationId xmlns:a16="http://schemas.microsoft.com/office/drawing/2014/main" id="{4AA4B7B1-25D3-4ED9-95CD-E9D51C910193}"/>
              </a:ext>
            </a:extLst>
          </p:cNvPr>
          <p:cNvGrpSpPr/>
          <p:nvPr/>
        </p:nvGrpSpPr>
        <p:grpSpPr>
          <a:xfrm>
            <a:off x="2235549" y="5071161"/>
            <a:ext cx="9258179" cy="775166"/>
            <a:chOff x="2053056" y="4379972"/>
            <a:chExt cx="8498796" cy="711584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0AEB93B6-5E81-4573-854A-744196BD4EAE}"/>
                </a:ext>
              </a:extLst>
            </p:cNvPr>
            <p:cNvSpPr/>
            <p:nvPr/>
          </p:nvSpPr>
          <p:spPr>
            <a:xfrm>
              <a:off x="2053056" y="4419790"/>
              <a:ext cx="849879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E3808662-D25A-478D-9A78-965E992CE8EC}"/>
                </a:ext>
              </a:extLst>
            </p:cNvPr>
            <p:cNvSpPr/>
            <p:nvPr/>
          </p:nvSpPr>
          <p:spPr>
            <a:xfrm>
              <a:off x="2104659" y="4462381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92AE153-86A2-4D81-97D8-4CC2387DFC08}"/>
                </a:ext>
              </a:extLst>
            </p:cNvPr>
            <p:cNvSpPr/>
            <p:nvPr/>
          </p:nvSpPr>
          <p:spPr>
            <a:xfrm>
              <a:off x="2169063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ECACEB2A-CDB9-4792-84E1-27D1FCFA3646}"/>
                </a:ext>
              </a:extLst>
            </p:cNvPr>
            <p:cNvSpPr/>
            <p:nvPr/>
          </p:nvSpPr>
          <p:spPr>
            <a:xfrm>
              <a:off x="2717743" y="4441733"/>
              <a:ext cx="7577810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วันเต่าโลก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1931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ก. วันอนุรักษ์ทรัพยากรป่าไม้ของชาติ </a:t>
              </a:r>
            </a:p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</a:t>
              </a:r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วันอนุรักษ์ทรัพยากรป่าไม้ของชาติมีจุดประสงค์เพื่อให้ประชาชนตระหนักถึงผลเสียของการตัดไม้ทำลายป่าซึ่งทำให้เกิดการสูญเสียตามมา และให้ประชาชนเห็นถึงความสำคัญของงานด้านการอนุรักษ์ทรัพยากรป่าไม้ของชาติ</a:t>
              </a: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44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2248725" y="4205032"/>
            <a:ext cx="9228532" cy="779215"/>
            <a:chOff x="2053056" y="4378752"/>
            <a:chExt cx="8471581" cy="715299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8471581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099726" y="446662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44574" y="4378752"/>
              <a:ext cx="467461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3" y="4444229"/>
              <a:ext cx="7421200" cy="649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ป้องกันการใช้สารเคมีในการปลูกพืชนอกฤดูกาล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2248725" y="4205029"/>
            <a:ext cx="9228531" cy="779215"/>
            <a:chOff x="2053056" y="4372440"/>
            <a:chExt cx="8471580" cy="71530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6" y="4411347"/>
              <a:ext cx="847158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03401" y="445849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48247" y="4372440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3" y="4437918"/>
              <a:ext cx="6723298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ป้องกันการใช้สารเคมีในการปลูกพืชนอกฤดูกาล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2248725" y="3354762"/>
            <a:ext cx="9228533" cy="791284"/>
            <a:chOff x="2053056" y="3577653"/>
            <a:chExt cx="8471581" cy="72638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8471581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099726" y="366393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41424" y="357765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3" y="3654210"/>
              <a:ext cx="7525313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ส่งเสริมการใช้สิ่งของที่มีส่วนประกอบของต้นไม้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2248725" y="3354762"/>
            <a:ext cx="9228532" cy="791284"/>
            <a:chOff x="2053057" y="3571152"/>
            <a:chExt cx="8471580" cy="72638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7" y="3609951"/>
              <a:ext cx="847158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04091" y="365742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45789" y="357115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2" y="3647709"/>
              <a:ext cx="6675137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ส่งเสริมการใช้สิ่งของที่มีส่วนประกอบของต้นไม้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2248725" y="2521887"/>
            <a:ext cx="9228533" cy="783516"/>
            <a:chOff x="2053056" y="2829598"/>
            <a:chExt cx="8471582" cy="719250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099726" y="291587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41424" y="2829598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3" y="2899024"/>
              <a:ext cx="7015648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ปลูกต้นไม้ โดยเลือกต้นไม้ให้เหมาะกับพื้นที่นั้น ๆ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1689665" y="1514956"/>
            <a:ext cx="92568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๘.  ข้อใดกล่าวถึงวิธีการดูแลต้นไม้และป่าไม้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ถู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กต้อง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2248725" y="2521887"/>
            <a:ext cx="9236770" cy="785957"/>
            <a:chOff x="2053056" y="2827357"/>
            <a:chExt cx="8479143" cy="721491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6" y="2870115"/>
              <a:ext cx="847914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094453" y="291363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36151" y="2827357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3" y="2899024"/>
              <a:ext cx="7227748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ปลูกต้นไม้ โดยเลือกต้นไม้ให้เหมาะกับพื้นที่นั้น ๆ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228B477D-0234-4E1D-85C2-FFBB9059510B}"/>
              </a:ext>
            </a:extLst>
          </p:cNvPr>
          <p:cNvGrpSpPr/>
          <p:nvPr/>
        </p:nvGrpSpPr>
        <p:grpSpPr>
          <a:xfrm>
            <a:off x="2248725" y="5098342"/>
            <a:ext cx="9681889" cy="772735"/>
            <a:chOff x="2053056" y="4379972"/>
            <a:chExt cx="8887752" cy="709352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293B84D-ADB0-46AD-BA1D-96B551FF9A00}"/>
                </a:ext>
              </a:extLst>
            </p:cNvPr>
            <p:cNvSpPr/>
            <p:nvPr/>
          </p:nvSpPr>
          <p:spPr>
            <a:xfrm>
              <a:off x="2053056" y="4419791"/>
              <a:ext cx="847158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27E0B01-DF1C-4345-A776-0C1CEC149B79}"/>
                </a:ext>
              </a:extLst>
            </p:cNvPr>
            <p:cNvSpPr/>
            <p:nvPr/>
          </p:nvSpPr>
          <p:spPr>
            <a:xfrm>
              <a:off x="2105613" y="446624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>
                <a:solidFill>
                  <a:schemeClr val="bg1"/>
                </a:solidFill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C28C638-958F-4C94-ACE8-397431EF97FE}"/>
                </a:ext>
              </a:extLst>
            </p:cNvPr>
            <p:cNvSpPr/>
            <p:nvPr/>
          </p:nvSpPr>
          <p:spPr>
            <a:xfrm>
              <a:off x="2159822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7764894-5180-4E10-B531-009F7CB63E5D}"/>
                </a:ext>
              </a:extLst>
            </p:cNvPr>
            <p:cNvSpPr/>
            <p:nvPr/>
          </p:nvSpPr>
          <p:spPr>
            <a:xfrm>
              <a:off x="2717743" y="4439501"/>
              <a:ext cx="8223065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เลือกตัดต้นไม้เท่าที่จำเป็น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2" name="Group 4">
            <a:extLst>
              <a:ext uri="{FF2B5EF4-FFF2-40B4-BE49-F238E27FC236}">
                <a16:creationId xmlns:a16="http://schemas.microsoft.com/office/drawing/2014/main" id="{4AA4B7B1-25D3-4ED9-95CD-E9D51C910193}"/>
              </a:ext>
            </a:extLst>
          </p:cNvPr>
          <p:cNvGrpSpPr/>
          <p:nvPr/>
        </p:nvGrpSpPr>
        <p:grpSpPr>
          <a:xfrm>
            <a:off x="2248725" y="5098342"/>
            <a:ext cx="9228530" cy="772735"/>
            <a:chOff x="2053057" y="4379972"/>
            <a:chExt cx="8471579" cy="709352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0AEB93B6-5E81-4573-854A-744196BD4EAE}"/>
                </a:ext>
              </a:extLst>
            </p:cNvPr>
            <p:cNvSpPr/>
            <p:nvPr/>
          </p:nvSpPr>
          <p:spPr>
            <a:xfrm>
              <a:off x="2053057" y="4419790"/>
              <a:ext cx="8471579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E3808662-D25A-478D-9A78-965E992CE8EC}"/>
                </a:ext>
              </a:extLst>
            </p:cNvPr>
            <p:cNvSpPr/>
            <p:nvPr/>
          </p:nvSpPr>
          <p:spPr>
            <a:xfrm>
              <a:off x="2104659" y="4462381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92AE153-86A2-4D81-97D8-4CC2387DFC08}"/>
                </a:ext>
              </a:extLst>
            </p:cNvPr>
            <p:cNvSpPr/>
            <p:nvPr/>
          </p:nvSpPr>
          <p:spPr>
            <a:xfrm>
              <a:off x="2169063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ECACEB2A-CDB9-4792-84E1-27D1FCFA3646}"/>
                </a:ext>
              </a:extLst>
            </p:cNvPr>
            <p:cNvSpPr/>
            <p:nvPr/>
          </p:nvSpPr>
          <p:spPr>
            <a:xfrm>
              <a:off x="2717743" y="4439501"/>
              <a:ext cx="7577810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เลือกตัดต้นไม้เท่าที่จำเป็น 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1931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ข. ส่งเสริมการใช้สิ่งของที่มีส่วนประกอบของต้นไม้</a:t>
              </a:r>
            </a:p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</a:t>
              </a:r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เพราะควรลดการใช้สิ่งของที่มีส่วนประกอบจากต้นไม้ อาจเลือกใช้สิ่งที่มีอยู่แล้วซ้ำเพื่อไม่ต้องสร้างสิ่งเหล่านั้นขึ้นมาใหม่</a:t>
              </a:r>
            </a:p>
            <a:p>
              <a:pPr lvl="0"/>
              <a:endParaRPr lang="en-US" sz="3268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70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2238431" y="2521886"/>
            <a:ext cx="9228533" cy="804781"/>
            <a:chOff x="2053056" y="2829598"/>
            <a:chExt cx="8471582" cy="738771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099726" y="291587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41424" y="2829598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918545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สิ่งต่าง ๆ ที่ประกอบกันเป็นโลก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2238431" y="4205024"/>
            <a:ext cx="9254127" cy="808244"/>
            <a:chOff x="2053056" y="4378752"/>
            <a:chExt cx="8495076" cy="741948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099726" y="446662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44574" y="4378752"/>
              <a:ext cx="467461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3" y="4470878"/>
              <a:ext cx="7830389" cy="649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สิ่งต่าง ๆ ที่เกิดขึ้นโดยธรรมชาติและมีประโยชน์ต่อมนุษย์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2238431" y="4205024"/>
            <a:ext cx="9546809" cy="808241"/>
            <a:chOff x="2053056" y="4372440"/>
            <a:chExt cx="8763752" cy="741947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6" y="4413480"/>
              <a:ext cx="848859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03401" y="445849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48247" y="4372440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3" y="4464564"/>
              <a:ext cx="8099065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สิ่งต่าง ๆ ที่เกิดขึ้นโดยธรรมชาติและมีประโยชน์ต่อมนุษย์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2238431" y="2520442"/>
            <a:ext cx="9236770" cy="807223"/>
            <a:chOff x="2053057" y="2827357"/>
            <a:chExt cx="8479143" cy="741013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7" y="2870115"/>
              <a:ext cx="847914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094453" y="291363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36151" y="2827357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4" y="2918546"/>
              <a:ext cx="5821229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สิ่งต่าง ๆ ที่ประกอบกันเป็นโลก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2238431" y="3354761"/>
            <a:ext cx="9228534" cy="784201"/>
            <a:chOff x="2053056" y="3577653"/>
            <a:chExt cx="8471583" cy="719879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847158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099726" y="366393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41424" y="357765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3" y="3647708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สิ่งที่เกิดขึ้นเองตามธรรมชาติละอยู่รอบตัวเรา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1689665" y="1514956"/>
            <a:ext cx="92568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๙.  สิ่งแวดล้อมหมายถึงสิ่งใด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2238431" y="3354761"/>
            <a:ext cx="9246335" cy="780650"/>
            <a:chOff x="2053056" y="3571152"/>
            <a:chExt cx="8487923" cy="71661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6" y="3609950"/>
              <a:ext cx="848792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04091" y="365742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45789" y="357115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17743" y="3637948"/>
              <a:ext cx="7031990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สิ่งที่เกิดขึ้นเองตามธรรมชาติละอยู่รอบตัวเรา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69" name="Picture 68">
            <a:hlinkClick r:id="rId5" action="ppaction://hlinksldjump"/>
            <a:extLst>
              <a:ext uri="{FF2B5EF4-FFF2-40B4-BE49-F238E27FC236}">
                <a16:creationId xmlns:a16="http://schemas.microsoft.com/office/drawing/2014/main" id="{F87251FA-A33B-49B2-B6D1-B756AAB79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228B477D-0234-4E1D-85C2-FFBB9059510B}"/>
              </a:ext>
            </a:extLst>
          </p:cNvPr>
          <p:cNvGrpSpPr/>
          <p:nvPr/>
        </p:nvGrpSpPr>
        <p:grpSpPr>
          <a:xfrm>
            <a:off x="2238431" y="5098748"/>
            <a:ext cx="9681889" cy="783368"/>
            <a:chOff x="2053056" y="4379972"/>
            <a:chExt cx="8887752" cy="719113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293B84D-ADB0-46AD-BA1D-96B551FF9A00}"/>
                </a:ext>
              </a:extLst>
            </p:cNvPr>
            <p:cNvSpPr/>
            <p:nvPr/>
          </p:nvSpPr>
          <p:spPr>
            <a:xfrm>
              <a:off x="2053056" y="4419791"/>
              <a:ext cx="8495076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27E0B01-DF1C-4345-A776-0C1CEC149B79}"/>
                </a:ext>
              </a:extLst>
            </p:cNvPr>
            <p:cNvSpPr/>
            <p:nvPr/>
          </p:nvSpPr>
          <p:spPr>
            <a:xfrm>
              <a:off x="2105613" y="446624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>
                <a:solidFill>
                  <a:schemeClr val="bg1"/>
                </a:solidFill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C28C638-958F-4C94-ACE8-397431EF97FE}"/>
                </a:ext>
              </a:extLst>
            </p:cNvPr>
            <p:cNvSpPr/>
            <p:nvPr/>
          </p:nvSpPr>
          <p:spPr>
            <a:xfrm>
              <a:off x="2159822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7764894-5180-4E10-B531-009F7CB63E5D}"/>
                </a:ext>
              </a:extLst>
            </p:cNvPr>
            <p:cNvSpPr/>
            <p:nvPr/>
          </p:nvSpPr>
          <p:spPr>
            <a:xfrm>
              <a:off x="2717743" y="4449262"/>
              <a:ext cx="8223065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สิ่งต่าง ๆ ที่อยู่รอบตัวเรา ไม่ว่าจะเป็นสิ่งมีชีวิตหรือสิ่งไม่มีชีวิต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2" name="Group 4">
            <a:extLst>
              <a:ext uri="{FF2B5EF4-FFF2-40B4-BE49-F238E27FC236}">
                <a16:creationId xmlns:a16="http://schemas.microsoft.com/office/drawing/2014/main" id="{4AA4B7B1-25D3-4ED9-95CD-E9D51C910193}"/>
              </a:ext>
            </a:extLst>
          </p:cNvPr>
          <p:cNvGrpSpPr/>
          <p:nvPr/>
        </p:nvGrpSpPr>
        <p:grpSpPr>
          <a:xfrm>
            <a:off x="2238431" y="5098748"/>
            <a:ext cx="9262365" cy="783368"/>
            <a:chOff x="2053055" y="4379972"/>
            <a:chExt cx="8502639" cy="719113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0AEB93B6-5E81-4573-854A-744196BD4EAE}"/>
                </a:ext>
              </a:extLst>
            </p:cNvPr>
            <p:cNvSpPr/>
            <p:nvPr/>
          </p:nvSpPr>
          <p:spPr>
            <a:xfrm>
              <a:off x="2053055" y="4419790"/>
              <a:ext cx="8502639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E3808662-D25A-478D-9A78-965E992CE8EC}"/>
                </a:ext>
              </a:extLst>
            </p:cNvPr>
            <p:cNvSpPr/>
            <p:nvPr/>
          </p:nvSpPr>
          <p:spPr>
            <a:xfrm>
              <a:off x="2104659" y="4462381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92AE153-86A2-4D81-97D8-4CC2387DFC08}"/>
                </a:ext>
              </a:extLst>
            </p:cNvPr>
            <p:cNvSpPr/>
            <p:nvPr/>
          </p:nvSpPr>
          <p:spPr>
            <a:xfrm>
              <a:off x="2169063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ECACEB2A-CDB9-4792-84E1-27D1FCFA3646}"/>
                </a:ext>
              </a:extLst>
            </p:cNvPr>
            <p:cNvSpPr/>
            <p:nvPr/>
          </p:nvSpPr>
          <p:spPr>
            <a:xfrm>
              <a:off x="2717743" y="4449262"/>
              <a:ext cx="7577810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สิ่งต่าง ๆ ที่อยู่รอบตัวเรา ไม่ว่าจะเป็นสิ่งมีชีวิตหรือสิ่งไม่มีชีวิต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1469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ง. สิ่งต่าง ๆ ที่อยู่รอบตัวเรา ไม่ว่าจะเป็นสิ่งมีชีวิตหรือสิ่งไม่มีชีวิต</a:t>
              </a:r>
            </a:p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</a:t>
              </a:r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เพราะสิ่งแวดล้อม คือ สิ่งต่าง ๆ ที่อยู่รอบตัวเรา ทั้งสิ่งที่มีชีวิตและสิ่งไม่มีชีวิต</a:t>
              </a:r>
            </a:p>
            <a:p>
              <a:pPr lvl="0"/>
              <a:endParaRPr lang="en-US" sz="3268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04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B2EED125-92BC-4D76-A859-148A877F9EC1}"/>
              </a:ext>
            </a:extLst>
          </p:cNvPr>
          <p:cNvGrpSpPr/>
          <p:nvPr/>
        </p:nvGrpSpPr>
        <p:grpSpPr>
          <a:xfrm>
            <a:off x="2239291" y="4205031"/>
            <a:ext cx="9228532" cy="789848"/>
            <a:chOff x="2053056" y="4378752"/>
            <a:chExt cx="8471581" cy="725060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50B533F-737A-498B-B6CB-7A60454B2397}"/>
                </a:ext>
              </a:extLst>
            </p:cNvPr>
            <p:cNvSpPr/>
            <p:nvPr/>
          </p:nvSpPr>
          <p:spPr>
            <a:xfrm>
              <a:off x="2053056" y="4419790"/>
              <a:ext cx="8471581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1D3260C6-279F-48B9-95CE-9F9AEB68DBE2}"/>
                </a:ext>
              </a:extLst>
            </p:cNvPr>
            <p:cNvSpPr/>
            <p:nvPr/>
          </p:nvSpPr>
          <p:spPr>
            <a:xfrm>
              <a:off x="2099726" y="446662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4B0E302-14B5-44A2-A38E-C2DB8EB38CA4}"/>
                </a:ext>
              </a:extLst>
            </p:cNvPr>
            <p:cNvSpPr/>
            <p:nvPr/>
          </p:nvSpPr>
          <p:spPr>
            <a:xfrm>
              <a:off x="2144574" y="4378752"/>
              <a:ext cx="467461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D4503FB-5C9C-48D0-ACAE-56F9B5A2B530}"/>
                </a:ext>
              </a:extLst>
            </p:cNvPr>
            <p:cNvSpPr/>
            <p:nvPr/>
          </p:nvSpPr>
          <p:spPr>
            <a:xfrm>
              <a:off x="2717743" y="4453990"/>
              <a:ext cx="7260893" cy="649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รณรงค์ช่วยกันอนุรักษ์สิ่งแวดล้อม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098285-D3ED-4CEB-9EC6-699324F086FD}"/>
              </a:ext>
            </a:extLst>
          </p:cNvPr>
          <p:cNvGrpSpPr/>
          <p:nvPr/>
        </p:nvGrpSpPr>
        <p:grpSpPr>
          <a:xfrm>
            <a:off x="2239291" y="4205028"/>
            <a:ext cx="9228532" cy="789848"/>
            <a:chOff x="2053056" y="4372440"/>
            <a:chExt cx="8471581" cy="725062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9300FB7-C75F-4669-9D7D-495321286232}"/>
                </a:ext>
              </a:extLst>
            </p:cNvPr>
            <p:cNvSpPr/>
            <p:nvPr/>
          </p:nvSpPr>
          <p:spPr>
            <a:xfrm>
              <a:off x="2053056" y="4412982"/>
              <a:ext cx="847158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D220CB2-9E11-4F1E-9592-D351D970938A}"/>
                </a:ext>
              </a:extLst>
            </p:cNvPr>
            <p:cNvSpPr/>
            <p:nvPr/>
          </p:nvSpPr>
          <p:spPr>
            <a:xfrm>
              <a:off x="2103401" y="445849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F580311-7D6F-4F80-9790-061DDD70A5BC}"/>
                </a:ext>
              </a:extLst>
            </p:cNvPr>
            <p:cNvSpPr/>
            <p:nvPr/>
          </p:nvSpPr>
          <p:spPr>
            <a:xfrm>
              <a:off x="2148247" y="4372440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BDB9BA3-3FAD-4BD8-BE4A-348BE95956EC}"/>
                </a:ext>
              </a:extLst>
            </p:cNvPr>
            <p:cNvSpPr/>
            <p:nvPr/>
          </p:nvSpPr>
          <p:spPr>
            <a:xfrm>
              <a:off x="2717744" y="4447679"/>
              <a:ext cx="5430027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รณรงค์ช่วยกันอนุรักษ์สิ่งแวดล้อม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0575C13-20C9-42B1-A825-3E8C1B3AD3E8}"/>
              </a:ext>
            </a:extLst>
          </p:cNvPr>
          <p:cNvGrpSpPr/>
          <p:nvPr/>
        </p:nvGrpSpPr>
        <p:grpSpPr>
          <a:xfrm>
            <a:off x="2239291" y="3354761"/>
            <a:ext cx="9228533" cy="800869"/>
            <a:chOff x="2053056" y="3577653"/>
            <a:chExt cx="8471582" cy="735180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272F8DE-699F-4B2F-ABBB-BAC5EEF06DC1}"/>
                </a:ext>
              </a:extLst>
            </p:cNvPr>
            <p:cNvSpPr/>
            <p:nvPr/>
          </p:nvSpPr>
          <p:spPr>
            <a:xfrm>
              <a:off x="2053056" y="3616452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2D42A97-244C-42DC-A8D1-E69F39053302}"/>
                </a:ext>
              </a:extLst>
            </p:cNvPr>
            <p:cNvSpPr/>
            <p:nvPr/>
          </p:nvSpPr>
          <p:spPr>
            <a:xfrm>
              <a:off x="2099726" y="366393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793AC6B-773B-461C-A3B3-90D659363D64}"/>
                </a:ext>
              </a:extLst>
            </p:cNvPr>
            <p:cNvSpPr/>
            <p:nvPr/>
          </p:nvSpPr>
          <p:spPr>
            <a:xfrm>
              <a:off x="2141424" y="357765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687D856-5377-4672-9D5B-DAAC1DE5CDFC}"/>
                </a:ext>
              </a:extLst>
            </p:cNvPr>
            <p:cNvSpPr/>
            <p:nvPr/>
          </p:nvSpPr>
          <p:spPr>
            <a:xfrm>
              <a:off x="2717743" y="3663009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จัดงานรื่นเริงให้ความสนุกสนาน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246D3C7-3DA9-4616-BE05-4392D61ADFFA}"/>
              </a:ext>
            </a:extLst>
          </p:cNvPr>
          <p:cNvGrpSpPr/>
          <p:nvPr/>
        </p:nvGrpSpPr>
        <p:grpSpPr>
          <a:xfrm>
            <a:off x="2239291" y="3354763"/>
            <a:ext cx="9246203" cy="800326"/>
            <a:chOff x="2053055" y="3571152"/>
            <a:chExt cx="8798451" cy="734681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1AC84AB-91C6-4B16-A4F0-900E77632EA5}"/>
                </a:ext>
              </a:extLst>
            </p:cNvPr>
            <p:cNvSpPr/>
            <p:nvPr/>
          </p:nvSpPr>
          <p:spPr>
            <a:xfrm>
              <a:off x="2053055" y="3610215"/>
              <a:ext cx="879845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B5CB9A5-B806-478B-A452-A96904851A36}"/>
                </a:ext>
              </a:extLst>
            </p:cNvPr>
            <p:cNvSpPr/>
            <p:nvPr/>
          </p:nvSpPr>
          <p:spPr>
            <a:xfrm>
              <a:off x="2104091" y="365742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4A511AE-E459-4EB8-B1A4-AF99C4CDAB25}"/>
                </a:ext>
              </a:extLst>
            </p:cNvPr>
            <p:cNvSpPr/>
            <p:nvPr/>
          </p:nvSpPr>
          <p:spPr>
            <a:xfrm>
              <a:off x="2145789" y="357115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45627E-897B-457D-8DB1-98E413763429}"/>
                </a:ext>
              </a:extLst>
            </p:cNvPr>
            <p:cNvSpPr/>
            <p:nvPr/>
          </p:nvSpPr>
          <p:spPr>
            <a:xfrm>
              <a:off x="2742068" y="3656009"/>
              <a:ext cx="5339415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จัดงานรื่นเริงให้ความสนุกสนาน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FD93E18-E415-4E9B-BC4E-5ED1F8DB65D4}"/>
              </a:ext>
            </a:extLst>
          </p:cNvPr>
          <p:cNvGrpSpPr/>
          <p:nvPr/>
        </p:nvGrpSpPr>
        <p:grpSpPr>
          <a:xfrm>
            <a:off x="2239291" y="2521888"/>
            <a:ext cx="9228533" cy="783516"/>
            <a:chOff x="2053056" y="2829598"/>
            <a:chExt cx="8471582" cy="719250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624BBAD-C978-4CC0-A6BF-8CF87CC52C13}"/>
                </a:ext>
              </a:extLst>
            </p:cNvPr>
            <p:cNvSpPr/>
            <p:nvPr/>
          </p:nvSpPr>
          <p:spPr>
            <a:xfrm>
              <a:off x="2053056" y="2870115"/>
              <a:ext cx="847158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9BA871-0F76-4F91-AB36-D05B8E4ECFB7}"/>
                </a:ext>
              </a:extLst>
            </p:cNvPr>
            <p:cNvSpPr/>
            <p:nvPr/>
          </p:nvSpPr>
          <p:spPr>
            <a:xfrm>
              <a:off x="2099726" y="2915875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67912CE-D6E1-4669-BB8F-276D08DD1A25}"/>
                </a:ext>
              </a:extLst>
            </p:cNvPr>
            <p:cNvSpPr/>
            <p:nvPr/>
          </p:nvSpPr>
          <p:spPr>
            <a:xfrm>
              <a:off x="2141424" y="2829598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19884A-1812-4E04-B7F1-30DC1E7F2178}"/>
                </a:ext>
              </a:extLst>
            </p:cNvPr>
            <p:cNvSpPr/>
            <p:nvPr/>
          </p:nvSpPr>
          <p:spPr>
            <a:xfrm>
              <a:off x="2717744" y="2899024"/>
              <a:ext cx="5826501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นัดสังสรรค์กับเพื่อนฝูง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AC15472F-A074-4108-882A-EFA9ED5A5EA5}"/>
              </a:ext>
            </a:extLst>
          </p:cNvPr>
          <p:cNvSpPr/>
          <p:nvPr/>
        </p:nvSpPr>
        <p:spPr>
          <a:xfrm>
            <a:off x="1505651" y="1514956"/>
            <a:ext cx="92568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๑๐.  สิ่งใดที่นักเรียนควรทำในวันสำคัญเกี่ยวกับสิ่งแวดล้อม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149D7FE-D123-4702-B810-F6070B30A581}"/>
              </a:ext>
            </a:extLst>
          </p:cNvPr>
          <p:cNvGrpSpPr/>
          <p:nvPr/>
        </p:nvGrpSpPr>
        <p:grpSpPr>
          <a:xfrm>
            <a:off x="2239291" y="2521888"/>
            <a:ext cx="9256804" cy="785957"/>
            <a:chOff x="2053056" y="2827357"/>
            <a:chExt cx="8497533" cy="721491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11B560-C83C-4319-9A21-A5D85371ADBA}"/>
                </a:ext>
              </a:extLst>
            </p:cNvPr>
            <p:cNvSpPr/>
            <p:nvPr/>
          </p:nvSpPr>
          <p:spPr>
            <a:xfrm>
              <a:off x="2053056" y="2866600"/>
              <a:ext cx="849753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737BFABA-2851-477D-8EBF-5DF3711E091F}"/>
                </a:ext>
              </a:extLst>
            </p:cNvPr>
            <p:cNvSpPr/>
            <p:nvPr/>
          </p:nvSpPr>
          <p:spPr>
            <a:xfrm>
              <a:off x="2094453" y="2913634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A6E4D46-1ABE-4D6C-B4E0-52C756E3BFF4}"/>
                </a:ext>
              </a:extLst>
            </p:cNvPr>
            <p:cNvSpPr/>
            <p:nvPr/>
          </p:nvSpPr>
          <p:spPr>
            <a:xfrm>
              <a:off x="2136151" y="2827357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0C4ABD6-27A7-4E11-B074-B1BE51189478}"/>
                </a:ext>
              </a:extLst>
            </p:cNvPr>
            <p:cNvSpPr/>
            <p:nvPr/>
          </p:nvSpPr>
          <p:spPr>
            <a:xfrm>
              <a:off x="2717744" y="2899024"/>
              <a:ext cx="5821229" cy="649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นัดสังสรรค์กับเพื่อนฝูง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BE3B186-F6B0-4C46-AB55-7BE2B2C47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DA1F25-0493-4A34-BAD9-8329E15C1E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71C31FF-E540-40A2-AFFC-BA5DF328E1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228B477D-0234-4E1D-85C2-FFBB9059510B}"/>
              </a:ext>
            </a:extLst>
          </p:cNvPr>
          <p:cNvGrpSpPr/>
          <p:nvPr/>
        </p:nvGrpSpPr>
        <p:grpSpPr>
          <a:xfrm>
            <a:off x="2239291" y="5099458"/>
            <a:ext cx="9681889" cy="804633"/>
            <a:chOff x="2053056" y="4379972"/>
            <a:chExt cx="8887752" cy="738634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293B84D-ADB0-46AD-BA1D-96B551FF9A00}"/>
                </a:ext>
              </a:extLst>
            </p:cNvPr>
            <p:cNvSpPr/>
            <p:nvPr/>
          </p:nvSpPr>
          <p:spPr>
            <a:xfrm>
              <a:off x="2053056" y="4419791"/>
              <a:ext cx="848131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27E0B01-DF1C-4345-A776-0C1CEC149B79}"/>
                </a:ext>
              </a:extLst>
            </p:cNvPr>
            <p:cNvSpPr/>
            <p:nvPr/>
          </p:nvSpPr>
          <p:spPr>
            <a:xfrm>
              <a:off x="2105613" y="4466249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>
                <a:solidFill>
                  <a:schemeClr val="bg1"/>
                </a:solidFill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C28C638-958F-4C94-ACE8-397431EF97FE}"/>
                </a:ext>
              </a:extLst>
            </p:cNvPr>
            <p:cNvSpPr/>
            <p:nvPr/>
          </p:nvSpPr>
          <p:spPr>
            <a:xfrm>
              <a:off x="2159822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7764894-5180-4E10-B531-009F7CB63E5D}"/>
                </a:ext>
              </a:extLst>
            </p:cNvPr>
            <p:cNvSpPr/>
            <p:nvPr/>
          </p:nvSpPr>
          <p:spPr>
            <a:xfrm>
              <a:off x="2717743" y="4468783"/>
              <a:ext cx="8223065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ใช้ชีวิตเหมือนปกติทุกวันโดยไม่ต้องทำสิ่งใดเลย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2" name="Group 4">
            <a:extLst>
              <a:ext uri="{FF2B5EF4-FFF2-40B4-BE49-F238E27FC236}">
                <a16:creationId xmlns:a16="http://schemas.microsoft.com/office/drawing/2014/main" id="{4AA4B7B1-25D3-4ED9-95CD-E9D51C910193}"/>
              </a:ext>
            </a:extLst>
          </p:cNvPr>
          <p:cNvGrpSpPr/>
          <p:nvPr/>
        </p:nvGrpSpPr>
        <p:grpSpPr>
          <a:xfrm>
            <a:off x="2239291" y="5099458"/>
            <a:ext cx="9256803" cy="804633"/>
            <a:chOff x="2053057" y="4379972"/>
            <a:chExt cx="8497533" cy="738634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0AEB93B6-5E81-4573-854A-744196BD4EAE}"/>
                </a:ext>
              </a:extLst>
            </p:cNvPr>
            <p:cNvSpPr/>
            <p:nvPr/>
          </p:nvSpPr>
          <p:spPr>
            <a:xfrm>
              <a:off x="2053057" y="4419790"/>
              <a:ext cx="849753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E3808662-D25A-478D-9A78-965E992CE8EC}"/>
                </a:ext>
              </a:extLst>
            </p:cNvPr>
            <p:cNvSpPr/>
            <p:nvPr/>
          </p:nvSpPr>
          <p:spPr>
            <a:xfrm>
              <a:off x="2104659" y="4462381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92AE153-86A2-4D81-97D8-4CC2387DFC08}"/>
                </a:ext>
              </a:extLst>
            </p:cNvPr>
            <p:cNvSpPr/>
            <p:nvPr/>
          </p:nvSpPr>
          <p:spPr>
            <a:xfrm>
              <a:off x="2169063" y="4379972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ECACEB2A-CDB9-4792-84E1-27D1FCFA3646}"/>
                </a:ext>
              </a:extLst>
            </p:cNvPr>
            <p:cNvSpPr/>
            <p:nvPr/>
          </p:nvSpPr>
          <p:spPr>
            <a:xfrm>
              <a:off x="2717743" y="4468783"/>
              <a:ext cx="7577810" cy="649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ใช้ชีวิตเหมือนปกติทุกวันโดยไม่ต้องทำสิ่งใดเลย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F5B7789-CB4D-4FC7-842E-109D689010AF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2F0B08E-26FE-43E0-BA2A-EC185D4C3DF1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E602D63-CD1A-4C0F-88AC-6856F695CA34}"/>
                </a:ext>
              </a:extLst>
            </p:cNvPr>
            <p:cNvSpPr/>
            <p:nvPr/>
          </p:nvSpPr>
          <p:spPr>
            <a:xfrm>
              <a:off x="1879483" y="4600189"/>
              <a:ext cx="8457897" cy="2392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รณรงค์ช่วยกันอนุรักษ์สิ่งแวดล้อม</a:t>
              </a:r>
            </a:p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</a:t>
              </a:r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เพราะวันสำคัญเกี่ยวกับสิ่งแวดล้อม เป็นวันที่จัดขึ้นเพื่อให้ทุกคนตระหนักถึงความสำคัญของสิ่งแวดล้อมรอบตัว ดังนั้น เราควรรณรงค์ช่วยกันอนุรักษ์สิ่งแวดล้อมในวันดังกล่าว</a:t>
              </a:r>
            </a:p>
            <a:p>
              <a:pPr lvl="0"/>
              <a:endParaRPr lang="en-US" sz="3268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0585F0BF-15CD-4E36-A17B-CF0C21B7C9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91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528"/>
          <a:stretch/>
        </p:blipFill>
        <p:spPr>
          <a:xfrm>
            <a:off x="4826993" y="1710837"/>
            <a:ext cx="3668314" cy="382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485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8366ECB-83D8-4F04-B9B1-79092D3FA7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3322302" cy="747077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B55E783-9F5E-49FC-9953-8C36F3B8B448}"/>
              </a:ext>
            </a:extLst>
          </p:cNvPr>
          <p:cNvGrpSpPr/>
          <p:nvPr/>
        </p:nvGrpSpPr>
        <p:grpSpPr>
          <a:xfrm>
            <a:off x="386185" y="839787"/>
            <a:ext cx="3935955" cy="2133599"/>
            <a:chOff x="386185" y="839787"/>
            <a:chExt cx="3935955" cy="213359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F176D3D-D934-4F29-A9D1-D906C74EE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185" y="839787"/>
              <a:ext cx="3935955" cy="2133599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024AA26-B44B-44FF-AF58-0C131C991D32}"/>
                </a:ext>
              </a:extLst>
            </p:cNvPr>
            <p:cNvSpPr/>
            <p:nvPr/>
          </p:nvSpPr>
          <p:spPr>
            <a:xfrm>
              <a:off x="668192" y="1216613"/>
              <a:ext cx="337194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ถ้าวันหนึ่งไม่มีต้นไม้</a:t>
              </a:r>
            </a:p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จะเป็นอย่างไรนะ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5DB75BF-B3B1-4CDD-935E-68F4D2349B09}"/>
              </a:ext>
            </a:extLst>
          </p:cNvPr>
          <p:cNvGrpSpPr/>
          <p:nvPr/>
        </p:nvGrpSpPr>
        <p:grpSpPr>
          <a:xfrm>
            <a:off x="4452664" y="839787"/>
            <a:ext cx="3746151" cy="2077093"/>
            <a:chOff x="4452664" y="839787"/>
            <a:chExt cx="3746151" cy="207709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165688F-3C5A-422D-88B7-6934816CEB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2664" y="839787"/>
              <a:ext cx="3746151" cy="2077093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AE34B06-EFC4-4FC4-9BA3-ED6C1ED9E514}"/>
                </a:ext>
              </a:extLst>
            </p:cNvPr>
            <p:cNvSpPr/>
            <p:nvPr/>
          </p:nvSpPr>
          <p:spPr>
            <a:xfrm>
              <a:off x="4597797" y="1068387"/>
              <a:ext cx="337194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คนก็จะขาดอาหาร</a:t>
              </a:r>
            </a:p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และที่อยู่อาศัย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7124A55-F53E-404E-AA45-01466E0647F4}"/>
              </a:ext>
            </a:extLst>
          </p:cNvPr>
          <p:cNvGrpSpPr/>
          <p:nvPr/>
        </p:nvGrpSpPr>
        <p:grpSpPr>
          <a:xfrm>
            <a:off x="8329340" y="752514"/>
            <a:ext cx="4123009" cy="2616825"/>
            <a:chOff x="8329340" y="752514"/>
            <a:chExt cx="4123009" cy="261682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0BF0652-FE37-4FFC-BCF9-3974D6F3F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9340" y="752514"/>
              <a:ext cx="4123009" cy="261682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4C3D8BF-56EE-4124-85ED-C41A5C1B41E5}"/>
                </a:ext>
              </a:extLst>
            </p:cNvPr>
            <p:cNvSpPr/>
            <p:nvPr/>
          </p:nvSpPr>
          <p:spPr>
            <a:xfrm>
              <a:off x="8699367" y="1068386"/>
              <a:ext cx="337194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ส่วนพวกสัตว์ป่า</a:t>
              </a:r>
            </a:p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ก็จะไม่มีอยู่อาศัยไงล่ะ</a:t>
              </a: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31A6C4C1-ED84-4CAA-899B-96B00ABF432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44129" y="0"/>
            <a:ext cx="778171" cy="819859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456E4BF-9529-497D-B808-F1D4B7AC2C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2318" y="6658786"/>
            <a:ext cx="534230" cy="527291"/>
          </a:xfrm>
          <a:prstGeom prst="rect">
            <a:avLst/>
          </a:prstGeom>
        </p:spPr>
      </p:pic>
      <p:pic>
        <p:nvPicPr>
          <p:cNvPr id="17" name="teacher guide">
            <a:extLst>
              <a:ext uri="{FF2B5EF4-FFF2-40B4-BE49-F238E27FC236}">
                <a16:creationId xmlns:a16="http://schemas.microsoft.com/office/drawing/2014/main" id="{9F2E4251-3D19-487A-8997-30731E5CC2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52" y="6658786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39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F7AEA51-86AD-4688-8BE6-ABE1A90F0077}"/>
              </a:ext>
            </a:extLst>
          </p:cNvPr>
          <p:cNvGrpSpPr/>
          <p:nvPr/>
        </p:nvGrpSpPr>
        <p:grpSpPr>
          <a:xfrm>
            <a:off x="475312" y="1707483"/>
            <a:ext cx="9287959" cy="1434879"/>
            <a:chOff x="475312" y="1707483"/>
            <a:chExt cx="9287959" cy="1434879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EB3D0E36-CC5F-42BF-87B3-84C0ECEA46D9}"/>
                </a:ext>
              </a:extLst>
            </p:cNvPr>
            <p:cNvSpPr/>
            <p:nvPr/>
          </p:nvSpPr>
          <p:spPr>
            <a:xfrm>
              <a:off x="688404" y="1965907"/>
              <a:ext cx="9074867" cy="1176455"/>
            </a:xfrm>
            <a:prstGeom prst="roundRect">
              <a:avLst>
                <a:gd name="adj" fmla="val 11319"/>
              </a:avLst>
            </a:prstGeom>
            <a:solidFill>
              <a:srgbClr val="DFF5FD"/>
            </a:solidFill>
            <a:ln w="12700">
              <a:solidFill>
                <a:srgbClr val="83DAF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C0927AF-8A56-46F5-817C-2C2ED90E5061}"/>
                </a:ext>
              </a:extLst>
            </p:cNvPr>
            <p:cNvSpPr txBox="1"/>
            <p:nvPr/>
          </p:nvSpPr>
          <p:spPr>
            <a:xfrm>
              <a:off x="936344" y="2295728"/>
              <a:ext cx="24187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จารุพงษ์ จันทรเพชร</a:t>
              </a: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160B845C-43FF-4C68-BB1D-DF8F36666FAD}"/>
                </a:ext>
              </a:extLst>
            </p:cNvPr>
            <p:cNvSpPr/>
            <p:nvPr/>
          </p:nvSpPr>
          <p:spPr>
            <a:xfrm>
              <a:off x="653419" y="1757396"/>
              <a:ext cx="2233671" cy="507653"/>
            </a:xfrm>
            <a:prstGeom prst="roundRect">
              <a:avLst>
                <a:gd name="adj" fmla="val 50000"/>
              </a:avLst>
            </a:prstGeom>
            <a:solidFill>
              <a:srgbClr val="5BCEF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8FCB37E-18F5-4A96-AF55-45500C767FA4}"/>
                </a:ext>
              </a:extLst>
            </p:cNvPr>
            <p:cNvGrpSpPr/>
            <p:nvPr/>
          </p:nvGrpSpPr>
          <p:grpSpPr>
            <a:xfrm>
              <a:off x="475312" y="1707483"/>
              <a:ext cx="2564492" cy="596126"/>
              <a:chOff x="1731135" y="221344"/>
              <a:chExt cx="2907657" cy="675896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0886290A-43D6-44B9-970C-CF15054AE831}"/>
                  </a:ext>
                </a:extLst>
              </p:cNvPr>
              <p:cNvSpPr/>
              <p:nvPr/>
            </p:nvSpPr>
            <p:spPr>
              <a:xfrm>
                <a:off x="1938763" y="221344"/>
                <a:ext cx="2532568" cy="575584"/>
              </a:xfrm>
              <a:prstGeom prst="roundRect">
                <a:avLst>
                  <a:gd name="adj" fmla="val 50000"/>
                </a:avLst>
              </a:prstGeom>
              <a:solidFill>
                <a:srgbClr val="ABE6FB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EB69F380-0558-4013-9042-CC7A8E11B695}"/>
                  </a:ext>
                </a:extLst>
              </p:cNvPr>
              <p:cNvSpPr txBox="1"/>
              <p:nvPr/>
            </p:nvSpPr>
            <p:spPr>
              <a:xfrm>
                <a:off x="1731135" y="234214"/>
                <a:ext cx="2907657" cy="663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th-TH" sz="3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แต่งโดย</a:t>
                </a:r>
                <a:endParaRPr 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6545FF7-766C-4D6C-884B-B72566A9A871}"/>
              </a:ext>
            </a:extLst>
          </p:cNvPr>
          <p:cNvGrpSpPr/>
          <p:nvPr/>
        </p:nvGrpSpPr>
        <p:grpSpPr>
          <a:xfrm>
            <a:off x="475312" y="2883938"/>
            <a:ext cx="9287054" cy="1803595"/>
            <a:chOff x="475312" y="2830150"/>
            <a:chExt cx="9287054" cy="1803595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AE8B938F-1190-4732-9F2A-0EA0FBF23E79}"/>
                </a:ext>
              </a:extLst>
            </p:cNvPr>
            <p:cNvSpPr/>
            <p:nvPr/>
          </p:nvSpPr>
          <p:spPr>
            <a:xfrm>
              <a:off x="687498" y="3088575"/>
              <a:ext cx="9074868" cy="1545170"/>
            </a:xfrm>
            <a:prstGeom prst="roundRect">
              <a:avLst>
                <a:gd name="adj" fmla="val 11319"/>
              </a:avLst>
            </a:prstGeom>
            <a:solidFill>
              <a:srgbClr val="D3F8D0"/>
            </a:solidFill>
            <a:ln w="12700">
              <a:solidFill>
                <a:srgbClr val="92D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8EB60D7-684B-407B-9F59-2E94D58E7CE1}"/>
                </a:ext>
              </a:extLst>
            </p:cNvPr>
            <p:cNvSpPr txBox="1"/>
            <p:nvPr/>
          </p:nvSpPr>
          <p:spPr>
            <a:xfrm>
              <a:off x="819672" y="3452593"/>
              <a:ext cx="890240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หนังสือเรื่องต้นไม้ เป็นหนังสือภาพที่เล่าเรื่องด้วยภาพ ใช้คำบรรยายน้อย ผู้อ่านต้องตีความ เหตุการณ์หรือเรื่องราวที่เกิดขึ้นจากภาพประกอบในเรื่อง</a:t>
              </a:r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74A51314-B98B-4ACF-9831-01289322196D}"/>
                </a:ext>
              </a:extLst>
            </p:cNvPr>
            <p:cNvSpPr/>
            <p:nvPr/>
          </p:nvSpPr>
          <p:spPr>
            <a:xfrm>
              <a:off x="653419" y="2886554"/>
              <a:ext cx="2233671" cy="507653"/>
            </a:xfrm>
            <a:prstGeom prst="roundRect">
              <a:avLst>
                <a:gd name="adj" fmla="val 50000"/>
              </a:avLst>
            </a:prstGeom>
            <a:solidFill>
              <a:srgbClr val="7AEB7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D2E8FFE8-88BF-4734-9495-87F4ED679DC1}"/>
                </a:ext>
              </a:extLst>
            </p:cNvPr>
            <p:cNvSpPr/>
            <p:nvPr/>
          </p:nvSpPr>
          <p:spPr>
            <a:xfrm>
              <a:off x="657528" y="2830150"/>
              <a:ext cx="2233671" cy="507653"/>
            </a:xfrm>
            <a:prstGeom prst="roundRect">
              <a:avLst>
                <a:gd name="adj" fmla="val 50000"/>
              </a:avLst>
            </a:prstGeom>
            <a:solidFill>
              <a:srgbClr val="A3F19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D1C6AB2-9047-44F9-93E3-6167D9C66B9C}"/>
                </a:ext>
              </a:extLst>
            </p:cNvPr>
            <p:cNvSpPr txBox="1"/>
            <p:nvPr/>
          </p:nvSpPr>
          <p:spPr>
            <a:xfrm>
              <a:off x="475312" y="2870289"/>
              <a:ext cx="25644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th-TH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ที่มา</a:t>
              </a:r>
              <a:endPara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4A13E5C-201A-4797-8567-782D7E8EE7EB}"/>
              </a:ext>
            </a:extLst>
          </p:cNvPr>
          <p:cNvGrpSpPr/>
          <p:nvPr/>
        </p:nvGrpSpPr>
        <p:grpSpPr>
          <a:xfrm>
            <a:off x="869950" y="6238982"/>
            <a:ext cx="7024026" cy="1093084"/>
            <a:chOff x="675485" y="6185194"/>
            <a:chExt cx="7024026" cy="1093084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A456AFCE-9356-4409-9990-EF4CA246AEC8}"/>
                </a:ext>
              </a:extLst>
            </p:cNvPr>
            <p:cNvGrpSpPr/>
            <p:nvPr/>
          </p:nvGrpSpPr>
          <p:grpSpPr>
            <a:xfrm>
              <a:off x="675485" y="6185194"/>
              <a:ext cx="7024026" cy="1093084"/>
              <a:chOff x="496740" y="6148086"/>
              <a:chExt cx="7024026" cy="1093084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3E6C5E27-00A4-461F-AC1A-0480C8A75CEB}"/>
                  </a:ext>
                </a:extLst>
              </p:cNvPr>
              <p:cNvGrpSpPr/>
              <p:nvPr/>
            </p:nvGrpSpPr>
            <p:grpSpPr>
              <a:xfrm>
                <a:off x="535131" y="6309393"/>
                <a:ext cx="6985635" cy="724152"/>
                <a:chOff x="666115" y="5714801"/>
                <a:chExt cx="6985635" cy="1614487"/>
              </a:xfrm>
            </p:grpSpPr>
            <p:sp>
              <p:nvSpPr>
                <p:cNvPr id="8" name="Rectangle: Rounded Corners 7">
                  <a:extLst>
                    <a:ext uri="{FF2B5EF4-FFF2-40B4-BE49-F238E27FC236}">
                      <a16:creationId xmlns:a16="http://schemas.microsoft.com/office/drawing/2014/main" id="{E75B3B36-6785-4672-879E-E32A0694897D}"/>
                    </a:ext>
                  </a:extLst>
                </p:cNvPr>
                <p:cNvSpPr/>
                <p:nvPr/>
              </p:nvSpPr>
              <p:spPr>
                <a:xfrm>
                  <a:off x="666115" y="5805288"/>
                  <a:ext cx="6985635" cy="15240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6B4700"/>
                </a:solidFill>
                <a:ln>
                  <a:solidFill>
                    <a:srgbClr val="6B47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" name="Rectangle: Rounded Corners 5">
                  <a:extLst>
                    <a:ext uri="{FF2B5EF4-FFF2-40B4-BE49-F238E27FC236}">
                      <a16:creationId xmlns:a16="http://schemas.microsoft.com/office/drawing/2014/main" id="{04EBC13B-C2F3-4EE4-9A7C-D7C5B4C974F4}"/>
                    </a:ext>
                  </a:extLst>
                </p:cNvPr>
                <p:cNvSpPr/>
                <p:nvPr/>
              </p:nvSpPr>
              <p:spPr>
                <a:xfrm>
                  <a:off x="666115" y="5714801"/>
                  <a:ext cx="6985635" cy="15240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2D7"/>
                </a:solidFill>
                <a:ln>
                  <a:solidFill>
                    <a:srgbClr val="6B47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A86963D-3616-491B-BD3B-0CA0AA879DD4}"/>
                  </a:ext>
                </a:extLst>
              </p:cNvPr>
              <p:cNvGrpSpPr/>
              <p:nvPr/>
            </p:nvGrpSpPr>
            <p:grpSpPr>
              <a:xfrm>
                <a:off x="496740" y="6148086"/>
                <a:ext cx="1093084" cy="1093084"/>
                <a:chOff x="1441450" y="7257751"/>
                <a:chExt cx="1295400" cy="1295400"/>
              </a:xfrm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E5BEFF30-A52B-449F-A775-DE2B2AA6BB25}"/>
                    </a:ext>
                  </a:extLst>
                </p:cNvPr>
                <p:cNvSpPr/>
                <p:nvPr/>
              </p:nvSpPr>
              <p:spPr>
                <a:xfrm>
                  <a:off x="1441450" y="7257751"/>
                  <a:ext cx="1295400" cy="1295400"/>
                </a:xfrm>
                <a:prstGeom prst="ellipse">
                  <a:avLst/>
                </a:prstGeom>
                <a:solidFill>
                  <a:srgbClr val="6B4700"/>
                </a:solidFill>
                <a:ln>
                  <a:solidFill>
                    <a:srgbClr val="6B47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5" name="Picture 4">
                  <a:extLst>
                    <a:ext uri="{FF2B5EF4-FFF2-40B4-BE49-F238E27FC236}">
                      <a16:creationId xmlns:a16="http://schemas.microsoft.com/office/drawing/2014/main" id="{9D33F07C-36F5-46EE-8F99-6567F2656E7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77764" y="7294064"/>
                  <a:ext cx="1222772" cy="1222772"/>
                </a:xfrm>
                <a:prstGeom prst="rect">
                  <a:avLst/>
                </a:prstGeom>
                <a:ln>
                  <a:noFill/>
                </a:ln>
              </p:spPr>
            </p:pic>
          </p:grpSp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27CD6B4-C128-48E1-AA03-AA83C54E6D75}"/>
                </a:ext>
              </a:extLst>
            </p:cNvPr>
            <p:cNvSpPr txBox="1"/>
            <p:nvPr/>
          </p:nvSpPr>
          <p:spPr>
            <a:xfrm>
              <a:off x="1839468" y="6445812"/>
              <a:ext cx="57437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นักเรียนเคยอ่านหนังสือภาพเรื่องอะไรกันมาบ้างคะ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3" name="Graphic 42">
            <a:extLst>
              <a:ext uri="{FF2B5EF4-FFF2-40B4-BE49-F238E27FC236}">
                <a16:creationId xmlns:a16="http://schemas.microsoft.com/office/drawing/2014/main" id="{9BD8D340-0679-4252-8A9E-95CCC984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654" y="218746"/>
            <a:ext cx="5812971" cy="143159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72F0BB1-2039-4269-A81A-9886F6672CC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44129" y="0"/>
            <a:ext cx="778171" cy="819859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C313454-FAD1-4358-A0E2-B0A75D1ABD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2318" y="6658786"/>
            <a:ext cx="534230" cy="52729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51BC8D1-686E-42DF-9AF3-5ED904539018}"/>
              </a:ext>
            </a:extLst>
          </p:cNvPr>
          <p:cNvGrpSpPr/>
          <p:nvPr/>
        </p:nvGrpSpPr>
        <p:grpSpPr>
          <a:xfrm>
            <a:off x="448396" y="4433962"/>
            <a:ext cx="9340938" cy="1672590"/>
            <a:chOff x="448396" y="4433962"/>
            <a:chExt cx="9340938" cy="1672590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38C8B0C-3703-40E6-8BD9-C8F5C25576B6}"/>
                </a:ext>
              </a:extLst>
            </p:cNvPr>
            <p:cNvSpPr/>
            <p:nvPr/>
          </p:nvSpPr>
          <p:spPr>
            <a:xfrm>
              <a:off x="661488" y="4692387"/>
              <a:ext cx="9101783" cy="1414165"/>
            </a:xfrm>
            <a:prstGeom prst="roundRect">
              <a:avLst>
                <a:gd name="adj" fmla="val 11319"/>
              </a:avLst>
            </a:prstGeom>
            <a:solidFill>
              <a:srgbClr val="FDE9F0"/>
            </a:solidFill>
            <a:ln w="12700">
              <a:solidFill>
                <a:srgbClr val="F16F9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FCFBF26-8226-4835-822E-178E5F9D536B}"/>
                </a:ext>
              </a:extLst>
            </p:cNvPr>
            <p:cNvSpPr txBox="1"/>
            <p:nvPr/>
          </p:nvSpPr>
          <p:spPr>
            <a:xfrm>
              <a:off x="886933" y="5080456"/>
              <a:ext cx="890240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ต้นไม้และป่าไม้มีประโยชน์ เพราะเป็นแหล่งอาหารและถิ่นที่อยู่ของสัตว์ป่า การปลูกต้นไม้ให้เจริญเติบโตต้องใช้เวลามาก แต่การทำลายต้นไม้นั้นใช้เวลาเพียงไม่นาน</a:t>
              </a: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93BC928A-0C12-4AFA-B774-A1E9779AF8BD}"/>
                </a:ext>
              </a:extLst>
            </p:cNvPr>
            <p:cNvSpPr/>
            <p:nvPr/>
          </p:nvSpPr>
          <p:spPr>
            <a:xfrm>
              <a:off x="633694" y="4478583"/>
              <a:ext cx="2233671" cy="507652"/>
            </a:xfrm>
            <a:prstGeom prst="roundRect">
              <a:avLst>
                <a:gd name="adj" fmla="val 50000"/>
              </a:avLst>
            </a:prstGeom>
            <a:solidFill>
              <a:srgbClr val="F593B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04D4B59-7AA7-4C9A-9755-00462ECED3D9}"/>
                </a:ext>
              </a:extLst>
            </p:cNvPr>
            <p:cNvGrpSpPr/>
            <p:nvPr/>
          </p:nvGrpSpPr>
          <p:grpSpPr>
            <a:xfrm>
              <a:off x="448396" y="4433962"/>
              <a:ext cx="2564492" cy="584799"/>
              <a:chOff x="1731137" y="221344"/>
              <a:chExt cx="2907657" cy="663054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943E6DF1-13F6-4EBB-8F6C-AF1B971AEC97}"/>
                  </a:ext>
                </a:extLst>
              </p:cNvPr>
              <p:cNvSpPr/>
              <p:nvPr/>
            </p:nvSpPr>
            <p:spPr>
              <a:xfrm>
                <a:off x="1938763" y="221344"/>
                <a:ext cx="2532568" cy="575584"/>
              </a:xfrm>
              <a:prstGeom prst="roundRect">
                <a:avLst>
                  <a:gd name="adj" fmla="val 50000"/>
                </a:avLst>
              </a:prstGeom>
              <a:solidFill>
                <a:srgbClr val="F7ABC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293ACCB-72EC-45ED-8995-69372FFD235A}"/>
                  </a:ext>
                </a:extLst>
              </p:cNvPr>
              <p:cNvSpPr txBox="1"/>
              <p:nvPr/>
            </p:nvSpPr>
            <p:spPr>
              <a:xfrm>
                <a:off x="1731137" y="221372"/>
                <a:ext cx="2907657" cy="6630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th-TH" sz="3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แนวคิดสำคัญ</a:t>
                </a:r>
                <a:endParaRPr 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38" name="teacher guide">
            <a:extLst>
              <a:ext uri="{FF2B5EF4-FFF2-40B4-BE49-F238E27FC236}">
                <a16:creationId xmlns:a16="http://schemas.microsoft.com/office/drawing/2014/main" id="{C36B5A06-6CE2-44D1-AC08-ECEF5474CC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52" y="6658786"/>
            <a:ext cx="493437" cy="4870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1E61D4B-751A-4DAE-8622-FB164F83985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64" t="96" r="30007" b="18801"/>
          <a:stretch/>
        </p:blipFill>
        <p:spPr>
          <a:xfrm>
            <a:off x="9914417" y="1961310"/>
            <a:ext cx="2898446" cy="4145242"/>
          </a:xfrm>
          <a:prstGeom prst="roundRect">
            <a:avLst>
              <a:gd name="adj" fmla="val 5433"/>
            </a:avLst>
          </a:prstGeom>
        </p:spPr>
      </p:pic>
    </p:spTree>
    <p:extLst>
      <p:ext uri="{BB962C8B-B14F-4D97-AF65-F5344CB8AC3E}">
        <p14:creationId xmlns:p14="http://schemas.microsoft.com/office/powerpoint/2010/main" val="52153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62D1009-DE33-4D75-8623-3A84CC96DA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550" y="262308"/>
            <a:ext cx="2132683" cy="938602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A813C305-445A-4A91-BD26-F8110EFFA95E}"/>
              </a:ext>
            </a:extLst>
          </p:cNvPr>
          <p:cNvGrpSpPr/>
          <p:nvPr/>
        </p:nvGrpSpPr>
        <p:grpSpPr>
          <a:xfrm>
            <a:off x="7412266" y="6097220"/>
            <a:ext cx="4824367" cy="1195265"/>
            <a:chOff x="7499350" y="6204488"/>
            <a:chExt cx="4824367" cy="1019407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8B9C1E4-42D6-4F04-A929-228C02636A50}"/>
                </a:ext>
              </a:extLst>
            </p:cNvPr>
            <p:cNvGrpSpPr/>
            <p:nvPr/>
          </p:nvGrpSpPr>
          <p:grpSpPr>
            <a:xfrm>
              <a:off x="7499350" y="6204488"/>
              <a:ext cx="4824367" cy="990966"/>
              <a:chOff x="7727491" y="1995487"/>
              <a:chExt cx="5019092" cy="1232612"/>
            </a:xfrm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8279DD9D-C636-4EED-A590-DBAC7EABF9D3}"/>
                  </a:ext>
                </a:extLst>
              </p:cNvPr>
              <p:cNvSpPr/>
              <p:nvPr/>
            </p:nvSpPr>
            <p:spPr>
              <a:xfrm>
                <a:off x="7727491" y="2085099"/>
                <a:ext cx="5019092" cy="114300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D433D2AD-E977-4AE3-A406-23E3A2B4F52D}"/>
                  </a:ext>
                </a:extLst>
              </p:cNvPr>
              <p:cNvSpPr/>
              <p:nvPr/>
            </p:nvSpPr>
            <p:spPr>
              <a:xfrm>
                <a:off x="7727491" y="1995487"/>
                <a:ext cx="5019092" cy="1143000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32551EC-75ED-490E-B33D-2F7C48065F21}"/>
                </a:ext>
              </a:extLst>
            </p:cNvPr>
            <p:cNvSpPr txBox="1"/>
            <p:nvPr/>
          </p:nvSpPr>
          <p:spPr>
            <a:xfrm>
              <a:off x="7586434" y="6269788"/>
              <a:ext cx="45293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สุดท้ายได้ทิ้งคำถามไว้ว่า ถ้าต้องการให้ต้นไม้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และสัตว์มีอยู่อย่างอุดมสมบูรณ์ ควรทำอย่างไร</a:t>
              </a:r>
            </a:p>
          </p:txBody>
        </p:sp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id="{3EEF7900-ED4A-4883-B059-2E8283B4FD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08" y="1778855"/>
            <a:ext cx="6691365" cy="507703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811FE2A-24C0-4400-85D9-4F75D6996DC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44129" y="0"/>
            <a:ext cx="778171" cy="819859"/>
          </a:xfrm>
          <a:prstGeom prst="rect">
            <a:avLst/>
          </a:prstGeom>
        </p:spPr>
      </p:pic>
      <p:pic>
        <p:nvPicPr>
          <p:cNvPr id="45" name="Picture 4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FEFD89C-0831-4EB9-A705-E6EB980AF9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2318" y="6658786"/>
            <a:ext cx="534230" cy="52729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474298-9027-4A8F-92DF-F6D2B1EBB720}"/>
              </a:ext>
            </a:extLst>
          </p:cNvPr>
          <p:cNvGrpSpPr/>
          <p:nvPr/>
        </p:nvGrpSpPr>
        <p:grpSpPr>
          <a:xfrm>
            <a:off x="7412265" y="2741908"/>
            <a:ext cx="4897005" cy="1665762"/>
            <a:chOff x="7412265" y="2730756"/>
            <a:chExt cx="4897005" cy="1665762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282B085B-EC5F-474D-ACCA-43F8353092BE}"/>
                </a:ext>
              </a:extLst>
            </p:cNvPr>
            <p:cNvGrpSpPr/>
            <p:nvPr/>
          </p:nvGrpSpPr>
          <p:grpSpPr>
            <a:xfrm>
              <a:off x="7412265" y="2730756"/>
              <a:ext cx="4897005" cy="1509825"/>
              <a:chOff x="3182625" y="7913812"/>
              <a:chExt cx="4897005" cy="1509825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7BD28690-08B1-41BB-A18D-51F86129851E}"/>
                  </a:ext>
                </a:extLst>
              </p:cNvPr>
              <p:cNvGrpSpPr/>
              <p:nvPr/>
            </p:nvGrpSpPr>
            <p:grpSpPr>
              <a:xfrm>
                <a:off x="3182625" y="7913812"/>
                <a:ext cx="4824367" cy="1509825"/>
                <a:chOff x="7727491" y="1995487"/>
                <a:chExt cx="5019092" cy="1215650"/>
              </a:xfrm>
            </p:grpSpPr>
            <p:sp>
              <p:nvSpPr>
                <p:cNvPr id="26" name="Rectangle: Rounded Corners 25">
                  <a:extLst>
                    <a:ext uri="{FF2B5EF4-FFF2-40B4-BE49-F238E27FC236}">
                      <a16:creationId xmlns:a16="http://schemas.microsoft.com/office/drawing/2014/main" id="{6C3DAC0A-9971-4C34-BB32-A8F10695CEC2}"/>
                    </a:ext>
                  </a:extLst>
                </p:cNvPr>
                <p:cNvSpPr/>
                <p:nvPr/>
              </p:nvSpPr>
              <p:spPr>
                <a:xfrm>
                  <a:off x="7727491" y="2068137"/>
                  <a:ext cx="5019092" cy="11430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Rectangle: Rounded Corners 26">
                  <a:extLst>
                    <a:ext uri="{FF2B5EF4-FFF2-40B4-BE49-F238E27FC236}">
                      <a16:creationId xmlns:a16="http://schemas.microsoft.com/office/drawing/2014/main" id="{DB3214A9-A48B-49F1-AEB5-E7C310FE5241}"/>
                    </a:ext>
                  </a:extLst>
                </p:cNvPr>
                <p:cNvSpPr/>
                <p:nvPr/>
              </p:nvSpPr>
              <p:spPr>
                <a:xfrm>
                  <a:off x="7727491" y="1995487"/>
                  <a:ext cx="5019092" cy="1143000"/>
                </a:xfrm>
                <a:prstGeom prst="roundRect">
                  <a:avLst/>
                </a:prstGeom>
                <a:solidFill>
                  <a:schemeClr val="bg1"/>
                </a:solidFill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2FE2B8E8-8A11-4794-8CE4-167997F6AE09}"/>
                  </a:ext>
                </a:extLst>
              </p:cNvPr>
              <p:cNvSpPr txBox="1"/>
              <p:nvPr/>
            </p:nvSpPr>
            <p:spPr>
              <a:xfrm>
                <a:off x="3304065" y="7968035"/>
                <a:ext cx="477556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จนผ่านไปสิบปีต้นไม้สูงใหญ่ขึ้น สัตว์ต่าง ๆ ก็มาอาศัยเป็นจำนวนมาก แสดงให้เห็นถึงความ</a:t>
                </a:r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อุดมสมบูรณ์ของป่า</a:t>
                </a:r>
              </a:p>
            </p:txBody>
          </p:sp>
        </p:grpSp>
        <p:pic>
          <p:nvPicPr>
            <p:cNvPr id="58" name="Graphic 57">
              <a:extLst>
                <a:ext uri="{FF2B5EF4-FFF2-40B4-BE49-F238E27FC236}">
                  <a16:creationId xmlns:a16="http://schemas.microsoft.com/office/drawing/2014/main" id="{DC9B400A-2B87-4061-AE9D-D16EE64A4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632950" y="4169469"/>
              <a:ext cx="327960" cy="227049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48A36CA-1877-494F-87EB-609F5D5863CC}"/>
              </a:ext>
            </a:extLst>
          </p:cNvPr>
          <p:cNvGrpSpPr/>
          <p:nvPr/>
        </p:nvGrpSpPr>
        <p:grpSpPr>
          <a:xfrm>
            <a:off x="7412266" y="403332"/>
            <a:ext cx="4824369" cy="1156549"/>
            <a:chOff x="7412266" y="403332"/>
            <a:chExt cx="4824369" cy="1156549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B60AD816-4BA5-4B54-9089-3AD6281B25F0}"/>
                </a:ext>
              </a:extLst>
            </p:cNvPr>
            <p:cNvGrpSpPr/>
            <p:nvPr/>
          </p:nvGrpSpPr>
          <p:grpSpPr>
            <a:xfrm>
              <a:off x="7412266" y="403332"/>
              <a:ext cx="4824369" cy="1019059"/>
              <a:chOff x="7499350" y="1592793"/>
              <a:chExt cx="4824369" cy="1019059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B21D4E5-BDD0-4921-BE5B-7770BA330505}"/>
                  </a:ext>
                </a:extLst>
              </p:cNvPr>
              <p:cNvGrpSpPr/>
              <p:nvPr/>
            </p:nvGrpSpPr>
            <p:grpSpPr>
              <a:xfrm>
                <a:off x="7499350" y="1592793"/>
                <a:ext cx="4824369" cy="994646"/>
                <a:chOff x="7727489" y="1995486"/>
                <a:chExt cx="5019094" cy="1237189"/>
              </a:xfrm>
            </p:grpSpPr>
            <p:sp>
              <p:nvSpPr>
                <p:cNvPr id="20" name="Rectangle: Rounded Corners 19">
                  <a:extLst>
                    <a:ext uri="{FF2B5EF4-FFF2-40B4-BE49-F238E27FC236}">
                      <a16:creationId xmlns:a16="http://schemas.microsoft.com/office/drawing/2014/main" id="{8EEA5540-AD38-43A4-B056-D45BC234F353}"/>
                    </a:ext>
                  </a:extLst>
                </p:cNvPr>
                <p:cNvSpPr/>
                <p:nvPr/>
              </p:nvSpPr>
              <p:spPr>
                <a:xfrm>
                  <a:off x="7727491" y="2089675"/>
                  <a:ext cx="5019092" cy="11430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" name="Rectangle: Rounded Corners 11">
                  <a:extLst>
                    <a:ext uri="{FF2B5EF4-FFF2-40B4-BE49-F238E27FC236}">
                      <a16:creationId xmlns:a16="http://schemas.microsoft.com/office/drawing/2014/main" id="{5F815A4C-44D1-48B2-A91B-69A41CCD0F86}"/>
                    </a:ext>
                  </a:extLst>
                </p:cNvPr>
                <p:cNvSpPr/>
                <p:nvPr/>
              </p:nvSpPr>
              <p:spPr>
                <a:xfrm>
                  <a:off x="7727489" y="1995486"/>
                  <a:ext cx="5019092" cy="1143000"/>
                </a:xfrm>
                <a:prstGeom prst="roundRect">
                  <a:avLst/>
                </a:prstGeom>
                <a:solidFill>
                  <a:schemeClr val="bg1"/>
                </a:solidFill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AAC815C2-98CD-4D56-BE28-D172DD3D8678}"/>
                  </a:ext>
                </a:extLst>
              </p:cNvPr>
              <p:cNvSpPr txBox="1"/>
              <p:nvPr/>
            </p:nvSpPr>
            <p:spPr>
              <a:xfrm>
                <a:off x="7635260" y="1657745"/>
                <a:ext cx="4664054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พื้นที่ว่างเปล่ามีต้นไม้ขึ้นบ้างแต่ยังไม่มีสิ่งมีชีวิตอื่นมาอาศัย</a:t>
                </a:r>
              </a:p>
            </p:txBody>
          </p:sp>
        </p:grpSp>
        <p:pic>
          <p:nvPicPr>
            <p:cNvPr id="59" name="Graphic 58">
              <a:extLst>
                <a:ext uri="{FF2B5EF4-FFF2-40B4-BE49-F238E27FC236}">
                  <a16:creationId xmlns:a16="http://schemas.microsoft.com/office/drawing/2014/main" id="{F67B10AD-9492-4E3C-AE19-0A4D52B1B3E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690778" y="1332832"/>
              <a:ext cx="327960" cy="227049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CAF84A2-3C79-4594-B96C-724EBE376288}"/>
              </a:ext>
            </a:extLst>
          </p:cNvPr>
          <p:cNvGrpSpPr/>
          <p:nvPr/>
        </p:nvGrpSpPr>
        <p:grpSpPr>
          <a:xfrm>
            <a:off x="7412266" y="1569793"/>
            <a:ext cx="4824368" cy="1162203"/>
            <a:chOff x="7412266" y="1579132"/>
            <a:chExt cx="4824368" cy="1162203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15F67A2B-DDAA-4604-BD12-4022CE1AF1E1}"/>
                </a:ext>
              </a:extLst>
            </p:cNvPr>
            <p:cNvGrpSpPr/>
            <p:nvPr/>
          </p:nvGrpSpPr>
          <p:grpSpPr>
            <a:xfrm>
              <a:off x="7412266" y="1579132"/>
              <a:ext cx="4824368" cy="994645"/>
              <a:chOff x="7499350" y="2747530"/>
              <a:chExt cx="4824368" cy="994645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5AFFC160-376C-4466-856F-B0D3442E14A8}"/>
                  </a:ext>
                </a:extLst>
              </p:cNvPr>
              <p:cNvGrpSpPr/>
              <p:nvPr/>
            </p:nvGrpSpPr>
            <p:grpSpPr>
              <a:xfrm>
                <a:off x="7499350" y="2747530"/>
                <a:ext cx="4824368" cy="994645"/>
                <a:chOff x="7727491" y="1995487"/>
                <a:chExt cx="5019093" cy="1237188"/>
              </a:xfrm>
            </p:grpSpPr>
            <p:sp>
              <p:nvSpPr>
                <p:cNvPr id="23" name="Rectangle: Rounded Corners 22">
                  <a:extLst>
                    <a:ext uri="{FF2B5EF4-FFF2-40B4-BE49-F238E27FC236}">
                      <a16:creationId xmlns:a16="http://schemas.microsoft.com/office/drawing/2014/main" id="{1B141D67-2D3D-4C51-8F81-1E8C84065F4B}"/>
                    </a:ext>
                  </a:extLst>
                </p:cNvPr>
                <p:cNvSpPr/>
                <p:nvPr/>
              </p:nvSpPr>
              <p:spPr>
                <a:xfrm>
                  <a:off x="7727491" y="2089675"/>
                  <a:ext cx="5019092" cy="11430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: Rounded Corners 23">
                  <a:extLst>
                    <a:ext uri="{FF2B5EF4-FFF2-40B4-BE49-F238E27FC236}">
                      <a16:creationId xmlns:a16="http://schemas.microsoft.com/office/drawing/2014/main" id="{BB0277D0-933B-4CE1-A1DF-9F5FE9265182}"/>
                    </a:ext>
                  </a:extLst>
                </p:cNvPr>
                <p:cNvSpPr/>
                <p:nvPr/>
              </p:nvSpPr>
              <p:spPr>
                <a:xfrm>
                  <a:off x="7727492" y="1995487"/>
                  <a:ext cx="5019092" cy="1143000"/>
                </a:xfrm>
                <a:prstGeom prst="roundRect">
                  <a:avLst/>
                </a:prstGeom>
                <a:solidFill>
                  <a:schemeClr val="bg1"/>
                </a:solidFill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C620584A-E259-4ECB-A155-FD5E66C67A7A}"/>
                  </a:ext>
                </a:extLst>
              </p:cNvPr>
              <p:cNvSpPr txBox="1"/>
              <p:nvPr/>
            </p:nvSpPr>
            <p:spPr>
              <a:xfrm>
                <a:off x="7639526" y="2774859"/>
                <a:ext cx="4581481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วันเวลาผ่านไปเป็นเดือน เป็นปี ต้นไม้เริ่มโตขึ้น และมีสัตว์ต่าง ๆ มาอาศัย</a:t>
                </a:r>
              </a:p>
            </p:txBody>
          </p:sp>
        </p:grpSp>
        <p:pic>
          <p:nvPicPr>
            <p:cNvPr id="60" name="Graphic 59">
              <a:extLst>
                <a:ext uri="{FF2B5EF4-FFF2-40B4-BE49-F238E27FC236}">
                  <a16:creationId xmlns:a16="http://schemas.microsoft.com/office/drawing/2014/main" id="{DEAB0B09-11D4-4F3E-B0F6-5ECC7B392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690778" y="2514286"/>
              <a:ext cx="327960" cy="227049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880DC30-4513-4992-AD18-3400CE9E62B9}"/>
              </a:ext>
            </a:extLst>
          </p:cNvPr>
          <p:cNvGrpSpPr/>
          <p:nvPr/>
        </p:nvGrpSpPr>
        <p:grpSpPr>
          <a:xfrm>
            <a:off x="7387863" y="4417582"/>
            <a:ext cx="4824367" cy="1669727"/>
            <a:chOff x="7387863" y="4410626"/>
            <a:chExt cx="4824367" cy="1669727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B2CA33AE-63A9-43F2-8E9B-674A899B2C4C}"/>
                </a:ext>
              </a:extLst>
            </p:cNvPr>
            <p:cNvGrpSpPr/>
            <p:nvPr/>
          </p:nvGrpSpPr>
          <p:grpSpPr>
            <a:xfrm>
              <a:off x="7387863" y="4410626"/>
              <a:ext cx="4824367" cy="1512573"/>
              <a:chOff x="8282585" y="7907085"/>
              <a:chExt cx="4824367" cy="1512573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947A263D-8B19-4795-9A51-FED72D5E2444}"/>
                  </a:ext>
                </a:extLst>
              </p:cNvPr>
              <p:cNvGrpSpPr/>
              <p:nvPr/>
            </p:nvGrpSpPr>
            <p:grpSpPr>
              <a:xfrm>
                <a:off x="8282585" y="7907085"/>
                <a:ext cx="4824367" cy="1512573"/>
                <a:chOff x="7727491" y="1995487"/>
                <a:chExt cx="5019092" cy="1212553"/>
              </a:xfrm>
            </p:grpSpPr>
            <p:sp>
              <p:nvSpPr>
                <p:cNvPr id="29" name="Rectangle: Rounded Corners 28">
                  <a:extLst>
                    <a:ext uri="{FF2B5EF4-FFF2-40B4-BE49-F238E27FC236}">
                      <a16:creationId xmlns:a16="http://schemas.microsoft.com/office/drawing/2014/main" id="{1F3AB166-50A4-41E8-BBD7-709265B306FA}"/>
                    </a:ext>
                  </a:extLst>
                </p:cNvPr>
                <p:cNvSpPr/>
                <p:nvPr/>
              </p:nvSpPr>
              <p:spPr>
                <a:xfrm>
                  <a:off x="7727491" y="2065040"/>
                  <a:ext cx="5019092" cy="1143000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Rectangle: Rounded Corners 29">
                  <a:extLst>
                    <a:ext uri="{FF2B5EF4-FFF2-40B4-BE49-F238E27FC236}">
                      <a16:creationId xmlns:a16="http://schemas.microsoft.com/office/drawing/2014/main" id="{D28D2D29-6274-4D1D-9B0E-6EC55D5E9556}"/>
                    </a:ext>
                  </a:extLst>
                </p:cNvPr>
                <p:cNvSpPr/>
                <p:nvPr/>
              </p:nvSpPr>
              <p:spPr>
                <a:xfrm>
                  <a:off x="7727491" y="1995487"/>
                  <a:ext cx="5019092" cy="1143000"/>
                </a:xfrm>
                <a:prstGeom prst="roundRect">
                  <a:avLst/>
                </a:prstGeom>
                <a:solidFill>
                  <a:schemeClr val="bg1"/>
                </a:solidFill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B7547BAC-82BB-4107-A98D-BA88B78D2B0C}"/>
                  </a:ext>
                </a:extLst>
              </p:cNvPr>
              <p:cNvSpPr txBox="1"/>
              <p:nvPr/>
            </p:nvSpPr>
            <p:spPr>
              <a:xfrm>
                <a:off x="8423299" y="7976103"/>
                <a:ext cx="4571964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เมื่อมนุษย์เข้ามาตัดไม้โดยใช้เวลาเพียงไม่นาน </a:t>
                </a:r>
              </a:p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ต้นไม้ก็เริ่มหายไป สัตว์ต่าง ๆ หนีไปอยู่พื้นที่อื่น </a:t>
                </a:r>
              </a:p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และป่าที่เคยอุดมสมบูรณ์ก็เหลือเพียงตอไม้ </a:t>
                </a:r>
              </a:p>
            </p:txBody>
          </p:sp>
        </p:grpSp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F15FF645-F584-4E8D-97FB-2FEF194174D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690778" y="5853304"/>
              <a:ext cx="327960" cy="2270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256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1E432CC4-6AE0-4DC7-A680-FFCF2678EA69}"/>
              </a:ext>
            </a:extLst>
          </p:cNvPr>
          <p:cNvGrpSpPr/>
          <p:nvPr/>
        </p:nvGrpSpPr>
        <p:grpSpPr>
          <a:xfrm>
            <a:off x="0" y="0"/>
            <a:ext cx="13322300" cy="7470775"/>
            <a:chOff x="0" y="0"/>
            <a:chExt cx="13322300" cy="747077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33C7F1A-ED72-42CC-AAE2-F4229BC32FC1}"/>
                </a:ext>
              </a:extLst>
            </p:cNvPr>
            <p:cNvSpPr/>
            <p:nvPr/>
          </p:nvSpPr>
          <p:spPr>
            <a:xfrm>
              <a:off x="0" y="6859587"/>
              <a:ext cx="13322300" cy="61118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C358830-6DEF-40AB-B765-035559C6A97A}"/>
                </a:ext>
              </a:extLst>
            </p:cNvPr>
            <p:cNvSpPr/>
            <p:nvPr/>
          </p:nvSpPr>
          <p:spPr>
            <a:xfrm>
              <a:off x="0" y="0"/>
              <a:ext cx="13322300" cy="6859587"/>
            </a:xfrm>
            <a:prstGeom prst="rect">
              <a:avLst/>
            </a:prstGeom>
            <a:solidFill>
              <a:srgbClr val="F7F1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Graphic 10">
            <a:extLst>
              <a:ext uri="{FF2B5EF4-FFF2-40B4-BE49-F238E27FC236}">
                <a16:creationId xmlns:a16="http://schemas.microsoft.com/office/drawing/2014/main" id="{6E3EFA5A-F6B2-45A3-9C8F-14B75E3AE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84718" y="1084844"/>
            <a:ext cx="10752865" cy="441960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A9C405E-ED8E-4999-A84C-44FCBE0950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362" y="1601787"/>
            <a:ext cx="9045575" cy="27694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3F8A32-CE2C-4E82-9617-4B28DD07052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44129" y="0"/>
            <a:ext cx="778171" cy="819859"/>
          </a:xfrm>
          <a:prstGeom prst="rect">
            <a:avLst/>
          </a:prstGeom>
        </p:spPr>
      </p:pic>
      <p:pic>
        <p:nvPicPr>
          <p:cNvPr id="14" name="Picture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FA0C12A-35C2-4FFE-9E4D-A22DE9F22C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2318" y="6658786"/>
            <a:ext cx="534230" cy="5272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1B2932-2AF5-448E-8EB2-75128811815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5" b="31299"/>
          <a:stretch/>
        </p:blipFill>
        <p:spPr>
          <a:xfrm flipH="1">
            <a:off x="-2" y="3961881"/>
            <a:ext cx="4273113" cy="350889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2C44474-12F0-40D3-A599-6D181031146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39"/>
          <a:stretch/>
        </p:blipFill>
        <p:spPr>
          <a:xfrm>
            <a:off x="7956550" y="4834024"/>
            <a:ext cx="4241204" cy="2636751"/>
          </a:xfrm>
          <a:prstGeom prst="rect">
            <a:avLst/>
          </a:prstGeom>
        </p:spPr>
      </p:pic>
      <p:pic>
        <p:nvPicPr>
          <p:cNvPr id="12" name="teacher guide">
            <a:extLst>
              <a:ext uri="{FF2B5EF4-FFF2-40B4-BE49-F238E27FC236}">
                <a16:creationId xmlns:a16="http://schemas.microsoft.com/office/drawing/2014/main" id="{EE51B108-52EA-46CA-A8AF-CFF6179A1A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52" y="6658786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88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คลิปต้นไม้ใส่เสียง_resize">
            <a:hlinkClick r:id="" action="ppaction://media"/>
            <a:extLst>
              <a:ext uri="{FF2B5EF4-FFF2-40B4-BE49-F238E27FC236}">
                <a16:creationId xmlns:a16="http://schemas.microsoft.com/office/drawing/2014/main" id="{27B6DD15-6356-4B15-80B5-553D95D6CB5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3342937" cy="750560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A6DE7318-2701-4195-A523-F44EDF93E37C}"/>
              </a:ext>
            </a:extLst>
          </p:cNvPr>
          <p:cNvGrpSpPr/>
          <p:nvPr/>
        </p:nvGrpSpPr>
        <p:grpSpPr>
          <a:xfrm>
            <a:off x="-20638" y="-23019"/>
            <a:ext cx="13342937" cy="7493794"/>
            <a:chOff x="0" y="-11509"/>
            <a:chExt cx="13322300" cy="749379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595B721-6867-4074-B9F1-2CD9924760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1509"/>
              <a:ext cx="13322300" cy="749379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72A7CF2-14EC-474E-912F-0DBCCFCC67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328" t="997" r="825" b="84306"/>
            <a:stretch/>
          </p:blipFill>
          <p:spPr>
            <a:xfrm>
              <a:off x="12544129" y="0"/>
              <a:ext cx="778171" cy="819859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3DEDCCF7-936F-43EE-B34A-29C5025AFC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648" y="2635522"/>
            <a:ext cx="2199730" cy="2199730"/>
          </a:xfrm>
          <a:prstGeom prst="rect">
            <a:avLst/>
          </a:prstGeom>
        </p:spPr>
      </p:pic>
      <p:pic>
        <p:nvPicPr>
          <p:cNvPr id="14" name="Picture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19BE8A4-BEEE-4A19-AED9-CCE1B429BA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2318" y="6658786"/>
            <a:ext cx="534230" cy="52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15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4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1693FA02-2138-4DAE-A3BA-ED9BE645AE35}"/>
              </a:ext>
            </a:extLst>
          </p:cNvPr>
          <p:cNvGrpSpPr/>
          <p:nvPr/>
        </p:nvGrpSpPr>
        <p:grpSpPr>
          <a:xfrm>
            <a:off x="0" y="0"/>
            <a:ext cx="13322300" cy="7470775"/>
            <a:chOff x="0" y="0"/>
            <a:chExt cx="13322300" cy="74707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8F89487-1A39-4B4C-B97F-5EF8660A8B4C}"/>
                </a:ext>
              </a:extLst>
            </p:cNvPr>
            <p:cNvSpPr/>
            <p:nvPr/>
          </p:nvSpPr>
          <p:spPr>
            <a:xfrm>
              <a:off x="0" y="6859587"/>
              <a:ext cx="13322300" cy="61118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234CC09-97ED-42E6-B142-D3161B8E0BC9}"/>
                </a:ext>
              </a:extLst>
            </p:cNvPr>
            <p:cNvSpPr/>
            <p:nvPr/>
          </p:nvSpPr>
          <p:spPr>
            <a:xfrm>
              <a:off x="0" y="0"/>
              <a:ext cx="13322300" cy="6859587"/>
            </a:xfrm>
            <a:prstGeom prst="rect">
              <a:avLst/>
            </a:prstGeom>
            <a:solidFill>
              <a:srgbClr val="F7F1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66FDBDE4-CFCA-45D6-9E4A-591400F2AB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84718" y="1084844"/>
            <a:ext cx="10752865" cy="44196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BCFF32-F9C4-44B0-8D96-A7E5D79D64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559" y="2223254"/>
            <a:ext cx="5981181" cy="186697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F19CAB-F9EB-4B76-A91A-64E88942023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44129" y="0"/>
            <a:ext cx="778171" cy="819859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F480D60-3E16-47B8-B518-F6DB77DAA0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2318" y="6658786"/>
            <a:ext cx="534230" cy="52729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5E06C5A-BBF7-454C-B227-F36DB73D236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5" b="31299"/>
          <a:stretch/>
        </p:blipFill>
        <p:spPr>
          <a:xfrm flipH="1">
            <a:off x="-1" y="3961881"/>
            <a:ext cx="4273113" cy="350889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652D163-E352-4FAC-870F-E98C3E2CDA9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39"/>
          <a:stretch/>
        </p:blipFill>
        <p:spPr>
          <a:xfrm>
            <a:off x="7956550" y="4834024"/>
            <a:ext cx="4241204" cy="263675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E2ACB2B-36FC-426B-8BD0-3EE1A6896F67}"/>
              </a:ext>
            </a:extLst>
          </p:cNvPr>
          <p:cNvGrpSpPr/>
          <p:nvPr/>
        </p:nvGrpSpPr>
        <p:grpSpPr>
          <a:xfrm flipH="1">
            <a:off x="1555750" y="5635677"/>
            <a:ext cx="7346438" cy="1412478"/>
            <a:chOff x="3052283" y="5779807"/>
            <a:chExt cx="7346438" cy="1412478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96E054A5-E0A0-4D95-9043-20EAD61AE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7511" y="5779807"/>
              <a:ext cx="7212506" cy="1412478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5A3FFE4-9CA6-4F9D-BBAC-4696A54E04B0}"/>
                </a:ext>
              </a:extLst>
            </p:cNvPr>
            <p:cNvSpPr txBox="1"/>
            <p:nvPr/>
          </p:nvSpPr>
          <p:spPr>
            <a:xfrm>
              <a:off x="3052283" y="6059197"/>
              <a:ext cx="734643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หนูรู้สึกว่า เป็นเรื่องที่น่าเศร้าใจมากค่ะ เพราะต้นไม้แต่ละต้นกว่าจะเติบโต</a:t>
              </a:r>
            </a:p>
            <a:p>
              <a:pPr algn="ctr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ใช้เวลานาน แต่คนที่ทำลายต้นไม้และป่าใช้เวลาเพียงนิดเดียวเองค่ะ</a:t>
              </a:r>
            </a:p>
          </p:txBody>
        </p:sp>
      </p:grpSp>
      <p:pic>
        <p:nvPicPr>
          <p:cNvPr id="14" name="teacher guide">
            <a:extLst>
              <a:ext uri="{FF2B5EF4-FFF2-40B4-BE49-F238E27FC236}">
                <a16:creationId xmlns:a16="http://schemas.microsoft.com/office/drawing/2014/main" id="{6727E081-C8F5-4420-BE44-15B57482A97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52" y="6658786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28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8DDE28DF-8173-416A-82B7-991DAE8360C8}"/>
              </a:ext>
            </a:extLst>
          </p:cNvPr>
          <p:cNvGrpSpPr/>
          <p:nvPr/>
        </p:nvGrpSpPr>
        <p:grpSpPr>
          <a:xfrm>
            <a:off x="0" y="0"/>
            <a:ext cx="13322300" cy="7470775"/>
            <a:chOff x="0" y="0"/>
            <a:chExt cx="13322300" cy="74707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650103B-F144-4457-85AC-3017EAFEB8D2}"/>
                </a:ext>
              </a:extLst>
            </p:cNvPr>
            <p:cNvSpPr/>
            <p:nvPr/>
          </p:nvSpPr>
          <p:spPr>
            <a:xfrm>
              <a:off x="0" y="6859587"/>
              <a:ext cx="13322300" cy="61118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0FA6F24-6CDC-4883-860A-D4ADB92E743B}"/>
                </a:ext>
              </a:extLst>
            </p:cNvPr>
            <p:cNvSpPr/>
            <p:nvPr/>
          </p:nvSpPr>
          <p:spPr>
            <a:xfrm>
              <a:off x="0" y="0"/>
              <a:ext cx="13322300" cy="6859587"/>
            </a:xfrm>
            <a:prstGeom prst="rect">
              <a:avLst/>
            </a:prstGeom>
            <a:solidFill>
              <a:srgbClr val="F7F1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B2959ED8-3AF0-4573-A558-55DBFF9DE5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84718" y="1084844"/>
            <a:ext cx="10752865" cy="44196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1A9197E-8C77-49D4-B3F9-3879F82CEC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525" y="2422549"/>
            <a:ext cx="6265250" cy="15588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E369920-4988-405C-8F6E-11E995DD416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44129" y="0"/>
            <a:ext cx="778171" cy="819859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812E4BA-4BE0-45B7-9134-34263B06AF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2318" y="6658786"/>
            <a:ext cx="534230" cy="52729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84CB761-5E3E-49B0-8376-9BBD4960EB0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5" b="31299"/>
          <a:stretch/>
        </p:blipFill>
        <p:spPr>
          <a:xfrm flipH="1">
            <a:off x="-1" y="3961881"/>
            <a:ext cx="4273113" cy="350889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156247-EA8B-4844-8655-F78D0CC3765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39"/>
          <a:stretch/>
        </p:blipFill>
        <p:spPr>
          <a:xfrm>
            <a:off x="7956550" y="4834024"/>
            <a:ext cx="4241204" cy="2636751"/>
          </a:xfrm>
          <a:prstGeom prst="rect">
            <a:avLst/>
          </a:prstGeom>
        </p:spPr>
      </p:pic>
      <p:pic>
        <p:nvPicPr>
          <p:cNvPr id="13" name="teacher guide">
            <a:extLst>
              <a:ext uri="{FF2B5EF4-FFF2-40B4-BE49-F238E27FC236}">
                <a16:creationId xmlns:a16="http://schemas.microsoft.com/office/drawing/2014/main" id="{9EB2640D-BB3D-4A24-9754-A27DF7E4B0C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52" y="6658786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78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6343</TotalTime>
  <Words>2625</Words>
  <Application>Microsoft Office PowerPoint</Application>
  <PresentationFormat>Custom</PresentationFormat>
  <Paragraphs>346</Paragraphs>
  <Slides>28</Slides>
  <Notes>23</Notes>
  <HiddenSlides>2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Calibri</vt:lpstr>
      <vt:lpstr>Mali</vt:lpstr>
      <vt:lpstr>Arial</vt:lpstr>
      <vt:lpstr>Cordia New</vt:lpstr>
      <vt:lpstr>Times New Roman</vt:lpstr>
      <vt:lpstr>TH Sarabun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Parinthorn Sukkai</dc:creator>
  <cp:lastModifiedBy>Atchawee Jaiipani</cp:lastModifiedBy>
  <cp:revision>454</cp:revision>
  <cp:lastPrinted>2023-08-17T09:26:41Z</cp:lastPrinted>
  <dcterms:created xsi:type="dcterms:W3CDTF">2019-12-04T06:33:35Z</dcterms:created>
  <dcterms:modified xsi:type="dcterms:W3CDTF">2023-10-18T08:29:27Z</dcterms:modified>
</cp:coreProperties>
</file>