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498" r:id="rId2"/>
    <p:sldId id="437" r:id="rId3"/>
    <p:sldId id="501" r:id="rId4"/>
    <p:sldId id="507" r:id="rId5"/>
    <p:sldId id="508" r:id="rId6"/>
    <p:sldId id="509" r:id="rId7"/>
    <p:sldId id="511" r:id="rId8"/>
    <p:sldId id="518" r:id="rId9"/>
    <p:sldId id="519" r:id="rId10"/>
    <p:sldId id="520" r:id="rId11"/>
    <p:sldId id="309" r:id="rId12"/>
    <p:sldId id="521" r:id="rId13"/>
    <p:sldId id="523" r:id="rId14"/>
    <p:sldId id="522" r:id="rId15"/>
    <p:sldId id="362" r:id="rId16"/>
    <p:sldId id="367" r:id="rId17"/>
    <p:sldId id="365" r:id="rId18"/>
    <p:sldId id="361" r:id="rId19"/>
    <p:sldId id="368" r:id="rId20"/>
    <p:sldId id="257" r:id="rId21"/>
    <p:sldId id="369" r:id="rId22"/>
    <p:sldId id="370" r:id="rId23"/>
    <p:sldId id="371" r:id="rId24"/>
    <p:sldId id="372" r:id="rId25"/>
    <p:sldId id="373" r:id="rId26"/>
    <p:sldId id="375" r:id="rId27"/>
    <p:sldId id="374" r:id="rId28"/>
    <p:sldId id="405" r:id="rId29"/>
    <p:sldId id="488" r:id="rId30"/>
    <p:sldId id="487" r:id="rId31"/>
    <p:sldId id="499" r:id="rId32"/>
    <p:sldId id="500" r:id="rId33"/>
    <p:sldId id="492" r:id="rId34"/>
    <p:sldId id="502" r:id="rId35"/>
    <p:sldId id="503" r:id="rId36"/>
    <p:sldId id="504" r:id="rId37"/>
    <p:sldId id="505" r:id="rId38"/>
    <p:sldId id="506" r:id="rId39"/>
    <p:sldId id="300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Cordia New" panose="020B0304020202020204" pitchFamily="34" charset="-34"/>
      <p:regular r:id="rId48"/>
      <p:bold r:id="rId49"/>
      <p:italic r:id="rId50"/>
      <p:boldItalic r:id="rId51"/>
    </p:embeddedFont>
    <p:embeddedFont>
      <p:font typeface="TH Sarabun New" panose="020B0500040200020003" pitchFamily="34" charset="-34"/>
      <p:regular r:id="rId52"/>
      <p:bold r:id="rId53"/>
      <p:italic r:id="rId54"/>
      <p:boldItalic r:id="rId55"/>
    </p:embeddedFont>
    <p:embeddedFont>
      <p:font typeface="TH SarabunPSK" panose="020B0500040200020003" pitchFamily="34" charset="-34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2" userDrawn="1">
          <p15:clr>
            <a:srgbClr val="A4A3A4"/>
          </p15:clr>
        </p15:guide>
        <p15:guide id="4" orient="horz" pos="936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424" userDrawn="1">
          <p15:clr>
            <a:srgbClr val="A4A3A4"/>
          </p15:clr>
        </p15:guide>
        <p15:guide id="7" orient="horz" pos="2880" userDrawn="1">
          <p15:clr>
            <a:srgbClr val="A4A3A4"/>
          </p15:clr>
        </p15:guide>
        <p15:guide id="9" orient="horz" pos="3840" userDrawn="1">
          <p15:clr>
            <a:srgbClr val="A4A3A4"/>
          </p15:clr>
        </p15:guide>
        <p15:guide id="10" pos="4320" userDrawn="1">
          <p15:clr>
            <a:srgbClr val="A4A3A4"/>
          </p15:clr>
        </p15:guide>
        <p15:guide id="11" pos="4824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00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2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960" userDrawn="1">
          <p15:clr>
            <a:srgbClr val="A4A3A4"/>
          </p15:clr>
        </p15:guide>
        <p15:guide id="23" pos="480" userDrawn="1">
          <p15:clr>
            <a:srgbClr val="A4A3A4"/>
          </p15:clr>
        </p15:guide>
        <p15:guide id="25" pos="7560" userDrawn="1">
          <p15:clr>
            <a:srgbClr val="A4A3A4"/>
          </p15:clr>
        </p15:guide>
        <p15:guide id="26" orient="horz" pos="720" userDrawn="1">
          <p15:clr>
            <a:srgbClr val="A4A3A4"/>
          </p15:clr>
        </p15:guide>
        <p15:guide id="27" orient="horz" pos="34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longpol Kittitanom" initials="PK" lastIdx="18" clrIdx="0"/>
  <p:cmAuthor id="2" name="Poonpak Manosri" initials="PM" lastIdx="22" clrIdx="1">
    <p:extLst>
      <p:ext uri="{19B8F6BF-5375-455C-9EA6-DF929625EA0E}">
        <p15:presenceInfo xmlns:p15="http://schemas.microsoft.com/office/powerpoint/2012/main" userId="S-1-5-21-2401044568-3608773491-2449732550-18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B24"/>
    <a:srgbClr val="CDECF3"/>
    <a:srgbClr val="8AD1E2"/>
    <a:srgbClr val="FFC5C5"/>
    <a:srgbClr val="F2DDD2"/>
    <a:srgbClr val="E1F3D5"/>
    <a:srgbClr val="F2DDFF"/>
    <a:srgbClr val="F8E09E"/>
    <a:srgbClr val="3D858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2" autoAdjust="0"/>
    <p:restoredTop sz="96215" autoAdjust="0"/>
  </p:normalViewPr>
  <p:slideViewPr>
    <p:cSldViewPr snapToGrid="0" showGuides="1">
      <p:cViewPr>
        <p:scale>
          <a:sx n="50" d="100"/>
          <a:sy n="50" d="100"/>
        </p:scale>
        <p:origin x="3138" y="1314"/>
      </p:cViewPr>
      <p:guideLst>
        <p:guide orient="horz" pos="1944"/>
        <p:guide pos="3840"/>
        <p:guide orient="horz" pos="1392"/>
        <p:guide orient="horz" pos="936"/>
        <p:guide orient="horz" pos="456"/>
        <p:guide orient="horz" pos="2424"/>
        <p:guide orient="horz" pos="2880"/>
        <p:guide orient="horz" pos="3840"/>
        <p:guide pos="4320"/>
        <p:guide pos="4824"/>
        <p:guide pos="5280"/>
        <p:guide pos="5784"/>
        <p:guide pos="6240"/>
        <p:guide pos="6720"/>
        <p:guide pos="7200"/>
        <p:guide pos="3336"/>
        <p:guide pos="2880"/>
        <p:guide pos="2424"/>
        <p:guide pos="1944"/>
        <p:guide pos="1440"/>
        <p:guide pos="960"/>
        <p:guide pos="480"/>
        <p:guide pos="7560"/>
        <p:guide orient="horz" pos="720"/>
        <p:guide orient="horz" pos="3408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15257-DB3D-465B-9EAF-51A8FEC1FBEA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68375-BF38-4703-8419-0A96DDE51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24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/>
              <a:t>เ</a:t>
            </a:r>
            <a:r>
              <a:rPr lang="th-TH" sz="1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ป้าหมายการเรียนรู้</a:t>
            </a:r>
            <a:endParaRPr lang="th-TH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อธิบายการตั้งหลักแหล่งและพัฒนาการของมนุษย์ยุคก่อนประวัติศาสตร์ และยุคประวัติศาสตร์โดยสังเขป (มฐ. ส 4.2 ป.4/1)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ยกตัวอย่างหลักฐานทางประวัติศาสตร์ที่พบในท้องถิ่นที่แสดงพัฒนาการของมนุษยชาติในดินแดนไทย (มฐ. ส 4.2 ป.4/2)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61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แนวคำตอบ</a:t>
            </a:r>
            <a:endParaRPr lang="en-US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ยุคเหล็กมีพัฒนาการจากยุคหินเก่า โดยมนุษย์รู้จักหลอมเหล็กนำมาเป็นเครื่องมือเครื่องใช้และสร้างบ้านเรือนอยู่ร่วมกันเป็นชุมชนขนาดใหญ่ มีการเพาะปลูก ค้าขายแลกเปลี่ยนสินค้าระหว่างกัน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527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baseline="0" dirty="0">
                <a:solidFill>
                  <a:srgbClr val="FFFF00"/>
                </a:solidFill>
              </a:rPr>
              <a:t>แนวคำตอบ</a:t>
            </a:r>
            <a:endParaRPr lang="en-US" b="1" baseline="0" dirty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/>
              <a:t>1.เครื่องมือหินกะเทาะ คือ เครื่องมือและทำเป็นอาวุธที่พบมากในยุคหินเก่า เกิดจากการนำเศษหินมากะเทาะหยาบ ๆ ให้เกิดความคม </a:t>
            </a:r>
          </a:p>
          <a:p>
            <a:r>
              <a:rPr lang="th-TH" baseline="0" dirty="0"/>
              <a:t>2.</a:t>
            </a:r>
            <a:r>
              <a:rPr lang="th-TH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ขวานสำริด คือ  เครื่องมือ เครื่องใช้ และอาวุธ ที่มีความคม ทนทาน มีประสิทธิภาพมากกว่าเครื่องมือหิน</a:t>
            </a:r>
            <a:endParaRPr lang="th-TH" baseline="0" dirty="0"/>
          </a:p>
          <a:p>
            <a:r>
              <a:rPr lang="th-TH" baseline="0" dirty="0"/>
              <a:t>3. มนุษย์ยุคหินใหม่ คือ มนุษย์ที่รู้จักตั้งบ้านตามริมน้ำที่น้ำท่วมไม่ถึง รู้จักเพาะปลูก เลี้ยงสัตว์ ทอผ้า และมีพิธีกรรมการฝังศพ</a:t>
            </a:r>
          </a:p>
          <a:p>
            <a:r>
              <a:rPr lang="th-TH" baseline="0" dirty="0"/>
              <a:t>4. มนุษย์ยุคหินเก่า คือ มนุษย์ที่อยู่รวมกันเป็นกลุ่มเล็ก ๆ อาศัยตามถ้ำ เพิงผา ใช้หินกะเทาะเป็นเครื่องมือ</a:t>
            </a:r>
          </a:p>
          <a:p>
            <a:r>
              <a:rPr lang="th-TH" baseline="0" dirty="0"/>
              <a:t>5. กลองมโหระทึก คือ เครื่องมือสำริดที่พบได้ทั่วไปบริเวณเอเชียตะวันออกเฉียงใต้ เมื่อราว 3</a:t>
            </a:r>
            <a:r>
              <a:rPr lang="en-US" baseline="0" dirty="0"/>
              <a:t>,000 </a:t>
            </a:r>
            <a:r>
              <a:rPr lang="th-TH" baseline="0" dirty="0"/>
              <a:t>ปีมาแล้ว ในยุคแรก ๆ เป็นภาชนะใส่สิ่งของศักดิ์สิทธิ์ฝังไว้กับศพ ต่อมาใช้เป็นเครื่องประโคมตีในพิธีกรรมต่าง ๆ เช่น พิธีศพ</a:t>
            </a:r>
            <a:endParaRPr lang="en-US" dirty="0"/>
          </a:p>
          <a:p>
            <a:endParaRPr lang="th-TH" b="1" baseline="0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596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09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/>
              <a:t>สคริปต์ครู</a:t>
            </a:r>
          </a:p>
          <a:p>
            <a:r>
              <a:rPr lang="th-TH" dirty="0"/>
              <a:t>ชุมชนสมัยก่อนประวัติศาสตร์หลายแห่งมีความเจริญต่อเนื่องมาจนเข้าสู่สมัยประวัติศาสตร์ ชุมชนสมัยประวัติศาสตร์เป็นชุมชนที่มีตัวอักษรบันทึกเรื่องราว หลักฐานที่เป็นลายลักษณ์อักษรที่เก่าแก่ในไทย ได้แก่ ศิลาจารึกที่ปราสาทเขาน้อย จังหวัดสระแก้ว ชุมชนสมัยประวัติศาสตร์หลายแห่งได้พัฒนาขึ้น จากการอาศัยอยู่อย่างกระจัดกระจายในถ้ำเป็นแว่นแคว้นที่มีผู้ปกครองของตน มีการขยายตัวรวมกลุ่มกันของสังคมมนุษย์ และเกิดพัฒนาการกระทั่งอยู่รวมกันเป็นสังคมขนาดใหญ่หรือเป็นอาณาจักร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037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  <a:t>แคว้นหริภุญชัย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  <a:t>มีศูนย์กลางอยู่ที่เมืองหริภุญชัยหรือลำพูน เรื่องราวของแคว้นนี้ปรากฎในตำนานจามเทวีวงศ์หรือตำนานเมืองหริภุญชัย มีความเจริญในด้านพระพุทธศาสนา ใช้ภาษามอญโบราณในศิลาจารึก โบราณสถานที่สำคัญ เช่น พระธาตุหริภุญชัย จ.ลำพูน</a:t>
            </a:r>
            <a:b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</a:b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 New" pitchFamily="34" charset="-34"/>
              <a:ea typeface="+mn-ea"/>
              <a:cs typeface="TH Sarabun New" panose="020B0500040200020003"/>
            </a:endParaRPr>
          </a:p>
          <a:p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  <a:t>พระนางจามเทวี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  <a:t>เป็นธิดาของกษัตริย์กรุงละโว้และพระนางทรงเป็นกษัตริย์องค์แรกของราชวงศ์จามเทวีที่ปกครองเมืองหริภุญชั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70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แคว้นโยนก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ตามตำนานกล่าวว่าผู้ก่อตั้งแคว้นโยนกได้อพยพมาจากภาคใต้ของจีน</a:t>
            </a:r>
            <a:r>
              <a:rPr lang="th-TH" b="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มาสร้างเมืองเงินยาง หรือเมืองเงินยางเชียงแสน ในสมัยพญามังราย (พ.ศ.1804-1854) ได้ย้ายเมืองหลวงมาที่เชียงราย ต่อมาพญามังรายโปรดฯ ให้สร้างเมืองหลวงแทนเมื่อ พ.ศ. 1839 โดยเชียงใหม่เป็นศูนย์กลางของอาณาจักรล้านนา พุทธศตวรรษที่ 25 ล้านนาจึงได้ถูกรวมเข้าเป็นส่วนหนึ่งของราชอาณาจักรไทย</a:t>
            </a:r>
          </a:p>
          <a:p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เชียงใหม่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มีชื่อเต็มว่า นพบุรีศรีนครพิงค์เชียงใหม่ ทั้งนี้คำว่า 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นพบุรี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มีการตีความว่าอาจจะหมายถึงเมืองที่ 9 โดยในอาณาจักรล้านนาในอดีตประกอบด้วยหัวเมืองสำคัญ 9 เมือง ได้แก่ 1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หิรัญนคร 2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เชียงราย 3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ฝาง 4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เชียงดาว 5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หริภุญชัย 6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เชียงชื่น 7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พร้าว 8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ลำปาง 9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เชียงใหม่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820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แคว้นทวารวดี </a:t>
            </a:r>
            <a:r>
              <a:rPr lang="th-TH" b="0" dirty="0"/>
              <a:t>เป็นชุมชนที่ได้พัฒนาขึ้นเป็นแคว้นลำดับต้น ๆ</a:t>
            </a:r>
            <a:r>
              <a:rPr lang="en-US" b="0" dirty="0"/>
              <a:t> </a:t>
            </a:r>
            <a:r>
              <a:rPr lang="th-TH" b="0" dirty="0"/>
              <a:t>ในดินแดนไทย สันนิษฐานว่าศูนย์กลางของแคว้นทวารวดีอยู่บริเวณลุ่มแม่น้ำเจ้าพระยาตอนล่างได้แก่ เมืองนครชัยศรี และพบร่องรอยเมืองโบราณกระจายอยู่ทั่วไปในภาคกลาง</a:t>
            </a:r>
            <a:r>
              <a:rPr lang="th-TH" b="0" baseline="0" dirty="0"/>
              <a:t> เช่น เมืองคูบัว จ.ราชบุรี เมืองอู่ทอง จ.สุพรรณบุรี เมืองจันเสน จ.นครสวรรค์ ทวารวดีเริ่มเสื่อมอำนาจลงเมื่ออาณาจักรเขมรขยายอิทธิพลมายังดินแดนไทยบริเวณลุ่มแม่น้ำเจ้าพระยา</a:t>
            </a:r>
            <a:endParaRPr lang="th-TH" b="0" dirty="0"/>
          </a:p>
          <a:p>
            <a:endParaRPr lang="th-TH" b="1" dirty="0"/>
          </a:p>
          <a:p>
            <a:r>
              <a:rPr lang="th-TH" b="1" dirty="0"/>
              <a:t>ธรรมจักรกับกวางหมอบ </a:t>
            </a:r>
            <a:r>
              <a:rPr lang="th-TH" dirty="0"/>
              <a:t>เป็นศิลปะสมัยทวารวดี</a:t>
            </a:r>
            <a:r>
              <a:rPr lang="th-TH" baseline="0" dirty="0"/>
              <a:t> ซึ่งศิลาสลักรูปวงล้อธรรมจักรกับกวางหมอบ มีความหมายถึงเหตุการณ์สำคัญในสมัยพุทธกาล คือพระพุทธเจ้าแสดงปฐมเทศนาแก่ปัญจวัคคีย์ ณ ป่าอิสิปตนมฤคทายวัน เมืองพาราณสี</a:t>
            </a:r>
            <a:endParaRPr lang="en-US" dirty="0"/>
          </a:p>
          <a:p>
            <a:endParaRPr lang="th-TH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99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แคว้นละโว้</a:t>
            </a:r>
            <a:r>
              <a:rPr lang="th-TH" b="1" baseline="0" dirty="0"/>
              <a:t> </a:t>
            </a:r>
            <a:r>
              <a:rPr lang="th-TH" b="0" baseline="0" dirty="0"/>
              <a:t>มีศูนย์กลางที่เมืองละโว้หรือลพบุรี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มีความอุดมสมบูรณ์และสะดวกต่อการเดินทาง เพราะมีแม่น้ำไหลผ่านหลายสาย เช่น แม่น้ำเจ้าพระยา แม่น้ำป่าสัก แม่น้ำลพบุรี จึงมีการติดต่อค้าขายกับพ่อค้าต่างถิ่น ทำให้ได้รับวัฒนธรรมภายนอก โดยรับพระพุทธศาสนาจากทวารวดี รับศาสนาพราหมณ์-ฮินดูและพุทธมหายานจากเขมร โบราณสถานสำคัญ คือ พระปรางค์สามยอด ในจังหวัดลพบุรี สร้างขึ้นในสมัยที่อาณาจักรเขมรปกครองละโว้ ต่อมาละโว้ได้กลายเป็นส่วนหนึ่งของอาณาจักรอยุธยา</a:t>
            </a:r>
          </a:p>
          <a:p>
            <a:endParaRPr lang="th-TH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anose="020B0500040200020003"/>
              </a:rPr>
              <a:t>ความรู้เสริม</a:t>
            </a:r>
          </a:p>
          <a:p>
            <a:r>
              <a:rPr lang="th-TH" b="1" dirty="0"/>
              <a:t>พระปรางค์สามยอด</a:t>
            </a:r>
            <a:r>
              <a:rPr lang="th-TH" b="1" baseline="0" dirty="0"/>
              <a:t> </a:t>
            </a:r>
            <a:r>
              <a:rPr lang="th-TH" b="0" baseline="0" dirty="0"/>
              <a:t>เป็นปราสาทศิลาแลงแบบเขมร เรียงต่อกัน 3 องค์ มีการประดับด้วยลวดลายปูนปั้น อันเป็นรูปแบบทางสถาปัตยกรรมที่นิยมมากในศิลปะบายนของกัมพูชา โดยเฉพาะอย่างยิ่งงานสถาปัตยกรรมที่สร้างขึ้นในสมัยพระเจ้าชัยวรมันที่ 7</a:t>
            </a: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177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แคว้นตามพรลิงค์ </a:t>
            </a:r>
            <a:r>
              <a:rPr lang="th-TH" sz="1200" b="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มีศูนย์กลางอยู่ที่จังหวัดนครศรีธรรมราช โดยเมืองนี้จัดเป็นศูนย์กลางของการติดต่อจากภายนอก คือ อินเดียและลังกา การติดต่อกับต่างแดนทำให้ได้รับศาสนาพราหมณ์-ฮินดู และพระพุทธศาสนานิกายลังกาวงศ์ และเผยแผ่ไปยังสุโขทัย ล้านนา และตามหัวเมืองอื่น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ต่อมาพ่อค้าชาวมุสลิมนำศาสนาอิสลามมาเผยแผ่ในภาคใต้ของไทย</a:t>
            </a:r>
          </a:p>
          <a:p>
            <a:endParaRPr lang="th-TH" b="1" dirty="0"/>
          </a:p>
          <a:p>
            <a:r>
              <a:rPr lang="th-TH" b="1" dirty="0"/>
              <a:t>พระพุทธศาสนา</a:t>
            </a:r>
            <a:r>
              <a:rPr lang="th-TH" b="1" baseline="0" dirty="0"/>
              <a:t> นิกายลังกาวงศ์ </a:t>
            </a:r>
            <a:r>
              <a:rPr lang="th-TH" b="0" baseline="0" dirty="0"/>
              <a:t>เกิดขึ้นเมื่อครั้งพระเจ้าปรักกมพาหุมหาราชฟื้นฟูพระพุทธศาสนาในลังกาทวีป ทำให้นิกายลังกาวงศ์เจริญรุ่งเรืองมายังประเทศต่าง ๆ และในเวลาต่อมาได้มีกลุ่มพระสงฆ์นำโดยพระราหุลเถระเข้ามาเผยแผ่ศาสนาในนครศรีธรรมราช แล้วกษัตริย์เมืองนครศรีธรรมราชทรงเลื่อมใสมากและต่อมาชาวเมืองได้พากันไปบวชเรียนที่เมืองลังกามากขึ้น ทำให้ความนิยมนับถือในพระพุทธศาสนานิกายลังกาวงศ์ จึงแพร่หลายและตั้งมั่นในดินแดนประเทศไทยสืบมา</a:t>
            </a:r>
            <a:endParaRPr lang="en-US" dirty="0"/>
          </a:p>
          <a:p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75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อาณาจักรขอม 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มีศูนย์กลางอยู่ที่บริเวณเมืองพระนคร ประเทศกัมพูชาปัจจุบัน และได้ขยายอำนาจบริเวณปากแม่น้ำโขง ภาคตะวันออกเฉียงเหนือ และภาคกลางของไทย อาณาจักรเขมรมีความเจริญรุ่งเรืองได้รับวัฒนธรรมจากอินเดีย เช่น ศาสนาพราหมณ์-ฮินดู และพระพุทธศาสนา นิกายมหายานมีการสร้างเทวรูปและปราสาทหินที่สำคัญ คือ นครวัด และปราสาทบายน ส่วนในดินแดนไทยมีศาสนสถานเป็นปรางค์ หรือปราสาทหินที่ได้รับอิทธิพลเขมรอยู่ทั่วไป</a:t>
            </a:r>
            <a:r>
              <a:rPr lang="th-TH" dirty="0"/>
              <a:t>ส่งผลให้บริเวณภาคตะวันออกเฉียงเหนือของประเทศไทยจะพบเทวรูปและปราสาทหินตามความเชื่อทางศาสนาพราหมณ์-ฮินดูและพระพุทธศาสนานิกายมหายาน</a:t>
            </a:r>
            <a:r>
              <a:rPr lang="th-TH" baseline="0" dirty="0"/>
              <a:t> </a:t>
            </a:r>
            <a:r>
              <a:rPr lang="th-TH" dirty="0"/>
              <a:t>จำนวนมาก เพราะในอดีตเคยเป็นส่วนหนึ่งของอาณาจักรขอม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เช่น ปราสาทหินพิมาย ที่นครราชสีมา ปราสาทหินพนมรุ้ง ที่บุรีรัมย์ พระปรางค์สามยอด ที่ลพบุรี ปราสาทเมืองสิงห์ ที่กาญจนบุรี นอกจากนี้ภาษาเขมรมีอิทธิพลต่อรูปแบบตัวอักษรของไทยด้วย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40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baseline="0" dirty="0">
                <a:solidFill>
                  <a:schemeClr val="tx1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แนวคำตอบ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solidFill>
                  <a:schemeClr val="tx1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A</a:t>
            </a:r>
            <a:r>
              <a:rPr lang="th-TH" baseline="0" dirty="0">
                <a:solidFill>
                  <a:schemeClr val="tx1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เครื่องปั้นดินเผาบ้านเชียง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มีลวดลายเขียนสี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เป็นเส้นโค้ง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พบใน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ต.</a:t>
            </a:r>
            <a:r>
              <a:rPr lang="th-TH" sz="1200" b="0" i="0" kern="1200" dirty="0"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บ้านเชียง อ.หนองหาน จ.อุดรธานี</a:t>
            </a:r>
            <a:endParaRPr lang="en-US" dirty="0">
              <a:solidFill>
                <a:srgbClr val="2DFF8C"/>
              </a:solidFill>
              <a:highlight>
                <a:srgbClr val="FFFF00"/>
              </a:highlight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2DFF8C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B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ศิลาสลักรูปวงล้อ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ธรรมจักรและกวางหมอบ เป็นศิลปะสมัยทวารวดี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แสดงถึงเหตุการณ์สำคัญในสมัยพุทธกาล คือพระพุทธเจ้าแสดงปฐมเทศนาแก่ปัญจวัคคีย์ ณ ป่าอิสิปตนมฤคทายวัน เมืองพาราณสี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solidFill>
                  <a:srgbClr val="2DFF8C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ปราสาทหินพนมรุ้ง </a:t>
            </a:r>
            <a:r>
              <a:rPr lang="th-TH" sz="1200" b="0" i="0" kern="1200" dirty="0"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รูปแบบปราสาทศิลปะขอมโบราณ สร้างขึ้นเพื่อถวายแด่พระศิวะ ในศาสนาพราหมณ์-ฮินดู</a:t>
            </a:r>
            <a:r>
              <a:rPr lang="th-TH" sz="1200" b="0" i="0" kern="1200" baseline="0" dirty="0"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 ตั้งอยู่ที่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อ.เฉลิมพระเกียรติ จ.บุรีรัมย์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 New" panose="020B0500040200020003" pitchFamily="34" charset="-34"/>
              <a:ea typeface="+mn-ea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solidFill>
                  <a:srgbClr val="2DFF8C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D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ศิลาจารึกหลักที่ 1 ห</a:t>
            </a:r>
            <a:r>
              <a:rPr lang="th-TH" sz="1200" b="0" i="0" kern="1200" dirty="0"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รือจารึกพ่อขุนรามคำแหง ถูกค้นพบเมื่อปี พ.ศ. 2376 หรือตรงกับรัชสมัยของพระบาทสมเด็จพระนั่งเกล้าเจ้าอยู่หัว ให้ข้อมูลเกี่ยวกับประวัติศาสตร์ไทย</a:t>
            </a:r>
            <a:endParaRPr lang="en-US" baseline="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solidFill>
                  <a:srgbClr val="2DFF8C"/>
                </a:solidFill>
                <a:highlight>
                  <a:srgbClr val="FFFF00"/>
                </a:highlight>
                <a:latin typeface="TH Sarabun New" panose="020B0500040200020003" pitchFamily="34" charset="-34"/>
                <a:cs typeface="TH Sarabun New" panose="020B0500040200020003" pitchFamily="34" charset="-34"/>
              </a:rPr>
              <a:t>E</a:t>
            </a:r>
            <a:r>
              <a:rPr lang="en-US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หินกะเทาะ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เกิดจากการนำหินมากะเทาะกันให้เกิดความคม มีลักษณะหยาบ ๆ  แล้วนำมาใช้เป็นอาวุธ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693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แคว้นลังกาสุกะ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สันนิษฐานว่ามีศูนย์กลางอยู่บริเวณเมืองปัตตานี ดังปรากฏซากเมืองโบราณที่อำเภอยะรัง อาณาจักรนี้เคยส่งทูตไปจีนเมื่อ พ.ศ. 1052 บันทึกของจีนระบุว่า อาณาจักรนี้มีกษัตริย์ปกครอง อิทธิพลของแคว้นโบราณที่มีต่อพัฒนาการของไทยเช่น รับการนับถือศาสนาทั้งพระพุทธศาสนาและศาสนาอิสลามที่สืบทอดมาถึงปัจจุบัน ศาสนามีผลต่อการสร้างสรรค์งานศิลปวัฒนธรรมและวิถีชีวิตของผู้คนบนผืนแผ่นดินไทย เช่น ประเพณีที่เกี่ยวกับศาสนา การสร้างพระพุทธรูปและเจดีย์แบบต่างๆ ที่มีรูปแบบเฉพาะของแต่ละสมัย เช่น เจดีย์ทรงกลมที่ได้รับอิทธิพลมาจากลังกาและนครศรีธรรมราช เจดีย์ทรงปรางค์ที่ได้รับอิทธิพลมาจากเขมร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การสร้างมัสยิดในศาสนาอิสลาม  </a:t>
            </a:r>
            <a:r>
              <a:rPr lang="th-TH" dirty="0"/>
              <a:t>สันนิษฐานว่าแคว้นลังกาสุกะเริ่มเสื่อมอำนาจลง</a:t>
            </a:r>
            <a:r>
              <a:rPr lang="th-TH" baseline="0" dirty="0"/>
              <a:t> ภายหลังการเกิดขึ้นของอาณาจักศรีวิชัยในพุทธศตวรรษที่ 13 เป็นต้นมา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534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แนวคำตอบ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โบราณสถานเมืองเวียงกุมกาม อำเภอสารภี จังหวัดเชียงใหม่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สร้างโดยพญามังรายตั้งอยู่บริเวณทิศตะวันตกเฉียงใต้ของเชียงใหม่ </a:t>
            </a:r>
            <a:r>
              <a:rPr lang="th-TH" sz="1200" b="0" i="0" kern="1200" dirty="0">
                <a:solidFill>
                  <a:schemeClr val="tx1"/>
                </a:solidFill>
                <a:effectLst/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rPr>
              <a:t>มีสถาปัตยกรรมที่สวยงาม แบบหริภุญชัย มีเจดีย์พระประธานทรงสี่เหลี่ยม ตัวเจดีย์เป็นทรงมณฑปสี่เหลี่ยมลด 5 ชั้น คล้ายทรงพีระมิด มณฑปแต่ละชั้นทำซุ้มประดิษฐานพระพุทธรูปประทับยืนปางต่าง ๆ ด้านละ 3 ซุ้ม รวมทั้งหมด 60 ซุ้ม และยังมีลายปูนปั้นที่ตกแต่งอยู่รอบ ๆ พระเจดีย์ ปัจจุบันเป็นสถานที่ท่องเที่ยวและศึกษาเยี่ยมชมแหล่งเรียนรู้ทางประวัติศาสตร์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770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b="1" dirty="0"/>
              <a:t>วิธีการเล่น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b="0" dirty="0"/>
              <a:t>ครูแบ่งนักเรียนเป็น 2 กลุ่ม กลุ่มละเท่า ๆ กัน จากนั้นให้ตัวแทนกลุ่มเป่ายิ้งฉุบหาผู้ชนะเพื่อเลือกว่าจะเริ่มเล่นก่อนหรือให้อีกฝ่ายเริ่มก่อนแล้วสลับกันทายภาพ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732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43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518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3635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1259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82039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125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182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82039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77215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82039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41130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83033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13303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0162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/>
              <a:t>สคริปต์ครู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มนุษย์เริ่มต้นนับสมัยประวัติศาสตร์โดยอ้างอิงจากหลักฐานที่มีการบันทึกเป็นลายลักษณ์อักษร จึงถือได้ว่าตัวอักษรเป็นเครื่องมือสำคัญในการแบ่งยุคสมัยทางประวัติศาสตร์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126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80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เสริมความรู้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การดำรงชีวิตของมนุษย์สมัยก่อนประวัติศาสตร์ แบ่งออกเป็นยุคต่าง ๆ ตามหลักฐานที่สะท้อนถึงวิถีชีวิตที่เปลี่ยนแปลงไป เช่น (</a:t>
            </a:r>
            <a:r>
              <a:rPr lang="en-US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1)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วัสดุและเทคนิคในการทำเครื่องมือเครื่องใช้จากการใช้หิน</a:t>
            </a:r>
            <a:r>
              <a:rPr lang="en-US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ใช้เหล็ก </a:t>
            </a:r>
            <a:r>
              <a:rPr lang="en-US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(2)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ลักษณะที่อยู่อาศัยจากการอยู่รวมกันในถ้ำ พัฒนาเป็นการอยู่ในบ้าน เป็นชุมชน และรวมกันเป็นอาณาจักร (</a:t>
            </a:r>
            <a:r>
              <a:rPr lang="en-US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3)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วิถีชีวิตในการดำรงชีวิต</a:t>
            </a:r>
            <a:r>
              <a:rPr lang="en-US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จากการเก็บของป่าล่าสัตว์ เป็นการเพาะปลูกเอง และเลี้ยงสัตว์เอง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หินกะเทาะ </a:t>
            </a:r>
            <a:r>
              <a:rPr lang="th-TH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เกิดจากการที่มนุษย์นำหินมากะเทาะกันให้เกิดความคม แล้วนำมาใช้เป็นอาวุธ โดยจะมีลักษณะหยาบ ๆ และมีพัฒนาการต่อมาเป็นหินขัดและเครื่องมือโลหะในเวลาต่อมา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h-TH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ภาพวาดผนังถ้ำ </a:t>
            </a:r>
            <a:r>
              <a:rPr lang="th-TH" b="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ถูกสร้างขึ้นเพื่อทดแทนการไม่มีตัวอักษรสำหรับบันทึกเรื่องราว มนุษย์ในสมัยก่อนประวัติศาสตร์จึงใช้ศิลปะเพื่อถ่ายทอดเรื่องราวผ่านการบอกเล่าให้คนกลุ่มเดียวกันทราบ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573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67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68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95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18" Type="http://schemas.openxmlformats.org/officeDocument/2006/relationships/image" Target="../media/image110.png"/><Relationship Id="rId3" Type="http://schemas.openxmlformats.org/officeDocument/2006/relationships/image" Target="../media/image98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9.png"/><Relationship Id="rId20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04.png"/><Relationship Id="rId5" Type="http://schemas.openxmlformats.org/officeDocument/2006/relationships/image" Target="../media/image20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19" Type="http://schemas.openxmlformats.org/officeDocument/2006/relationships/image" Target="../media/image111.png"/><Relationship Id="rId4" Type="http://schemas.openxmlformats.org/officeDocument/2006/relationships/image" Target="../media/image99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20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8.png"/><Relationship Id="rId5" Type="http://schemas.openxmlformats.org/officeDocument/2006/relationships/image" Target="../media/image113.png"/><Relationship Id="rId10" Type="http://schemas.openxmlformats.org/officeDocument/2006/relationships/image" Target="../media/image117.png"/><Relationship Id="rId4" Type="http://schemas.openxmlformats.org/officeDocument/2006/relationships/image" Target="../media/image21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18" Type="http://schemas.openxmlformats.org/officeDocument/2006/relationships/image" Target="../media/image131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17" Type="http://schemas.openxmlformats.org/officeDocument/2006/relationships/image" Target="../media/image130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2.png"/><Relationship Id="rId20" Type="http://schemas.openxmlformats.org/officeDocument/2006/relationships/image" Target="../media/image7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21.png"/><Relationship Id="rId10" Type="http://schemas.openxmlformats.org/officeDocument/2006/relationships/image" Target="../media/image126.png"/><Relationship Id="rId19" Type="http://schemas.openxmlformats.org/officeDocument/2006/relationships/image" Target="../media/image72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30.pn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134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png"/><Relationship Id="rId18" Type="http://schemas.openxmlformats.org/officeDocument/2006/relationships/image" Target="../media/image1380.png"/><Relationship Id="rId26" Type="http://schemas.openxmlformats.org/officeDocument/2006/relationships/slide" Target="slide18.xml"/><Relationship Id="rId39" Type="http://schemas.openxmlformats.org/officeDocument/2006/relationships/image" Target="../media/image20.png"/><Relationship Id="rId21" Type="http://schemas.openxmlformats.org/officeDocument/2006/relationships/image" Target="../media/image147.png"/><Relationship Id="rId34" Type="http://schemas.openxmlformats.org/officeDocument/2006/relationships/image" Target="../media/image152.png"/><Relationship Id="rId7" Type="http://schemas.openxmlformats.org/officeDocument/2006/relationships/image" Target="../media/image22.png"/><Relationship Id="rId12" Type="http://schemas.openxmlformats.org/officeDocument/2006/relationships/image" Target="../media/image143.png"/><Relationship Id="rId17" Type="http://schemas.openxmlformats.org/officeDocument/2006/relationships/slide" Target="slide15.xml"/><Relationship Id="rId25" Type="http://schemas.openxmlformats.org/officeDocument/2006/relationships/image" Target="../media/image149.jpg"/><Relationship Id="rId33" Type="http://schemas.openxmlformats.org/officeDocument/2006/relationships/image" Target="../media/image151.jpg"/><Relationship Id="rId38" Type="http://schemas.openxmlformats.org/officeDocument/2006/relationships/image" Target="../media/image73.svg"/><Relationship Id="rId2" Type="http://schemas.openxmlformats.org/officeDocument/2006/relationships/notesSlide" Target="../notesSlides/notesSlide13.xml"/><Relationship Id="rId20" Type="http://schemas.openxmlformats.org/officeDocument/2006/relationships/slide" Target="slide16.xml"/><Relationship Id="rId29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11" Type="http://schemas.openxmlformats.org/officeDocument/2006/relationships/image" Target="../media/image142.png"/><Relationship Id="rId24" Type="http://schemas.openxmlformats.org/officeDocument/2006/relationships/image" Target="../media/image148.jpg"/><Relationship Id="rId32" Type="http://schemas.openxmlformats.org/officeDocument/2006/relationships/slide" Target="slide20.xml"/><Relationship Id="rId37" Type="http://schemas.openxmlformats.org/officeDocument/2006/relationships/image" Target="../media/image72.png"/><Relationship Id="rId5" Type="http://schemas.openxmlformats.org/officeDocument/2006/relationships/image" Target="../media/image137.png"/><Relationship Id="rId15" Type="http://schemas.openxmlformats.org/officeDocument/2006/relationships/image" Target="../media/image146.png"/><Relationship Id="rId23" Type="http://schemas.openxmlformats.org/officeDocument/2006/relationships/slide" Target="slide17.xml"/><Relationship Id="rId28" Type="http://schemas.openxmlformats.org/officeDocument/2006/relationships/image" Target="../media/image150.jpg"/><Relationship Id="rId36" Type="http://schemas.openxmlformats.org/officeDocument/2006/relationships/image" Target="../media/image152.png"/><Relationship Id="rId10" Type="http://schemas.openxmlformats.org/officeDocument/2006/relationships/image" Target="../media/image141.png"/><Relationship Id="rId19" Type="http://schemas.openxmlformats.org/officeDocument/2006/relationships/image" Target="../media/image147.png"/><Relationship Id="rId31" Type="http://schemas.openxmlformats.org/officeDocument/2006/relationships/image" Target="../media/image151.jpg"/><Relationship Id="rId4" Type="http://schemas.openxmlformats.org/officeDocument/2006/relationships/image" Target="../media/image136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Relationship Id="rId22" Type="http://schemas.openxmlformats.org/officeDocument/2006/relationships/image" Target="../media/image148.jpg"/><Relationship Id="rId27" Type="http://schemas.openxmlformats.org/officeDocument/2006/relationships/image" Target="../media/image149.jpg"/><Relationship Id="rId30" Type="http://schemas.openxmlformats.org/officeDocument/2006/relationships/image" Target="../media/image150.jpg"/><Relationship Id="rId35" Type="http://schemas.openxmlformats.org/officeDocument/2006/relationships/slide" Target="slide21.xml"/><Relationship Id="rId8" Type="http://schemas.openxmlformats.org/officeDocument/2006/relationships/image" Target="../media/image139.png"/><Relationship Id="rId3" Type="http://schemas.openxmlformats.org/officeDocument/2006/relationships/image" Target="../media/image1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png"/><Relationship Id="rId18" Type="http://schemas.openxmlformats.org/officeDocument/2006/relationships/slide" Target="slide14.xml"/><Relationship Id="rId3" Type="http://schemas.openxmlformats.org/officeDocument/2006/relationships/image" Target="../media/image153.png"/><Relationship Id="rId21" Type="http://schemas.openxmlformats.org/officeDocument/2006/relationships/image" Target="../media/image167.png"/><Relationship Id="rId7" Type="http://schemas.microsoft.com/office/2007/relationships/hdphoto" Target="../media/hdphoto1.wdp"/><Relationship Id="rId12" Type="http://schemas.openxmlformats.org/officeDocument/2006/relationships/image" Target="../media/image161.sv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8.png"/><Relationship Id="rId20" Type="http://schemas.openxmlformats.org/officeDocument/2006/relationships/image" Target="../media/image16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openxmlformats.org/officeDocument/2006/relationships/image" Target="../media/image160.png"/><Relationship Id="rId24" Type="http://schemas.openxmlformats.org/officeDocument/2006/relationships/image" Target="../media/image73.svg"/><Relationship Id="rId5" Type="http://schemas.openxmlformats.org/officeDocument/2006/relationships/image" Target="../media/image155.png"/><Relationship Id="rId15" Type="http://schemas.openxmlformats.org/officeDocument/2006/relationships/image" Target="../media/image164.png"/><Relationship Id="rId23" Type="http://schemas.openxmlformats.org/officeDocument/2006/relationships/image" Target="../media/image72.png"/><Relationship Id="rId10" Type="http://schemas.openxmlformats.org/officeDocument/2006/relationships/image" Target="../media/image159.png"/><Relationship Id="rId19" Type="http://schemas.openxmlformats.org/officeDocument/2006/relationships/image" Target="../media/image165.png"/><Relationship Id="rId4" Type="http://schemas.openxmlformats.org/officeDocument/2006/relationships/image" Target="../media/image154.png"/><Relationship Id="rId9" Type="http://schemas.openxmlformats.org/officeDocument/2006/relationships/image" Target="../media/image158.png"/><Relationship Id="rId14" Type="http://schemas.openxmlformats.org/officeDocument/2006/relationships/image" Target="../media/image163.png"/><Relationship Id="rId2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74.svg"/><Relationship Id="rId18" Type="http://schemas.openxmlformats.org/officeDocument/2006/relationships/image" Target="../media/image18.png"/><Relationship Id="rId3" Type="http://schemas.openxmlformats.org/officeDocument/2006/relationships/image" Target="../media/image153.png"/><Relationship Id="rId21" Type="http://schemas.openxmlformats.org/officeDocument/2006/relationships/image" Target="../media/image22.png"/><Relationship Id="rId7" Type="http://schemas.openxmlformats.org/officeDocument/2006/relationships/image" Target="../media/image171.png"/><Relationship Id="rId12" Type="http://schemas.openxmlformats.org/officeDocument/2006/relationships/image" Target="../media/image173.png"/><Relationship Id="rId17" Type="http://schemas.openxmlformats.org/officeDocument/2006/relationships/image" Target="../media/image178.png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77.png"/><Relationship Id="rId20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image" Target="../media/image161.svg"/><Relationship Id="rId24" Type="http://schemas.openxmlformats.org/officeDocument/2006/relationships/image" Target="../media/image166.svg"/><Relationship Id="rId5" Type="http://schemas.openxmlformats.org/officeDocument/2006/relationships/image" Target="../media/image169.png"/><Relationship Id="rId15" Type="http://schemas.openxmlformats.org/officeDocument/2006/relationships/image" Target="../media/image176.svg"/><Relationship Id="rId23" Type="http://schemas.openxmlformats.org/officeDocument/2006/relationships/image" Target="../media/image165.png"/><Relationship Id="rId10" Type="http://schemas.openxmlformats.org/officeDocument/2006/relationships/image" Target="../media/image160.png"/><Relationship Id="rId19" Type="http://schemas.openxmlformats.org/officeDocument/2006/relationships/image" Target="../media/image179.png"/><Relationship Id="rId4" Type="http://schemas.openxmlformats.org/officeDocument/2006/relationships/image" Target="../media/image168.png"/><Relationship Id="rId9" Type="http://schemas.openxmlformats.org/officeDocument/2006/relationships/image" Target="../media/image172.png"/><Relationship Id="rId14" Type="http://schemas.openxmlformats.org/officeDocument/2006/relationships/image" Target="../media/image175.png"/><Relationship Id="rId22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0.png"/><Relationship Id="rId18" Type="http://schemas.openxmlformats.org/officeDocument/2006/relationships/image" Target="../media/image18.png"/><Relationship Id="rId3" Type="http://schemas.openxmlformats.org/officeDocument/2006/relationships/image" Target="../media/image153.png"/><Relationship Id="rId21" Type="http://schemas.openxmlformats.org/officeDocument/2006/relationships/slide" Target="slide14.xml"/><Relationship Id="rId7" Type="http://schemas.openxmlformats.org/officeDocument/2006/relationships/image" Target="../media/image184.png"/><Relationship Id="rId12" Type="http://schemas.microsoft.com/office/2007/relationships/hdphoto" Target="../media/hdphoto5.wdp"/><Relationship Id="rId17" Type="http://schemas.openxmlformats.org/officeDocument/2006/relationships/image" Target="../media/image188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87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11" Type="http://schemas.openxmlformats.org/officeDocument/2006/relationships/image" Target="../media/image186.png"/><Relationship Id="rId24" Type="http://schemas.openxmlformats.org/officeDocument/2006/relationships/image" Target="../media/image20.png"/><Relationship Id="rId5" Type="http://schemas.openxmlformats.org/officeDocument/2006/relationships/image" Target="../media/image182.png"/><Relationship Id="rId15" Type="http://schemas.openxmlformats.org/officeDocument/2006/relationships/image" Target="../media/image162.png"/><Relationship Id="rId23" Type="http://schemas.openxmlformats.org/officeDocument/2006/relationships/image" Target="../media/image166.svg"/><Relationship Id="rId10" Type="http://schemas.microsoft.com/office/2007/relationships/hdphoto" Target="../media/hdphoto4.wdp"/><Relationship Id="rId19" Type="http://schemas.openxmlformats.org/officeDocument/2006/relationships/image" Target="../media/image189.png"/><Relationship Id="rId4" Type="http://schemas.openxmlformats.org/officeDocument/2006/relationships/image" Target="../media/image181.png"/><Relationship Id="rId9" Type="http://schemas.openxmlformats.org/officeDocument/2006/relationships/image" Target="../media/image185.png"/><Relationship Id="rId14" Type="http://schemas.openxmlformats.org/officeDocument/2006/relationships/image" Target="../media/image161.svg"/><Relationship Id="rId22" Type="http://schemas.openxmlformats.org/officeDocument/2006/relationships/image" Target="../media/image16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62.png"/><Relationship Id="rId18" Type="http://schemas.openxmlformats.org/officeDocument/2006/relationships/image" Target="../media/image22.png"/><Relationship Id="rId3" Type="http://schemas.openxmlformats.org/officeDocument/2006/relationships/image" Target="../media/image153.png"/><Relationship Id="rId21" Type="http://schemas.openxmlformats.org/officeDocument/2006/relationships/image" Target="../media/image166.svg"/><Relationship Id="rId7" Type="http://schemas.openxmlformats.org/officeDocument/2006/relationships/image" Target="../media/image193.png"/><Relationship Id="rId12" Type="http://schemas.openxmlformats.org/officeDocument/2006/relationships/image" Target="../media/image161.svg"/><Relationship Id="rId17" Type="http://schemas.openxmlformats.org/officeDocument/2006/relationships/image" Target="../media/image199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8.png"/><Relationship Id="rId20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svg"/><Relationship Id="rId11" Type="http://schemas.openxmlformats.org/officeDocument/2006/relationships/image" Target="../media/image160.png"/><Relationship Id="rId5" Type="http://schemas.openxmlformats.org/officeDocument/2006/relationships/image" Target="../media/image191.png"/><Relationship Id="rId15" Type="http://schemas.openxmlformats.org/officeDocument/2006/relationships/image" Target="../media/image198.png"/><Relationship Id="rId10" Type="http://schemas.openxmlformats.org/officeDocument/2006/relationships/image" Target="../media/image196.png"/><Relationship Id="rId19" Type="http://schemas.openxmlformats.org/officeDocument/2006/relationships/slide" Target="slide14.xml"/><Relationship Id="rId4" Type="http://schemas.openxmlformats.org/officeDocument/2006/relationships/image" Target="../media/image190.png"/><Relationship Id="rId9" Type="http://schemas.openxmlformats.org/officeDocument/2006/relationships/image" Target="../media/image195.png"/><Relationship Id="rId14" Type="http://schemas.openxmlformats.org/officeDocument/2006/relationships/image" Target="../media/image197.png"/><Relationship Id="rId2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13" Type="http://schemas.openxmlformats.org/officeDocument/2006/relationships/image" Target="../media/image205.png"/><Relationship Id="rId18" Type="http://schemas.openxmlformats.org/officeDocument/2006/relationships/image" Target="../media/image22.png"/><Relationship Id="rId3" Type="http://schemas.openxmlformats.org/officeDocument/2006/relationships/image" Target="../media/image153.png"/><Relationship Id="rId21" Type="http://schemas.openxmlformats.org/officeDocument/2006/relationships/image" Target="../media/image166.svg"/><Relationship Id="rId7" Type="http://schemas.openxmlformats.org/officeDocument/2006/relationships/image" Target="../media/image162.png"/><Relationship Id="rId12" Type="http://schemas.openxmlformats.org/officeDocument/2006/relationships/image" Target="../media/image204.png"/><Relationship Id="rId17" Type="http://schemas.openxmlformats.org/officeDocument/2006/relationships/image" Target="../media/image209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08.svg"/><Relationship Id="rId20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svg"/><Relationship Id="rId11" Type="http://schemas.openxmlformats.org/officeDocument/2006/relationships/image" Target="../media/image203.png"/><Relationship Id="rId5" Type="http://schemas.openxmlformats.org/officeDocument/2006/relationships/image" Target="../media/image160.png"/><Relationship Id="rId15" Type="http://schemas.openxmlformats.org/officeDocument/2006/relationships/image" Target="../media/image207.png"/><Relationship Id="rId10" Type="http://schemas.openxmlformats.org/officeDocument/2006/relationships/image" Target="../media/image18.png"/><Relationship Id="rId19" Type="http://schemas.openxmlformats.org/officeDocument/2006/relationships/slide" Target="slide14.xml"/><Relationship Id="rId4" Type="http://schemas.openxmlformats.org/officeDocument/2006/relationships/image" Target="../media/image200.png"/><Relationship Id="rId9" Type="http://schemas.openxmlformats.org/officeDocument/2006/relationships/image" Target="../media/image202.png"/><Relationship Id="rId14" Type="http://schemas.openxmlformats.org/officeDocument/2006/relationships/image" Target="../media/image206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svg"/><Relationship Id="rId13" Type="http://schemas.openxmlformats.org/officeDocument/2006/relationships/image" Target="../media/image175.png"/><Relationship Id="rId18" Type="http://schemas.openxmlformats.org/officeDocument/2006/relationships/image" Target="../media/image218.png"/><Relationship Id="rId3" Type="http://schemas.openxmlformats.org/officeDocument/2006/relationships/image" Target="../media/image210.png"/><Relationship Id="rId21" Type="http://schemas.openxmlformats.org/officeDocument/2006/relationships/image" Target="../media/image22.png"/><Relationship Id="rId7" Type="http://schemas.openxmlformats.org/officeDocument/2006/relationships/image" Target="../media/image214.png"/><Relationship Id="rId12" Type="http://schemas.openxmlformats.org/officeDocument/2006/relationships/image" Target="../media/image174.svg"/><Relationship Id="rId17" Type="http://schemas.openxmlformats.org/officeDocument/2006/relationships/image" Target="../media/image18.png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17.png"/><Relationship Id="rId20" Type="http://schemas.openxmlformats.org/officeDocument/2006/relationships/image" Target="../media/image2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3.png"/><Relationship Id="rId11" Type="http://schemas.openxmlformats.org/officeDocument/2006/relationships/image" Target="../media/image173.png"/><Relationship Id="rId24" Type="http://schemas.openxmlformats.org/officeDocument/2006/relationships/image" Target="../media/image166.svg"/><Relationship Id="rId5" Type="http://schemas.openxmlformats.org/officeDocument/2006/relationships/image" Target="../media/image212.png"/><Relationship Id="rId15" Type="http://schemas.openxmlformats.org/officeDocument/2006/relationships/image" Target="../media/image216.png"/><Relationship Id="rId23" Type="http://schemas.openxmlformats.org/officeDocument/2006/relationships/image" Target="../media/image165.png"/><Relationship Id="rId10" Type="http://schemas.openxmlformats.org/officeDocument/2006/relationships/image" Target="../media/image161.svg"/><Relationship Id="rId19" Type="http://schemas.openxmlformats.org/officeDocument/2006/relationships/image" Target="../media/image153.png"/><Relationship Id="rId4" Type="http://schemas.openxmlformats.org/officeDocument/2006/relationships/image" Target="../media/image211.png"/><Relationship Id="rId9" Type="http://schemas.openxmlformats.org/officeDocument/2006/relationships/image" Target="../media/image160.png"/><Relationship Id="rId14" Type="http://schemas.openxmlformats.org/officeDocument/2006/relationships/image" Target="../media/image176.svg"/><Relationship Id="rId22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13" Type="http://schemas.openxmlformats.org/officeDocument/2006/relationships/image" Target="../media/image225.svg"/><Relationship Id="rId18" Type="http://schemas.openxmlformats.org/officeDocument/2006/relationships/image" Target="../media/image228.png"/><Relationship Id="rId3" Type="http://schemas.openxmlformats.org/officeDocument/2006/relationships/image" Target="../media/image153.png"/><Relationship Id="rId21" Type="http://schemas.openxmlformats.org/officeDocument/2006/relationships/image" Target="../media/image22.png"/><Relationship Id="rId7" Type="http://schemas.openxmlformats.org/officeDocument/2006/relationships/image" Target="../media/image162.png"/><Relationship Id="rId12" Type="http://schemas.openxmlformats.org/officeDocument/2006/relationships/image" Target="../media/image224.png"/><Relationship Id="rId17" Type="http://schemas.microsoft.com/office/2007/relationships/hdphoto" Target="../media/hdphoto7.wdp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27.png"/><Relationship Id="rId20" Type="http://schemas.openxmlformats.org/officeDocument/2006/relationships/image" Target="../media/image2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svg"/><Relationship Id="rId11" Type="http://schemas.openxmlformats.org/officeDocument/2006/relationships/image" Target="../media/image223.png"/><Relationship Id="rId24" Type="http://schemas.openxmlformats.org/officeDocument/2006/relationships/image" Target="../media/image166.svg"/><Relationship Id="rId5" Type="http://schemas.openxmlformats.org/officeDocument/2006/relationships/image" Target="../media/image160.png"/><Relationship Id="rId15" Type="http://schemas.microsoft.com/office/2007/relationships/hdphoto" Target="../media/hdphoto6.wdp"/><Relationship Id="rId23" Type="http://schemas.openxmlformats.org/officeDocument/2006/relationships/image" Target="../media/image165.png"/><Relationship Id="rId10" Type="http://schemas.openxmlformats.org/officeDocument/2006/relationships/image" Target="../media/image18.png"/><Relationship Id="rId19" Type="http://schemas.microsoft.com/office/2007/relationships/hdphoto" Target="../media/hdphoto8.wdp"/><Relationship Id="rId4" Type="http://schemas.openxmlformats.org/officeDocument/2006/relationships/image" Target="../media/image220.png"/><Relationship Id="rId9" Type="http://schemas.openxmlformats.org/officeDocument/2006/relationships/image" Target="../media/image222.png"/><Relationship Id="rId14" Type="http://schemas.openxmlformats.org/officeDocument/2006/relationships/image" Target="../media/image226.png"/><Relationship Id="rId22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53.png"/><Relationship Id="rId4" Type="http://schemas.openxmlformats.org/officeDocument/2006/relationships/image" Target="../media/image2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jpeg"/><Relationship Id="rId13" Type="http://schemas.openxmlformats.org/officeDocument/2006/relationships/image" Target="../media/image239.png"/><Relationship Id="rId18" Type="http://schemas.openxmlformats.org/officeDocument/2006/relationships/image" Target="../media/image244.png"/><Relationship Id="rId26" Type="http://schemas.openxmlformats.org/officeDocument/2006/relationships/image" Target="../media/image18.png"/><Relationship Id="rId3" Type="http://schemas.openxmlformats.org/officeDocument/2006/relationships/image" Target="../media/image231.png"/><Relationship Id="rId21" Type="http://schemas.openxmlformats.org/officeDocument/2006/relationships/image" Target="../media/image247.png"/><Relationship Id="rId7" Type="http://schemas.openxmlformats.org/officeDocument/2006/relationships/image" Target="../media/image20.png"/><Relationship Id="rId12" Type="http://schemas.openxmlformats.org/officeDocument/2006/relationships/image" Target="../media/image238.png"/><Relationship Id="rId17" Type="http://schemas.openxmlformats.org/officeDocument/2006/relationships/image" Target="../media/image243.png"/><Relationship Id="rId25" Type="http://schemas.openxmlformats.org/officeDocument/2006/relationships/image" Target="../media/image249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42.png"/><Relationship Id="rId20" Type="http://schemas.openxmlformats.org/officeDocument/2006/relationships/image" Target="../media/image2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image" Target="../media/image237.png"/><Relationship Id="rId24" Type="http://schemas.openxmlformats.org/officeDocument/2006/relationships/image" Target="../media/image248.svg"/><Relationship Id="rId5" Type="http://schemas.openxmlformats.org/officeDocument/2006/relationships/image" Target="../media/image233.svg"/><Relationship Id="rId15" Type="http://schemas.openxmlformats.org/officeDocument/2006/relationships/image" Target="../media/image241.png"/><Relationship Id="rId23" Type="http://schemas.openxmlformats.org/officeDocument/2006/relationships/image" Target="../media/image73.svg"/><Relationship Id="rId10" Type="http://schemas.openxmlformats.org/officeDocument/2006/relationships/image" Target="../media/image236.png"/><Relationship Id="rId19" Type="http://schemas.openxmlformats.org/officeDocument/2006/relationships/image" Target="../media/image245.png"/><Relationship Id="rId4" Type="http://schemas.openxmlformats.org/officeDocument/2006/relationships/image" Target="../media/image232.png"/><Relationship Id="rId9" Type="http://schemas.openxmlformats.org/officeDocument/2006/relationships/image" Target="../media/image235.png"/><Relationship Id="rId14" Type="http://schemas.openxmlformats.org/officeDocument/2006/relationships/image" Target="../media/image240.png"/><Relationship Id="rId22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jpeg"/><Relationship Id="rId13" Type="http://schemas.openxmlformats.org/officeDocument/2006/relationships/image" Target="../media/image255.png"/><Relationship Id="rId18" Type="http://schemas.openxmlformats.org/officeDocument/2006/relationships/image" Target="../media/image260.png"/><Relationship Id="rId26" Type="http://schemas.openxmlformats.org/officeDocument/2006/relationships/image" Target="../media/image18.png"/><Relationship Id="rId3" Type="http://schemas.openxmlformats.org/officeDocument/2006/relationships/image" Target="../media/image231.png"/><Relationship Id="rId21" Type="http://schemas.openxmlformats.org/officeDocument/2006/relationships/image" Target="../media/image72.png"/><Relationship Id="rId7" Type="http://schemas.openxmlformats.org/officeDocument/2006/relationships/image" Target="../media/image153.png"/><Relationship Id="rId12" Type="http://schemas.openxmlformats.org/officeDocument/2006/relationships/image" Target="../media/image254.png"/><Relationship Id="rId17" Type="http://schemas.openxmlformats.org/officeDocument/2006/relationships/image" Target="../media/image259.png"/><Relationship Id="rId25" Type="http://schemas.openxmlformats.org/officeDocument/2006/relationships/image" Target="../media/image249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258.png"/><Relationship Id="rId20" Type="http://schemas.openxmlformats.org/officeDocument/2006/relationships/image" Target="../media/image2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253.png"/><Relationship Id="rId24" Type="http://schemas.openxmlformats.org/officeDocument/2006/relationships/image" Target="../media/image20.png"/><Relationship Id="rId5" Type="http://schemas.openxmlformats.org/officeDocument/2006/relationships/image" Target="../media/image233.svg"/><Relationship Id="rId15" Type="http://schemas.openxmlformats.org/officeDocument/2006/relationships/image" Target="../media/image257.png"/><Relationship Id="rId23" Type="http://schemas.openxmlformats.org/officeDocument/2006/relationships/image" Target="../media/image248.svg"/><Relationship Id="rId10" Type="http://schemas.openxmlformats.org/officeDocument/2006/relationships/image" Target="../media/image252.png"/><Relationship Id="rId19" Type="http://schemas.openxmlformats.org/officeDocument/2006/relationships/image" Target="../media/image261.png"/><Relationship Id="rId4" Type="http://schemas.openxmlformats.org/officeDocument/2006/relationships/image" Target="../media/image232.png"/><Relationship Id="rId9" Type="http://schemas.openxmlformats.org/officeDocument/2006/relationships/image" Target="../media/image251.png"/><Relationship Id="rId14" Type="http://schemas.openxmlformats.org/officeDocument/2006/relationships/image" Target="../media/image256.png"/><Relationship Id="rId22" Type="http://schemas.openxmlformats.org/officeDocument/2006/relationships/image" Target="../media/image73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jpeg"/><Relationship Id="rId13" Type="http://schemas.openxmlformats.org/officeDocument/2006/relationships/image" Target="../media/image268.png"/><Relationship Id="rId18" Type="http://schemas.openxmlformats.org/officeDocument/2006/relationships/image" Target="../media/image273.png"/><Relationship Id="rId26" Type="http://schemas.openxmlformats.org/officeDocument/2006/relationships/image" Target="../media/image18.png"/><Relationship Id="rId3" Type="http://schemas.openxmlformats.org/officeDocument/2006/relationships/image" Target="../media/image231.png"/><Relationship Id="rId21" Type="http://schemas.openxmlformats.org/officeDocument/2006/relationships/image" Target="../media/image72.png"/><Relationship Id="rId7" Type="http://schemas.openxmlformats.org/officeDocument/2006/relationships/image" Target="../media/image153.png"/><Relationship Id="rId12" Type="http://schemas.openxmlformats.org/officeDocument/2006/relationships/image" Target="../media/image267.png"/><Relationship Id="rId17" Type="http://schemas.openxmlformats.org/officeDocument/2006/relationships/image" Target="../media/image272.png"/><Relationship Id="rId25" Type="http://schemas.openxmlformats.org/officeDocument/2006/relationships/image" Target="../media/image249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71.png"/><Relationship Id="rId20" Type="http://schemas.openxmlformats.org/officeDocument/2006/relationships/image" Target="../media/image2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266.png"/><Relationship Id="rId24" Type="http://schemas.openxmlformats.org/officeDocument/2006/relationships/image" Target="../media/image20.png"/><Relationship Id="rId5" Type="http://schemas.openxmlformats.org/officeDocument/2006/relationships/image" Target="../media/image233.svg"/><Relationship Id="rId15" Type="http://schemas.openxmlformats.org/officeDocument/2006/relationships/image" Target="../media/image270.png"/><Relationship Id="rId23" Type="http://schemas.openxmlformats.org/officeDocument/2006/relationships/image" Target="../media/image248.svg"/><Relationship Id="rId10" Type="http://schemas.openxmlformats.org/officeDocument/2006/relationships/image" Target="../media/image265.png"/><Relationship Id="rId19" Type="http://schemas.openxmlformats.org/officeDocument/2006/relationships/image" Target="../media/image274.png"/><Relationship Id="rId4" Type="http://schemas.openxmlformats.org/officeDocument/2006/relationships/image" Target="../media/image232.png"/><Relationship Id="rId9" Type="http://schemas.openxmlformats.org/officeDocument/2006/relationships/image" Target="../media/image264.png"/><Relationship Id="rId14" Type="http://schemas.openxmlformats.org/officeDocument/2006/relationships/image" Target="../media/image269.png"/><Relationship Id="rId22" Type="http://schemas.openxmlformats.org/officeDocument/2006/relationships/image" Target="../media/image73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13" Type="http://schemas.openxmlformats.org/officeDocument/2006/relationships/image" Target="../media/image286.png"/><Relationship Id="rId18" Type="http://schemas.openxmlformats.org/officeDocument/2006/relationships/image" Target="../media/image20.png"/><Relationship Id="rId3" Type="http://schemas.openxmlformats.org/officeDocument/2006/relationships/image" Target="../media/image276.png"/><Relationship Id="rId7" Type="http://schemas.openxmlformats.org/officeDocument/2006/relationships/image" Target="../media/image280.png"/><Relationship Id="rId12" Type="http://schemas.openxmlformats.org/officeDocument/2006/relationships/image" Target="../media/image285.png"/><Relationship Id="rId17" Type="http://schemas.openxmlformats.org/officeDocument/2006/relationships/image" Target="../media/image290.png"/><Relationship Id="rId2" Type="http://schemas.openxmlformats.org/officeDocument/2006/relationships/image" Target="../media/image153.png"/><Relationship Id="rId16" Type="http://schemas.openxmlformats.org/officeDocument/2006/relationships/image" Target="../media/image2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9.png"/><Relationship Id="rId11" Type="http://schemas.openxmlformats.org/officeDocument/2006/relationships/image" Target="../media/image284.png"/><Relationship Id="rId5" Type="http://schemas.openxmlformats.org/officeDocument/2006/relationships/image" Target="../media/image278.png"/><Relationship Id="rId15" Type="http://schemas.openxmlformats.org/officeDocument/2006/relationships/image" Target="../media/image288.png"/><Relationship Id="rId10" Type="http://schemas.openxmlformats.org/officeDocument/2006/relationships/image" Target="../media/image283.svg"/><Relationship Id="rId4" Type="http://schemas.openxmlformats.org/officeDocument/2006/relationships/image" Target="../media/image277.png"/><Relationship Id="rId9" Type="http://schemas.openxmlformats.org/officeDocument/2006/relationships/image" Target="../media/image282.png"/><Relationship Id="rId14" Type="http://schemas.openxmlformats.org/officeDocument/2006/relationships/image" Target="../media/image287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7.png"/><Relationship Id="rId18" Type="http://schemas.openxmlformats.org/officeDocument/2006/relationships/image" Target="../media/image302.png"/><Relationship Id="rId26" Type="http://schemas.openxmlformats.org/officeDocument/2006/relationships/image" Target="../media/image310.png"/><Relationship Id="rId21" Type="http://schemas.openxmlformats.org/officeDocument/2006/relationships/image" Target="../media/image305.png"/><Relationship Id="rId34" Type="http://schemas.openxmlformats.org/officeDocument/2006/relationships/image" Target="../media/image318.png"/><Relationship Id="rId7" Type="http://schemas.openxmlformats.org/officeDocument/2006/relationships/image" Target="../media/image292.png"/><Relationship Id="rId12" Type="http://schemas.openxmlformats.org/officeDocument/2006/relationships/image" Target="../media/image296.png"/><Relationship Id="rId17" Type="http://schemas.openxmlformats.org/officeDocument/2006/relationships/image" Target="../media/image301.png"/><Relationship Id="rId25" Type="http://schemas.openxmlformats.org/officeDocument/2006/relationships/image" Target="../media/image309.svg"/><Relationship Id="rId33" Type="http://schemas.openxmlformats.org/officeDocument/2006/relationships/image" Target="../media/image317.png"/><Relationship Id="rId38" Type="http://schemas.openxmlformats.org/officeDocument/2006/relationships/image" Target="../media/image322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00.jpeg"/><Relationship Id="rId20" Type="http://schemas.openxmlformats.org/officeDocument/2006/relationships/image" Target="../media/image304.jpeg"/><Relationship Id="rId29" Type="http://schemas.openxmlformats.org/officeDocument/2006/relationships/image" Target="../media/image3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1.png"/><Relationship Id="rId11" Type="http://schemas.openxmlformats.org/officeDocument/2006/relationships/image" Target="../media/image295.svg"/><Relationship Id="rId24" Type="http://schemas.openxmlformats.org/officeDocument/2006/relationships/image" Target="../media/image308.png"/><Relationship Id="rId32" Type="http://schemas.openxmlformats.org/officeDocument/2006/relationships/image" Target="../media/image316.svg"/><Relationship Id="rId37" Type="http://schemas.openxmlformats.org/officeDocument/2006/relationships/image" Target="../media/image321.jpeg"/><Relationship Id="rId5" Type="http://schemas.openxmlformats.org/officeDocument/2006/relationships/image" Target="../media/image153.png"/><Relationship Id="rId15" Type="http://schemas.openxmlformats.org/officeDocument/2006/relationships/image" Target="../media/image299.svg"/><Relationship Id="rId23" Type="http://schemas.openxmlformats.org/officeDocument/2006/relationships/image" Target="../media/image307.svg"/><Relationship Id="rId28" Type="http://schemas.openxmlformats.org/officeDocument/2006/relationships/image" Target="../media/image312.svg"/><Relationship Id="rId36" Type="http://schemas.openxmlformats.org/officeDocument/2006/relationships/image" Target="../media/image320.svg"/><Relationship Id="rId10" Type="http://schemas.openxmlformats.org/officeDocument/2006/relationships/image" Target="../media/image294.png"/><Relationship Id="rId19" Type="http://schemas.openxmlformats.org/officeDocument/2006/relationships/image" Target="../media/image303.svg"/><Relationship Id="rId31" Type="http://schemas.openxmlformats.org/officeDocument/2006/relationships/image" Target="../media/image315.png"/><Relationship Id="rId4" Type="http://schemas.openxmlformats.org/officeDocument/2006/relationships/image" Target="../media/image283.svg"/><Relationship Id="rId9" Type="http://schemas.openxmlformats.org/officeDocument/2006/relationships/image" Target="../media/image293.png"/><Relationship Id="rId14" Type="http://schemas.openxmlformats.org/officeDocument/2006/relationships/image" Target="../media/image298.png"/><Relationship Id="rId22" Type="http://schemas.openxmlformats.org/officeDocument/2006/relationships/image" Target="../media/image306.png"/><Relationship Id="rId27" Type="http://schemas.openxmlformats.org/officeDocument/2006/relationships/image" Target="../media/image311.png"/><Relationship Id="rId30" Type="http://schemas.openxmlformats.org/officeDocument/2006/relationships/image" Target="../media/image314.png"/><Relationship Id="rId35" Type="http://schemas.openxmlformats.org/officeDocument/2006/relationships/image" Target="../media/image319.png"/><Relationship Id="rId8" Type="http://schemas.openxmlformats.org/officeDocument/2006/relationships/image" Target="../media/image20.png"/><Relationship Id="rId3" Type="http://schemas.openxmlformats.org/officeDocument/2006/relationships/image" Target="../media/image2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32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3" Type="http://schemas.openxmlformats.org/officeDocument/2006/relationships/image" Target="../media/image32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5.png"/><Relationship Id="rId5" Type="http://schemas.openxmlformats.org/officeDocument/2006/relationships/slide" Target="slide30.xml"/><Relationship Id="rId10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png"/><Relationship Id="rId13" Type="http://schemas.openxmlformats.org/officeDocument/2006/relationships/image" Target="../media/image331.png"/><Relationship Id="rId3" Type="http://schemas.openxmlformats.org/officeDocument/2006/relationships/image" Target="../media/image324.png"/><Relationship Id="rId7" Type="http://schemas.openxmlformats.org/officeDocument/2006/relationships/image" Target="../media/image328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7.png"/><Relationship Id="rId11" Type="http://schemas.openxmlformats.org/officeDocument/2006/relationships/image" Target="../media/image2.png"/><Relationship Id="rId5" Type="http://schemas.openxmlformats.org/officeDocument/2006/relationships/image" Target="../media/image325.png"/><Relationship Id="rId10" Type="http://schemas.openxmlformats.org/officeDocument/2006/relationships/image" Target="../media/image20.png"/><Relationship Id="rId4" Type="http://schemas.openxmlformats.org/officeDocument/2006/relationships/slide" Target="slide31.xml"/><Relationship Id="rId9" Type="http://schemas.openxmlformats.org/officeDocument/2006/relationships/image" Target="../media/image33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jpeg"/><Relationship Id="rId3" Type="http://schemas.openxmlformats.org/officeDocument/2006/relationships/image" Target="../media/image32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5.png"/><Relationship Id="rId4" Type="http://schemas.openxmlformats.org/officeDocument/2006/relationships/slide" Target="slide32.xml"/><Relationship Id="rId9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2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5.png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2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5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2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5.png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png"/><Relationship Id="rId13" Type="http://schemas.openxmlformats.org/officeDocument/2006/relationships/image" Target="../media/image18.png"/><Relationship Id="rId3" Type="http://schemas.openxmlformats.org/officeDocument/2006/relationships/image" Target="../media/image333.png"/><Relationship Id="rId7" Type="http://schemas.openxmlformats.org/officeDocument/2006/relationships/slide" Target="slide36.xm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4.png"/><Relationship Id="rId11" Type="http://schemas.openxmlformats.org/officeDocument/2006/relationships/image" Target="../media/image20.png"/><Relationship Id="rId5" Type="http://schemas.openxmlformats.org/officeDocument/2006/relationships/image" Target="../media/image335.png"/><Relationship Id="rId10" Type="http://schemas.openxmlformats.org/officeDocument/2006/relationships/image" Target="../media/image337.png"/><Relationship Id="rId4" Type="http://schemas.openxmlformats.org/officeDocument/2006/relationships/image" Target="../media/image334.png"/><Relationship Id="rId9" Type="http://schemas.openxmlformats.org/officeDocument/2006/relationships/image" Target="../media/image336.png"/><Relationship Id="rId14" Type="http://schemas.openxmlformats.org/officeDocument/2006/relationships/image" Target="../media/image33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2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25.pn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2.png"/><Relationship Id="rId13" Type="http://schemas.openxmlformats.org/officeDocument/2006/relationships/image" Target="../media/image20.png"/><Relationship Id="rId18" Type="http://schemas.openxmlformats.org/officeDocument/2006/relationships/image" Target="../media/image18.png"/><Relationship Id="rId3" Type="http://schemas.openxmlformats.org/officeDocument/2006/relationships/image" Target="../media/image339.png"/><Relationship Id="rId7" Type="http://schemas.openxmlformats.org/officeDocument/2006/relationships/image" Target="../media/image341.png"/><Relationship Id="rId12" Type="http://schemas.openxmlformats.org/officeDocument/2006/relationships/image" Target="../media/image345.png"/><Relationship Id="rId17" Type="http://schemas.openxmlformats.org/officeDocument/2006/relationships/image" Target="../media/image347.png"/><Relationship Id="rId2" Type="http://schemas.openxmlformats.org/officeDocument/2006/relationships/notesSlide" Target="../notesSlides/notesSlide35.xml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jpeg"/><Relationship Id="rId11" Type="http://schemas.openxmlformats.org/officeDocument/2006/relationships/image" Target="../media/image344.png"/><Relationship Id="rId5" Type="http://schemas.openxmlformats.org/officeDocument/2006/relationships/image" Target="../media/image325.png"/><Relationship Id="rId15" Type="http://schemas.openxmlformats.org/officeDocument/2006/relationships/image" Target="../media/image346.png"/><Relationship Id="rId10" Type="http://schemas.openxmlformats.org/officeDocument/2006/relationships/image" Target="../media/image343.png"/><Relationship Id="rId4" Type="http://schemas.openxmlformats.org/officeDocument/2006/relationships/slide" Target="slide38.xml"/><Relationship Id="rId9" Type="http://schemas.microsoft.com/office/2007/relationships/hdphoto" Target="../media/hdphoto10.wdp"/><Relationship Id="rId1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20.png"/><Relationship Id="rId21" Type="http://schemas.openxmlformats.org/officeDocument/2006/relationships/image" Target="../media/image50.png"/><Relationship Id="rId7" Type="http://schemas.openxmlformats.org/officeDocument/2006/relationships/image" Target="../media/image37.png"/><Relationship Id="rId12" Type="http://schemas.openxmlformats.org/officeDocument/2006/relationships/image" Target="../media/image22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3.png"/><Relationship Id="rId5" Type="http://schemas.openxmlformats.org/officeDocument/2006/relationships/image" Target="../media/image35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10" Type="http://schemas.openxmlformats.org/officeDocument/2006/relationships/image" Target="../media/image40.png"/><Relationship Id="rId19" Type="http://schemas.openxmlformats.org/officeDocument/2006/relationships/image" Target="../media/image48.png"/><Relationship Id="rId4" Type="http://schemas.openxmlformats.org/officeDocument/2006/relationships/image" Target="../media/image21.png"/><Relationship Id="rId9" Type="http://schemas.openxmlformats.org/officeDocument/2006/relationships/image" Target="../media/image39.png"/><Relationship Id="rId14" Type="http://schemas.openxmlformats.org/officeDocument/2006/relationships/image" Target="../media/image43.png"/><Relationship Id="rId22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5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73.svg"/><Relationship Id="rId7" Type="http://schemas.openxmlformats.org/officeDocument/2006/relationships/image" Target="../media/image20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1.png"/><Relationship Id="rId11" Type="http://schemas.openxmlformats.org/officeDocument/2006/relationships/image" Target="../media/image63.png"/><Relationship Id="rId5" Type="http://schemas.openxmlformats.org/officeDocument/2006/relationships/image" Target="../media/image60.png"/><Relationship Id="rId15" Type="http://schemas.openxmlformats.org/officeDocument/2006/relationships/image" Target="../media/image67.png"/><Relationship Id="rId10" Type="http://schemas.openxmlformats.org/officeDocument/2006/relationships/image" Target="../media/image62.jpeg"/><Relationship Id="rId19" Type="http://schemas.openxmlformats.org/officeDocument/2006/relationships/image" Target="../media/image71.png"/><Relationship Id="rId4" Type="http://schemas.openxmlformats.org/officeDocument/2006/relationships/image" Target="../media/image59.png"/><Relationship Id="rId9" Type="http://schemas.openxmlformats.org/officeDocument/2006/relationships/image" Target="../media/image22.png"/><Relationship Id="rId14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png"/><Relationship Id="rId12" Type="http://schemas.openxmlformats.org/officeDocument/2006/relationships/image" Target="../media/image80.png"/><Relationship Id="rId17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3.png"/><Relationship Id="rId20" Type="http://schemas.openxmlformats.org/officeDocument/2006/relationships/image" Target="../media/image73.sv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0.png"/><Relationship Id="rId11" Type="http://schemas.openxmlformats.org/officeDocument/2006/relationships/image" Target="../media/image79.png"/><Relationship Id="rId5" Type="http://schemas.openxmlformats.org/officeDocument/2006/relationships/image" Target="../media/image75.png"/><Relationship Id="rId15" Type="http://schemas.openxmlformats.org/officeDocument/2006/relationships/image" Target="../media/image71.png"/><Relationship Id="rId10" Type="http://schemas.openxmlformats.org/officeDocument/2006/relationships/image" Target="../media/image78.png"/><Relationship Id="rId19" Type="http://schemas.openxmlformats.org/officeDocument/2006/relationships/image" Target="../media/image72.png"/><Relationship Id="rId4" Type="http://schemas.openxmlformats.org/officeDocument/2006/relationships/image" Target="../media/image74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93.png"/><Relationship Id="rId18" Type="http://schemas.openxmlformats.org/officeDocument/2006/relationships/image" Target="../media/image9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0.png"/><Relationship Id="rId12" Type="http://schemas.openxmlformats.org/officeDocument/2006/relationships/image" Target="../media/image92.png"/><Relationship Id="rId17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5.png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88.png"/><Relationship Id="rId11" Type="http://schemas.openxmlformats.org/officeDocument/2006/relationships/image" Target="../media/image91.png"/><Relationship Id="rId5" Type="http://schemas.openxmlformats.org/officeDocument/2006/relationships/image" Target="../media/image87.png"/><Relationship Id="rId15" Type="http://schemas.openxmlformats.org/officeDocument/2006/relationships/image" Target="../media/image71.png"/><Relationship Id="rId10" Type="http://schemas.openxmlformats.org/officeDocument/2006/relationships/image" Target="../media/image90.png"/><Relationship Id="rId4" Type="http://schemas.openxmlformats.org/officeDocument/2006/relationships/image" Target="../media/image86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875BA8-AAC2-4B2C-8C3C-039DB62DFE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000" y="0"/>
            <a:ext cx="5080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D368955-CA2D-413B-81BF-3CEE17B539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2"/>
            <a:ext cx="716848" cy="755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45F6FC-C537-41EA-B533-C2F1DE305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3" y="1326857"/>
            <a:ext cx="5145470" cy="13412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FA9685-666B-474B-BB0E-DA727FCD1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05" y="2023629"/>
            <a:ext cx="3286029" cy="8900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D9069F-32CD-4208-B859-9A0817D36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776" y="2730001"/>
            <a:ext cx="6346486" cy="4938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7E533E-5CD4-4EAB-8741-9498095A4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01" y="3121802"/>
            <a:ext cx="2365453" cy="4999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FB08DB9-15B8-4387-B3F1-4A7FAF84FA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405" y="4057397"/>
            <a:ext cx="3078747" cy="8900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AE42431-F02A-4CC6-8EE8-C4A9CD4471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371" y="4641050"/>
            <a:ext cx="7602371" cy="8900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9346A1F-4BA7-46E6-B5D1-2F249C8C05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5301" y="6356772"/>
            <a:ext cx="224352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38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F5ABB99-4737-4591-B288-D097D4876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125" y="1823957"/>
            <a:ext cx="2407604" cy="439961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32D9474-9CDB-46AA-8FA0-FD97EAC05B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70" y="1389791"/>
            <a:ext cx="7527223" cy="4976823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16A2EDD-8B6F-49C4-A656-1EA9391D01E7}"/>
              </a:ext>
            </a:extLst>
          </p:cNvPr>
          <p:cNvSpPr txBox="1"/>
          <p:nvPr/>
        </p:nvSpPr>
        <p:spPr>
          <a:xfrm>
            <a:off x="9473578" y="1328661"/>
            <a:ext cx="1974698" cy="539942"/>
          </a:xfrm>
          <a:prstGeom prst="roundRect">
            <a:avLst>
              <a:gd name="adj" fmla="val 0"/>
            </a:avLst>
          </a:prstGeom>
          <a:noFill/>
        </p:spPr>
        <p:txBody>
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l"/>
            <a:r>
              <a:rPr lang="th-TH" altLang="th-TH" dirty="0"/>
              <a:t>ตัวอย่างหลักฐาน</a:t>
            </a:r>
          </a:p>
        </p:txBody>
      </p:sp>
      <p:grpSp>
        <p:nvGrpSpPr>
          <p:cNvPr id="16" name="T--กาญ">
            <a:extLst>
              <a:ext uri="{FF2B5EF4-FFF2-40B4-BE49-F238E27FC236}">
                <a16:creationId xmlns:a16="http://schemas.microsoft.com/office/drawing/2014/main" id="{FCF7286C-3394-4899-AD6E-83F99E9EEFBE}"/>
              </a:ext>
            </a:extLst>
          </p:cNvPr>
          <p:cNvGrpSpPr/>
          <p:nvPr/>
        </p:nvGrpSpPr>
        <p:grpSpPr>
          <a:xfrm>
            <a:off x="8754957" y="4048291"/>
            <a:ext cx="2149281" cy="2480690"/>
            <a:chOff x="12517224" y="1580854"/>
            <a:chExt cx="2149281" cy="2480690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D93D840B-867A-4688-9EB0-C429F7123DC3}"/>
                </a:ext>
              </a:extLst>
            </p:cNvPr>
            <p:cNvSpPr/>
            <p:nvPr/>
          </p:nvSpPr>
          <p:spPr>
            <a:xfrm>
              <a:off x="12517224" y="1580854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C8005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B2A6B036-A689-47E7-8B25-060D8B31707D}"/>
                </a:ext>
              </a:extLst>
            </p:cNvPr>
            <p:cNvSpPr/>
            <p:nvPr/>
          </p:nvSpPr>
          <p:spPr>
            <a:xfrm>
              <a:off x="12597779" y="3239667"/>
              <a:ext cx="1988170" cy="739208"/>
            </a:xfrm>
            <a:prstGeom prst="roundRect">
              <a:avLst/>
            </a:prstGeom>
            <a:solidFill>
              <a:srgbClr val="FFBD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622051C-2E27-4B3F-A8FA-04B0BE10B38D}"/>
                </a:ext>
              </a:extLst>
            </p:cNvPr>
            <p:cNvSpPr txBox="1"/>
            <p:nvPr/>
          </p:nvSpPr>
          <p:spPr>
            <a:xfrm>
              <a:off x="12517224" y="2701341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เครื่องมือเหล็ก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3A9ECD8-6226-4927-94A9-9D4B3FF14BF7}"/>
                </a:ext>
              </a:extLst>
            </p:cNvPr>
            <p:cNvSpPr txBox="1"/>
            <p:nvPr/>
          </p:nvSpPr>
          <p:spPr>
            <a:xfrm>
              <a:off x="12652577" y="3239667"/>
              <a:ext cx="1851046" cy="783667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 บ้านดอนตาเพชร </a:t>
              </a:r>
            </a:p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จ.กาญจนบุรี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B5E6166-3383-4249-A538-A1CF3D020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52577" y="1789231"/>
              <a:ext cx="1944615" cy="876230"/>
            </a:xfrm>
            <a:prstGeom prst="rect">
              <a:avLst/>
            </a:prstGeom>
          </p:spPr>
        </p:pic>
      </p:grpSp>
      <p:pic>
        <p:nvPicPr>
          <p:cNvPr id="36" name="B--กาญ">
            <a:extLst>
              <a:ext uri="{FF2B5EF4-FFF2-40B4-BE49-F238E27FC236}">
                <a16:creationId xmlns:a16="http://schemas.microsoft.com/office/drawing/2014/main" id="{341C7133-BE44-497A-84AE-B4B4A09DC95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510" y="3333376"/>
            <a:ext cx="471457" cy="610412"/>
          </a:xfrm>
          <a:prstGeom prst="rect">
            <a:avLst/>
          </a:prstGeom>
        </p:spPr>
      </p:pic>
      <p:pic>
        <p:nvPicPr>
          <p:cNvPr id="14" name="B--สุโขทัย">
            <a:extLst>
              <a:ext uri="{FF2B5EF4-FFF2-40B4-BE49-F238E27FC236}">
                <a16:creationId xmlns:a16="http://schemas.microsoft.com/office/drawing/2014/main" id="{B89AF18C-9C80-4E42-951A-8C9BEFEC44D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6967" y="2659880"/>
            <a:ext cx="360000" cy="495000"/>
          </a:xfrm>
          <a:prstGeom prst="rect">
            <a:avLst/>
          </a:prstGeom>
        </p:spPr>
      </p:pic>
      <p:pic>
        <p:nvPicPr>
          <p:cNvPr id="5" name="B-ชุมชน">
            <a:extLst>
              <a:ext uri="{FF2B5EF4-FFF2-40B4-BE49-F238E27FC236}">
                <a16:creationId xmlns:a16="http://schemas.microsoft.com/office/drawing/2014/main" id="{EBA646C6-56A5-4C59-AF2B-B3F4498B1C5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6140"/>
          <a:stretch/>
        </p:blipFill>
        <p:spPr>
          <a:xfrm>
            <a:off x="736770" y="1542639"/>
            <a:ext cx="7527223" cy="1402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D912C7-A697-421F-B558-3CDF42E48EA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672"/>
          <a:stretch/>
        </p:blipFill>
        <p:spPr>
          <a:xfrm>
            <a:off x="686509" y="2712062"/>
            <a:ext cx="6078366" cy="1186441"/>
          </a:xfrm>
          <a:prstGeom prst="rect">
            <a:avLst/>
          </a:prstGeom>
        </p:spPr>
      </p:pic>
      <p:pic>
        <p:nvPicPr>
          <p:cNvPr id="11" name="B--เกษตร">
            <a:extLst>
              <a:ext uri="{FF2B5EF4-FFF2-40B4-BE49-F238E27FC236}">
                <a16:creationId xmlns:a16="http://schemas.microsoft.com/office/drawing/2014/main" id="{69ED6B21-8ABD-4D79-8D31-7476949368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4865" y="2914456"/>
            <a:ext cx="6030250" cy="2462400"/>
          </a:xfrm>
          <a:prstGeom prst="rect">
            <a:avLst/>
          </a:prstGeom>
        </p:spPr>
      </p:pic>
      <p:sp>
        <p:nvSpPr>
          <p:cNvPr id="71" name="T-ค้าขาย">
            <a:extLst>
              <a:ext uri="{FF2B5EF4-FFF2-40B4-BE49-F238E27FC236}">
                <a16:creationId xmlns:a16="http://schemas.microsoft.com/office/drawing/2014/main" id="{955B3E0B-199A-4743-9EB4-71C2BE227E3C}"/>
              </a:ext>
            </a:extLst>
          </p:cNvPr>
          <p:cNvSpPr txBox="1"/>
          <p:nvPr/>
        </p:nvSpPr>
        <p:spPr>
          <a:xfrm>
            <a:off x="3294632" y="2858853"/>
            <a:ext cx="1666869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80051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altLang="th-TH" b="0" dirty="0"/>
              <a:t>มีการค้าขาย</a:t>
            </a:r>
          </a:p>
        </p:txBody>
      </p:sp>
      <p:sp>
        <p:nvSpPr>
          <p:cNvPr id="72" name="T-เกษตร">
            <a:extLst>
              <a:ext uri="{FF2B5EF4-FFF2-40B4-BE49-F238E27FC236}">
                <a16:creationId xmlns:a16="http://schemas.microsoft.com/office/drawing/2014/main" id="{F64C2C4C-2BA2-44F0-AE89-3ACED2E2C21A}"/>
              </a:ext>
            </a:extLst>
          </p:cNvPr>
          <p:cNvSpPr txBox="1"/>
          <p:nvPr/>
        </p:nvSpPr>
        <p:spPr>
          <a:xfrm>
            <a:off x="5552694" y="2276967"/>
            <a:ext cx="2433561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80051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ชุมชนเกษตรขนาดใหญ่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1EB3A42-E5A8-4ECF-8EAE-148574549F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69" y="4745419"/>
            <a:ext cx="7527223" cy="16070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04E7768-B876-451C-B871-06C728AEBA7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950" y="3297267"/>
            <a:ext cx="1138696" cy="2160000"/>
          </a:xfrm>
          <a:prstGeom prst="rect">
            <a:avLst/>
          </a:prstGeom>
        </p:spPr>
      </p:pic>
      <p:pic>
        <p:nvPicPr>
          <p:cNvPr id="26" name="B-เครื่องมือ">
            <a:extLst>
              <a:ext uri="{FF2B5EF4-FFF2-40B4-BE49-F238E27FC236}">
                <a16:creationId xmlns:a16="http://schemas.microsoft.com/office/drawing/2014/main" id="{051C1120-B444-422C-8049-860257AC7FA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3795" y="4023652"/>
            <a:ext cx="3468586" cy="2224800"/>
          </a:xfrm>
          <a:prstGeom prst="rect">
            <a:avLst/>
          </a:prstGeom>
        </p:spPr>
      </p:pic>
      <p:pic>
        <p:nvPicPr>
          <p:cNvPr id="17" name="B-ค้าขาย">
            <a:extLst>
              <a:ext uri="{FF2B5EF4-FFF2-40B4-BE49-F238E27FC236}">
                <a16:creationId xmlns:a16="http://schemas.microsoft.com/office/drawing/2014/main" id="{7BF45C24-A240-4F87-8D2D-A24CB8CEE70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552" y="3488113"/>
            <a:ext cx="1134000" cy="978579"/>
          </a:xfrm>
          <a:prstGeom prst="rect">
            <a:avLst/>
          </a:prstGeom>
        </p:spPr>
      </p:pic>
      <p:pic>
        <p:nvPicPr>
          <p:cNvPr id="47" name="close-เกษตร">
            <a:extLst>
              <a:ext uri="{FF2B5EF4-FFF2-40B4-BE49-F238E27FC236}">
                <a16:creationId xmlns:a16="http://schemas.microsoft.com/office/drawing/2014/main" id="{D69E47A6-A57C-49AD-A52B-E5E4F969FD7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514" y="2089089"/>
            <a:ext cx="416659" cy="416659"/>
          </a:xfrm>
          <a:prstGeom prst="rect">
            <a:avLst/>
          </a:prstGeom>
        </p:spPr>
      </p:pic>
      <p:pic>
        <p:nvPicPr>
          <p:cNvPr id="49" name="close-ค้าขาย">
            <a:extLst>
              <a:ext uri="{FF2B5EF4-FFF2-40B4-BE49-F238E27FC236}">
                <a16:creationId xmlns:a16="http://schemas.microsoft.com/office/drawing/2014/main" id="{62781F3E-2838-4CD2-AF17-1683715E241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3358" y="2638673"/>
            <a:ext cx="416659" cy="416659"/>
          </a:xfrm>
          <a:prstGeom prst="rect">
            <a:avLst/>
          </a:prstGeom>
        </p:spPr>
      </p:pic>
      <p:sp>
        <p:nvSpPr>
          <p:cNvPr id="42" name="T-แลกเปลี่ยน">
            <a:extLst>
              <a:ext uri="{FF2B5EF4-FFF2-40B4-BE49-F238E27FC236}">
                <a16:creationId xmlns:a16="http://schemas.microsoft.com/office/drawing/2014/main" id="{90667683-C181-4F22-91F2-44E747C9FE5A}"/>
              </a:ext>
            </a:extLst>
          </p:cNvPr>
          <p:cNvSpPr txBox="1"/>
          <p:nvPr/>
        </p:nvSpPr>
        <p:spPr>
          <a:xfrm>
            <a:off x="694003" y="3701127"/>
            <a:ext cx="3057714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80051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แลกเปลี่ยนสินค้าระหว่างกัน</a:t>
            </a:r>
          </a:p>
        </p:txBody>
      </p:sp>
      <p:pic>
        <p:nvPicPr>
          <p:cNvPr id="48" name="close-แลกเปลี่ยน">
            <a:extLst>
              <a:ext uri="{FF2B5EF4-FFF2-40B4-BE49-F238E27FC236}">
                <a16:creationId xmlns:a16="http://schemas.microsoft.com/office/drawing/2014/main" id="{8F930231-943B-4AA7-A7D7-7FF2D99B184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082" y="3506869"/>
            <a:ext cx="416659" cy="416659"/>
          </a:xfrm>
          <a:prstGeom prst="rect">
            <a:avLst/>
          </a:prstGeom>
        </p:spPr>
      </p:pic>
      <p:sp>
        <p:nvSpPr>
          <p:cNvPr id="70" name="T-เครื่องมือ">
            <a:extLst>
              <a:ext uri="{FF2B5EF4-FFF2-40B4-BE49-F238E27FC236}">
                <a16:creationId xmlns:a16="http://schemas.microsoft.com/office/drawing/2014/main" id="{F521B5A0-3332-43DE-B724-01DB0E5B4C2A}"/>
              </a:ext>
            </a:extLst>
          </p:cNvPr>
          <p:cNvSpPr txBox="1"/>
          <p:nvPr/>
        </p:nvSpPr>
        <p:spPr>
          <a:xfrm>
            <a:off x="4582159" y="3405420"/>
            <a:ext cx="3057714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80051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เครื่องมือเครื่องใช้ทำด้วยเหล็ก</a:t>
            </a:r>
          </a:p>
        </p:txBody>
      </p:sp>
      <p:pic>
        <p:nvPicPr>
          <p:cNvPr id="52" name="close-เครื่องมือ">
            <a:extLst>
              <a:ext uri="{FF2B5EF4-FFF2-40B4-BE49-F238E27FC236}">
                <a16:creationId xmlns:a16="http://schemas.microsoft.com/office/drawing/2014/main" id="{7CFA22B1-A87C-4566-B7BE-D90F8D360B5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639" y="3191085"/>
            <a:ext cx="416659" cy="416659"/>
          </a:xfrm>
          <a:prstGeom prst="rect">
            <a:avLst/>
          </a:prstGeom>
        </p:spPr>
      </p:pic>
      <p:pic>
        <p:nvPicPr>
          <p:cNvPr id="54" name="close-กาญ">
            <a:extLst>
              <a:ext uri="{FF2B5EF4-FFF2-40B4-BE49-F238E27FC236}">
                <a16:creationId xmlns:a16="http://schemas.microsoft.com/office/drawing/2014/main" id="{2482A136-8ACF-4641-87EF-CC83DF6E44F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0708" y="3857739"/>
            <a:ext cx="416659" cy="416659"/>
          </a:xfrm>
          <a:prstGeom prst="rect">
            <a:avLst/>
          </a:prstGeom>
        </p:spPr>
      </p:pic>
      <p:grpSp>
        <p:nvGrpSpPr>
          <p:cNvPr id="8" name="T-สุโขทัย">
            <a:extLst>
              <a:ext uri="{FF2B5EF4-FFF2-40B4-BE49-F238E27FC236}">
                <a16:creationId xmlns:a16="http://schemas.microsoft.com/office/drawing/2014/main" id="{38AF05B7-3FBA-413F-8267-C4B5B7A24E30}"/>
              </a:ext>
            </a:extLst>
          </p:cNvPr>
          <p:cNvGrpSpPr/>
          <p:nvPr/>
        </p:nvGrpSpPr>
        <p:grpSpPr>
          <a:xfrm>
            <a:off x="8835513" y="3292265"/>
            <a:ext cx="2149281" cy="2480690"/>
            <a:chOff x="7436444" y="4061544"/>
            <a:chExt cx="2149281" cy="2480690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4A47D4B-1FE1-4085-9708-09267C028E90}"/>
                </a:ext>
              </a:extLst>
            </p:cNvPr>
            <p:cNvSpPr/>
            <p:nvPr/>
          </p:nvSpPr>
          <p:spPr>
            <a:xfrm>
              <a:off x="7436444" y="4061544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C8005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62164DD-7961-467A-BFE1-745C2EF965B8}"/>
                </a:ext>
              </a:extLst>
            </p:cNvPr>
            <p:cNvSpPr/>
            <p:nvPr/>
          </p:nvSpPr>
          <p:spPr>
            <a:xfrm>
              <a:off x="7516999" y="5720357"/>
              <a:ext cx="1988170" cy="739208"/>
            </a:xfrm>
            <a:prstGeom prst="roundRect">
              <a:avLst/>
            </a:prstGeom>
            <a:solidFill>
              <a:srgbClr val="FFBD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A9943E-44D5-4C80-B94C-B70A50C4F1AF}"/>
                </a:ext>
              </a:extLst>
            </p:cNvPr>
            <p:cNvSpPr txBox="1"/>
            <p:nvPr/>
          </p:nvSpPr>
          <p:spPr>
            <a:xfrm>
              <a:off x="7436444" y="5298599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เครื่องมือเหล็ก</a:t>
              </a:r>
              <a:endParaRPr lang="en-US" altLang="th-TH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9C5C67D-4066-47C9-84E7-CE3CE6DC1B2B}"/>
                </a:ext>
              </a:extLst>
            </p:cNvPr>
            <p:cNvSpPr txBox="1"/>
            <p:nvPr/>
          </p:nvSpPr>
          <p:spPr>
            <a:xfrm>
              <a:off x="7654466" y="5946949"/>
              <a:ext cx="1713237" cy="406641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70000"/>
                </a:lnSpc>
              </a:pPr>
              <a:r>
                <a:rPr lang="th-TH" altLang="th-TH" b="0" dirty="0"/>
                <a:t>จ.สุโขทัย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9013EBB-6F11-4FAC-94A0-7E823574B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6014" y="4166047"/>
              <a:ext cx="1713237" cy="1225290"/>
            </a:xfrm>
            <a:prstGeom prst="rect">
              <a:avLst/>
            </a:prstGeom>
          </p:spPr>
        </p:pic>
      </p:grpSp>
      <p:pic>
        <p:nvPicPr>
          <p:cNvPr id="53" name="close-สุโขทัย">
            <a:extLst>
              <a:ext uri="{FF2B5EF4-FFF2-40B4-BE49-F238E27FC236}">
                <a16:creationId xmlns:a16="http://schemas.microsoft.com/office/drawing/2014/main" id="{626C5B5A-D946-430E-934D-20CF326A6A1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174" y="3083233"/>
            <a:ext cx="416659" cy="416659"/>
          </a:xfrm>
          <a:prstGeom prst="rect">
            <a:avLst/>
          </a:prstGeom>
        </p:spPr>
      </p:pic>
      <p:sp>
        <p:nvSpPr>
          <p:cNvPr id="29" name="T-ชุมชน">
            <a:extLst>
              <a:ext uri="{FF2B5EF4-FFF2-40B4-BE49-F238E27FC236}">
                <a16:creationId xmlns:a16="http://schemas.microsoft.com/office/drawing/2014/main" id="{FFA96F92-C56C-4176-A044-F1D0BAE05740}"/>
              </a:ext>
            </a:extLst>
          </p:cNvPr>
          <p:cNvSpPr txBox="1"/>
          <p:nvPr/>
        </p:nvSpPr>
        <p:spPr>
          <a:xfrm>
            <a:off x="1888515" y="1563604"/>
            <a:ext cx="3512064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80051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ชุมชนมีความซับซ้อนและเจริญขึ้น</a:t>
            </a:r>
          </a:p>
        </p:txBody>
      </p:sp>
      <p:pic>
        <p:nvPicPr>
          <p:cNvPr id="46" name="close-ชุมชน">
            <a:extLst>
              <a:ext uri="{FF2B5EF4-FFF2-40B4-BE49-F238E27FC236}">
                <a16:creationId xmlns:a16="http://schemas.microsoft.com/office/drawing/2014/main" id="{F31D173F-12A8-4892-AD88-8BE1D58E5A7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0373" y="1371589"/>
            <a:ext cx="416659" cy="416659"/>
          </a:xfrm>
          <a:prstGeom prst="rect">
            <a:avLst/>
          </a:prstGeom>
        </p:spPr>
      </p:pic>
      <p:pic>
        <p:nvPicPr>
          <p:cNvPr id="20" name="B-แลกเปลี่ยน">
            <a:extLst>
              <a:ext uri="{FF2B5EF4-FFF2-40B4-BE49-F238E27FC236}">
                <a16:creationId xmlns:a16="http://schemas.microsoft.com/office/drawing/2014/main" id="{AB02B9D9-3B74-4EC7-B810-B20ABB38DFE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98" y="4193840"/>
            <a:ext cx="2916000" cy="2169362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88D7329C-14CF-4944-A23B-8F803A7C94C3}"/>
              </a:ext>
            </a:extLst>
          </p:cNvPr>
          <p:cNvGrpSpPr/>
          <p:nvPr/>
        </p:nvGrpSpPr>
        <p:grpSpPr>
          <a:xfrm>
            <a:off x="2088404" y="279592"/>
            <a:ext cx="8015192" cy="822604"/>
            <a:chOff x="1888517" y="279592"/>
            <a:chExt cx="8015192" cy="822604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188B001F-3EEF-48BF-A66D-06B38CE82788}"/>
                </a:ext>
              </a:extLst>
            </p:cNvPr>
            <p:cNvSpPr/>
            <p:nvPr/>
          </p:nvSpPr>
          <p:spPr>
            <a:xfrm>
              <a:off x="3088058" y="279592"/>
              <a:ext cx="6815651" cy="791999"/>
            </a:xfrm>
            <a:prstGeom prst="roundRect">
              <a:avLst>
                <a:gd name="adj" fmla="val 19620"/>
              </a:avLst>
            </a:prstGeom>
            <a:solidFill>
              <a:schemeClr val="bg1"/>
            </a:solidFill>
            <a:ln w="19050">
              <a:solidFill>
                <a:srgbClr val="C80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144000" rIns="72000" bIns="0" rtlCol="0" anchor="ctr"/>
            <a:lstStyle/>
            <a:p>
              <a:pPr>
                <a:lnSpc>
                  <a:spcPct val="80000"/>
                </a:lnSpc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มนุษย์นำเหล็กมาหลอมเป็นเครื่องมือเครื่องใช้และอาวุธ เนื่องจากเหล็กมีความแข็งแกร่งคงทนมากกว่าสำริด</a:t>
              </a:r>
            </a:p>
          </p:txBody>
        </p:sp>
        <p:sp>
          <p:nvSpPr>
            <p:cNvPr id="58" name="Rectangle: Top Corners Rounded 57">
              <a:extLst>
                <a:ext uri="{FF2B5EF4-FFF2-40B4-BE49-F238E27FC236}">
                  <a16:creationId xmlns:a16="http://schemas.microsoft.com/office/drawing/2014/main" id="{74427039-78E1-40C1-8315-7C77B9C635A8}"/>
                </a:ext>
              </a:extLst>
            </p:cNvPr>
            <p:cNvSpPr/>
            <p:nvPr/>
          </p:nvSpPr>
          <p:spPr>
            <a:xfrm rot="16200000">
              <a:off x="2649188" y="-481079"/>
              <a:ext cx="791999" cy="2313341"/>
            </a:xfrm>
            <a:prstGeom prst="round2SameRect">
              <a:avLst>
                <a:gd name="adj1" fmla="val 18988"/>
                <a:gd name="adj2" fmla="val 0"/>
              </a:avLst>
            </a:prstGeom>
            <a:solidFill>
              <a:srgbClr val="C80051"/>
            </a:solidFill>
            <a:ln w="19050">
              <a:solidFill>
                <a:srgbClr val="C80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AA31EB93-3D0F-4AA1-BCAB-45549E1A0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7952" y="352323"/>
              <a:ext cx="1802112" cy="7498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34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71" grpId="0" animBg="1"/>
      <p:bldP spid="71" grpId="1" animBg="1"/>
      <p:bldP spid="72" grpId="0" animBg="1"/>
      <p:bldP spid="72" grpId="1" animBg="1"/>
      <p:bldP spid="42" grpId="0" animBg="1"/>
      <p:bldP spid="42" grpId="1" animBg="1"/>
      <p:bldP spid="70" grpId="0" animBg="1"/>
      <p:bldP spid="70" grpId="1" animBg="1"/>
      <p:bldP spid="29" grpId="0" animBg="1"/>
      <p:bldP spid="2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5C03CBF-1621-4CE9-B12E-230DD54D8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AC103F-EB45-4A5F-94A6-DD7E79EA85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7A7D44-1121-407A-A2F3-2934B3AEEC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51" y="1208852"/>
            <a:ext cx="5407200" cy="3575113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50DC1DC-7B0C-43B8-822B-E4C38986D32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802" y="1212375"/>
            <a:ext cx="5408007" cy="3571406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01E90A-47AF-4ED4-BE8B-03A97B9F321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83" y="4784529"/>
            <a:ext cx="2025251" cy="20734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DA88B1C-CDD3-4A00-B890-ACBC1E3BFA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358" y="5667367"/>
            <a:ext cx="8804102" cy="79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F9B107-DD5C-4E80-A8A5-01463E243E6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7B6AA4A-6482-439A-847C-D88B5511F2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73371" y="465071"/>
            <a:ext cx="2810500" cy="6462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CAC1FBA-6DCB-4F59-B3B9-7CB2E9BE3FE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6009" y="465071"/>
            <a:ext cx="281659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8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08A7397F-FA71-4CCB-AFDA-B0B1ED8D4B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371725"/>
            <a:ext cx="12192000" cy="448627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3EF8BEF-269E-488F-8B1B-1369FA8878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0445" y="105505"/>
            <a:ext cx="3785630" cy="132402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9ED3D8F-4099-4769-8DC4-F15674F195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572" y="815142"/>
            <a:ext cx="5967103" cy="581166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251545A4-FFC3-4A5C-AF6E-F9BFB1B8A67B}"/>
              </a:ext>
            </a:extLst>
          </p:cNvPr>
          <p:cNvGrpSpPr/>
          <p:nvPr/>
        </p:nvGrpSpPr>
        <p:grpSpPr>
          <a:xfrm>
            <a:off x="6280401" y="1116205"/>
            <a:ext cx="4679444" cy="4679444"/>
            <a:chOff x="6280401" y="1116205"/>
            <a:chExt cx="4679444" cy="4679444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9AC86B3-73DB-4479-9324-81B328C51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52238">
              <a:off x="6280401" y="1116205"/>
              <a:ext cx="4679444" cy="467944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E048FFE-E828-4F93-8721-7C1C1EF67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75885">
              <a:off x="6682432" y="2330581"/>
              <a:ext cx="828000" cy="1131894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6A1050F-D392-4B73-8CDE-3A4850C5E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957683">
              <a:off x="7218499" y="4181183"/>
              <a:ext cx="828000" cy="115551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39929E-7CEA-4527-8B9F-5D6F005A7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10926">
              <a:off x="9235104" y="4057965"/>
              <a:ext cx="540000" cy="133846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18CC773-BB1B-4B8C-B265-BA8DEE646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346467">
              <a:off x="9429526" y="2512931"/>
              <a:ext cx="1404000" cy="8535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C0F270-968F-4B3B-AE32-151197414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49727" y="1274154"/>
              <a:ext cx="1122413" cy="1116000"/>
            </a:xfrm>
            <a:prstGeom prst="rect">
              <a:avLst/>
            </a:prstGeom>
          </p:spPr>
        </p:pic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2839B471-316A-4C67-B036-FCD7DDE229E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18" y="3019425"/>
            <a:ext cx="2215169" cy="363111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75E31E7-4692-408C-BB91-56975B4FF99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4039" y="353503"/>
            <a:ext cx="504000" cy="864620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3B41BB-2D87-498C-B7B2-9A6901D9FC0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40AE9A9-E98C-402C-9480-CBD3073A41F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7D5B29-BA54-4003-B53C-7091CCB34C2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4DC161-92DE-4A4F-9E3A-AE2D73E62D3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48" y="499103"/>
            <a:ext cx="4494203" cy="2443640"/>
          </a:xfrm>
          <a:prstGeom prst="rect">
            <a:avLst/>
          </a:prstGeom>
        </p:spPr>
      </p:pic>
      <p:pic>
        <p:nvPicPr>
          <p:cNvPr id="12" name="play">
            <a:extLst>
              <a:ext uri="{FF2B5EF4-FFF2-40B4-BE49-F238E27FC236}">
                <a16:creationId xmlns:a16="http://schemas.microsoft.com/office/drawing/2014/main" id="{8462112B-B568-4274-BCF7-82B0573421F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254" y="2447927"/>
            <a:ext cx="2009739" cy="20160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F942F1B7-C75A-4C8E-BBCE-9C40C793151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7439265">
            <a:off x="8282833" y="3450401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0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5FD6EE-822E-4F19-8F28-4102E2BA77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B3AE6A-DDFE-4899-A79D-253EA8B18E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222" y="1856180"/>
            <a:ext cx="593555" cy="53420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5B630A-FB06-4268-B61E-6DAB54A1D006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6392777" y="2123280"/>
            <a:ext cx="3970800" cy="0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51F1100-8AED-4CE6-BE50-FABAE063C3C7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1828712" y="2123280"/>
            <a:ext cx="3970510" cy="0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480CBEC0-7A70-4AC7-837F-781A431254B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680" y="506312"/>
            <a:ext cx="2077168" cy="1349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2C439B-F114-4AA6-A9CB-4593E39502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015" y="2469141"/>
            <a:ext cx="9829971" cy="225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E26085-59EE-41FF-90E6-7DB81F2E29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293424"/>
            <a:ext cx="3530851" cy="256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18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E147F07-7E4C-4A3E-8EB3-85E46A0D7D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2767" y="223150"/>
            <a:ext cx="304055" cy="321017"/>
          </a:xfrm>
          <a:prstGeom prst="rect">
            <a:avLst/>
          </a:prstGeom>
        </p:spPr>
      </p:pic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F2E515E-809F-420C-9FB3-9E135E74020F}"/>
              </a:ext>
            </a:extLst>
          </p:cNvPr>
          <p:cNvGrpSpPr/>
          <p:nvPr/>
        </p:nvGrpSpPr>
        <p:grpSpPr>
          <a:xfrm>
            <a:off x="1021081" y="262207"/>
            <a:ext cx="10180320" cy="1109365"/>
            <a:chOff x="1021081" y="262207"/>
            <a:chExt cx="10180320" cy="11093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15A5E22-598C-4175-A5D1-3B3F8E0CB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2771" y="719841"/>
              <a:ext cx="4581967" cy="6517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30AF8E9-EAE0-4FE7-8B20-E194A8A94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1202" y="262207"/>
              <a:ext cx="1769599" cy="578962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A6431E9-F353-4B38-ADA4-8399CA5CB8EE}"/>
                </a:ext>
              </a:extLst>
            </p:cNvPr>
            <p:cNvCxnSpPr/>
            <p:nvPr/>
          </p:nvCxnSpPr>
          <p:spPr>
            <a:xfrm>
              <a:off x="7200901" y="460347"/>
              <a:ext cx="4000500" cy="0"/>
            </a:xfrm>
            <a:prstGeom prst="line">
              <a:avLst/>
            </a:prstGeom>
            <a:ln w="38100">
              <a:solidFill>
                <a:srgbClr val="F2F7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EF0023F-35DC-4571-9428-7D737C335458}"/>
                </a:ext>
              </a:extLst>
            </p:cNvPr>
            <p:cNvCxnSpPr/>
            <p:nvPr/>
          </p:nvCxnSpPr>
          <p:spPr>
            <a:xfrm>
              <a:off x="1021081" y="460347"/>
              <a:ext cx="4000500" cy="0"/>
            </a:xfrm>
            <a:prstGeom prst="line">
              <a:avLst/>
            </a:prstGeom>
            <a:ln w="38100">
              <a:solidFill>
                <a:srgbClr val="F2F7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30C1861-3194-4F69-A1DD-78D4C8A92E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" y="3824651"/>
            <a:ext cx="11783461" cy="39548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AEDD56D-8B3A-445A-883E-8C66DED92A1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grpSp>
        <p:nvGrpSpPr>
          <p:cNvPr id="131" name="Group 130">
            <a:extLst>
              <a:ext uri="{FF2B5EF4-FFF2-40B4-BE49-F238E27FC236}">
                <a16:creationId xmlns:a16="http://schemas.microsoft.com/office/drawing/2014/main" id="{0EE07537-A004-4E36-ACED-A39D6039886C}"/>
              </a:ext>
            </a:extLst>
          </p:cNvPr>
          <p:cNvGrpSpPr/>
          <p:nvPr/>
        </p:nvGrpSpPr>
        <p:grpSpPr>
          <a:xfrm>
            <a:off x="5761759" y="1961021"/>
            <a:ext cx="2896467" cy="444179"/>
            <a:chOff x="5761759" y="1961021"/>
            <a:chExt cx="2896467" cy="444179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39BB19B-52AA-429F-8B98-C37FD58921D2}"/>
                </a:ext>
              </a:extLst>
            </p:cNvPr>
            <p:cNvSpPr/>
            <p:nvPr/>
          </p:nvSpPr>
          <p:spPr>
            <a:xfrm>
              <a:off x="5761759" y="1961021"/>
              <a:ext cx="2896467" cy="396000"/>
            </a:xfrm>
            <a:prstGeom prst="roundRect">
              <a:avLst>
                <a:gd name="adj" fmla="val 6790"/>
              </a:avLst>
            </a:prstGeom>
            <a:solidFill>
              <a:srgbClr val="BF7B3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058C8A2A-F5D3-489C-9494-96344870E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2213" y="1972346"/>
              <a:ext cx="1097375" cy="432854"/>
            </a:xfrm>
            <a:prstGeom prst="rect">
              <a:avLst/>
            </a:prstGeom>
          </p:spPr>
        </p:pic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8BEDA121-B2AD-477F-87ED-309ABF29EF91}"/>
              </a:ext>
            </a:extLst>
          </p:cNvPr>
          <p:cNvGrpSpPr/>
          <p:nvPr/>
        </p:nvGrpSpPr>
        <p:grpSpPr>
          <a:xfrm>
            <a:off x="4730350" y="2892195"/>
            <a:ext cx="2415133" cy="469018"/>
            <a:chOff x="4730350" y="2892195"/>
            <a:chExt cx="2415133" cy="469018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737B66F3-095F-4E03-9B69-92711AB27FE4}"/>
                </a:ext>
              </a:extLst>
            </p:cNvPr>
            <p:cNvSpPr/>
            <p:nvPr/>
          </p:nvSpPr>
          <p:spPr>
            <a:xfrm>
              <a:off x="4730350" y="2892195"/>
              <a:ext cx="2415133" cy="396000"/>
            </a:xfrm>
            <a:prstGeom prst="roundRect">
              <a:avLst>
                <a:gd name="adj" fmla="val 6790"/>
              </a:avLst>
            </a:prstGeom>
            <a:solidFill>
              <a:srgbClr val="5F2D8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38DC6C1C-9898-43CC-B265-58BBC6DB0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31524" y="2928359"/>
              <a:ext cx="993734" cy="432854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D6FA362-8DEC-4AC1-AA34-10A77ADB7C64}"/>
              </a:ext>
            </a:extLst>
          </p:cNvPr>
          <p:cNvGrpSpPr/>
          <p:nvPr/>
        </p:nvGrpSpPr>
        <p:grpSpPr>
          <a:xfrm>
            <a:off x="4739525" y="3357782"/>
            <a:ext cx="3918702" cy="446905"/>
            <a:chOff x="4739525" y="3357782"/>
            <a:chExt cx="3918702" cy="446905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2CCDE90F-E5A6-4C51-A05E-3E0685ACAC54}"/>
                </a:ext>
              </a:extLst>
            </p:cNvPr>
            <p:cNvSpPr/>
            <p:nvPr/>
          </p:nvSpPr>
          <p:spPr>
            <a:xfrm>
              <a:off x="4739525" y="3357782"/>
              <a:ext cx="3918702" cy="396000"/>
            </a:xfrm>
            <a:prstGeom prst="roundRect">
              <a:avLst>
                <a:gd name="adj" fmla="val 6790"/>
              </a:avLst>
            </a:prstGeom>
            <a:solidFill>
              <a:srgbClr val="59341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B8CE6BE4-6E52-4D70-B015-94C4E8B29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75679" y="3371833"/>
              <a:ext cx="640135" cy="432854"/>
            </a:xfrm>
            <a:prstGeom prst="rect">
              <a:avLst/>
            </a:prstGeom>
          </p:spPr>
        </p:pic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B4803BCD-A6B1-4E40-884C-922BA389BDB5}"/>
              </a:ext>
            </a:extLst>
          </p:cNvPr>
          <p:cNvGrpSpPr/>
          <p:nvPr/>
        </p:nvGrpSpPr>
        <p:grpSpPr>
          <a:xfrm>
            <a:off x="2805601" y="4251670"/>
            <a:ext cx="5852625" cy="441498"/>
            <a:chOff x="2805601" y="4251670"/>
            <a:chExt cx="5852625" cy="441498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8F67BAF4-4ECE-4836-A721-4DA9845B5ADA}"/>
                </a:ext>
              </a:extLst>
            </p:cNvPr>
            <p:cNvSpPr/>
            <p:nvPr/>
          </p:nvSpPr>
          <p:spPr>
            <a:xfrm>
              <a:off x="2805601" y="4251670"/>
              <a:ext cx="5852625" cy="396000"/>
            </a:xfrm>
            <a:prstGeom prst="roundRect">
              <a:avLst>
                <a:gd name="adj" fmla="val 6790"/>
              </a:avLst>
            </a:prstGeom>
            <a:solidFill>
              <a:srgbClr val="1F6D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8676E3B5-1EF1-49A1-AA4F-1CB04F1D3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54818" y="4260314"/>
              <a:ext cx="1335140" cy="432854"/>
            </a:xfrm>
            <a:prstGeom prst="rect">
              <a:avLst/>
            </a:prstGeom>
          </p:spPr>
        </p:pic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49AC71A0-C280-4A83-9B88-ABC0E7702400}"/>
              </a:ext>
            </a:extLst>
          </p:cNvPr>
          <p:cNvGrpSpPr/>
          <p:nvPr/>
        </p:nvGrpSpPr>
        <p:grpSpPr>
          <a:xfrm>
            <a:off x="4288801" y="4717257"/>
            <a:ext cx="3888091" cy="462697"/>
            <a:chOff x="4288801" y="4717257"/>
            <a:chExt cx="3888091" cy="462697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DE6A0DB5-C9CB-4071-B427-45A97E5152F0}"/>
                </a:ext>
              </a:extLst>
            </p:cNvPr>
            <p:cNvSpPr/>
            <p:nvPr/>
          </p:nvSpPr>
          <p:spPr>
            <a:xfrm>
              <a:off x="4288801" y="4717257"/>
              <a:ext cx="3888091" cy="396000"/>
            </a:xfrm>
            <a:prstGeom prst="roundRect">
              <a:avLst>
                <a:gd name="adj" fmla="val 6790"/>
              </a:avLst>
            </a:prstGeom>
            <a:solidFill>
              <a:srgbClr val="C94E4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2AEE5F78-075A-4670-B28B-C8BD9C69B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653135" y="4747100"/>
              <a:ext cx="1146147" cy="432854"/>
            </a:xfrm>
            <a:prstGeom prst="rect">
              <a:avLst/>
            </a:prstGeom>
          </p:spPr>
        </p:pic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ACE2E703-057D-47CC-B27E-B64DF79766CB}"/>
              </a:ext>
            </a:extLst>
          </p:cNvPr>
          <p:cNvGrpSpPr/>
          <p:nvPr/>
        </p:nvGrpSpPr>
        <p:grpSpPr>
          <a:xfrm>
            <a:off x="5230461" y="2426608"/>
            <a:ext cx="3427765" cy="446881"/>
            <a:chOff x="5230461" y="2426608"/>
            <a:chExt cx="3427765" cy="446881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28E6B3D1-252A-4CB3-9BF9-37973B2AB684}"/>
                </a:ext>
              </a:extLst>
            </p:cNvPr>
            <p:cNvSpPr/>
            <p:nvPr/>
          </p:nvSpPr>
          <p:spPr>
            <a:xfrm>
              <a:off x="5230461" y="2426608"/>
              <a:ext cx="3427765" cy="396000"/>
            </a:xfrm>
            <a:prstGeom prst="roundRect">
              <a:avLst>
                <a:gd name="adj" fmla="val 6790"/>
              </a:avLst>
            </a:prstGeom>
            <a:solidFill>
              <a:srgbClr val="00683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4B04E7DE-2304-46C5-8ED8-5CE132F56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553750" y="2440635"/>
              <a:ext cx="780356" cy="432854"/>
            </a:xfrm>
            <a:prstGeom prst="rect">
              <a:avLst/>
            </a:prstGeom>
          </p:spPr>
        </p:pic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BBB73D3-C23F-431B-BA76-F174676EBF91}"/>
              </a:ext>
            </a:extLst>
          </p:cNvPr>
          <p:cNvGrpSpPr/>
          <p:nvPr/>
        </p:nvGrpSpPr>
        <p:grpSpPr>
          <a:xfrm>
            <a:off x="5230461" y="5182844"/>
            <a:ext cx="2946431" cy="439489"/>
            <a:chOff x="5230461" y="5182844"/>
            <a:chExt cx="2946431" cy="439489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37C27A76-C727-46B3-BA4B-033B8EEAB3CB}"/>
                </a:ext>
              </a:extLst>
            </p:cNvPr>
            <p:cNvSpPr/>
            <p:nvPr/>
          </p:nvSpPr>
          <p:spPr>
            <a:xfrm>
              <a:off x="5230461" y="5182844"/>
              <a:ext cx="2946431" cy="396000"/>
            </a:xfrm>
            <a:prstGeom prst="roundRect">
              <a:avLst>
                <a:gd name="adj" fmla="val 6790"/>
              </a:avLst>
            </a:prstGeom>
            <a:solidFill>
              <a:srgbClr val="1737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7F57AE35-56E5-4B1E-968B-1F87A79AA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342147" y="5189479"/>
              <a:ext cx="707197" cy="432854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2C654BE-8613-48CC-B7F2-934F0E3E802F}"/>
              </a:ext>
            </a:extLst>
          </p:cNvPr>
          <p:cNvGrpSpPr/>
          <p:nvPr/>
        </p:nvGrpSpPr>
        <p:grpSpPr>
          <a:xfrm>
            <a:off x="8176892" y="1094465"/>
            <a:ext cx="2313557" cy="1077235"/>
            <a:chOff x="8176892" y="1094465"/>
            <a:chExt cx="2313557" cy="1077235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969595CC-288F-42BD-9B96-8CF11195BB13}"/>
                </a:ext>
              </a:extLst>
            </p:cNvPr>
            <p:cNvCxnSpPr/>
            <p:nvPr/>
          </p:nvCxnSpPr>
          <p:spPr>
            <a:xfrm>
              <a:off x="8176892" y="2171700"/>
              <a:ext cx="2287180" cy="0"/>
            </a:xfrm>
            <a:prstGeom prst="line">
              <a:avLst/>
            </a:prstGeom>
            <a:ln w="12700" cap="rnd">
              <a:solidFill>
                <a:srgbClr val="BF7B3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7" name="Slide Zoom 16">
                  <a:extLst>
                    <a:ext uri="{FF2B5EF4-FFF2-40B4-BE49-F238E27FC236}">
                      <a16:creationId xmlns:a16="http://schemas.microsoft.com/office/drawing/2014/main" id="{6753CE53-D98A-420A-B8BB-153DABE94FE8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25287026"/>
                    </p:ext>
                  </p:extLst>
                </p:nvPr>
              </p:nvGraphicFramePr>
              <p:xfrm>
                <a:off x="9446449" y="1094465"/>
                <a:ext cx="1044000" cy="1044000"/>
              </p:xfrm>
              <a:graphic>
                <a:graphicData uri="http://schemas.microsoft.com/office/powerpoint/2016/slidezoom">
                  <pslz:sldZm>
                    <pslz:sldZmObj sldId="362" cId="582555728">
                      <pslz:zmPr id="{5C9266A9-C32D-4E42-8588-1C9E4AA32E2B}" returnToParent="0" imageType="cover" transitionDur="1000">
                        <p166:blipFill xmlns:p166="http://schemas.microsoft.com/office/powerpoint/2016/6/main">
                          <a:blip r:embed="rId15" cstate="screen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7" name="Slide Zoom 16">
                  <a:hlinkClick r:id="rId17" action="ppaction://hlinksldjump"/>
                  <a:extLst>
                    <a:ext uri="{FF2B5EF4-FFF2-40B4-BE49-F238E27FC236}">
                      <a16:creationId xmlns:a16="http://schemas.microsoft.com/office/drawing/2014/main" id="{6753CE53-D98A-420A-B8BB-153DABE94FE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46449" y="1094465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DEC7386-BD22-4A8A-B24D-0C0E40D869C5}"/>
              </a:ext>
            </a:extLst>
          </p:cNvPr>
          <p:cNvGrpSpPr/>
          <p:nvPr/>
        </p:nvGrpSpPr>
        <p:grpSpPr>
          <a:xfrm>
            <a:off x="3529346" y="1571147"/>
            <a:ext cx="1933921" cy="1079968"/>
            <a:chOff x="3529346" y="1571147"/>
            <a:chExt cx="1933921" cy="107996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D74B99-8324-4803-8BFC-7B62AF430B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9346" y="2651115"/>
              <a:ext cx="1933921" cy="0"/>
            </a:xfrm>
            <a:prstGeom prst="line">
              <a:avLst/>
            </a:prstGeom>
            <a:ln w="12700" cap="rnd">
              <a:solidFill>
                <a:srgbClr val="00683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9" name="Slide Zoom 18">
                  <a:extLst>
                    <a:ext uri="{FF2B5EF4-FFF2-40B4-BE49-F238E27FC236}">
                      <a16:creationId xmlns:a16="http://schemas.microsoft.com/office/drawing/2014/main" id="{D22443E5-DBDE-4479-9A70-B835538EB6A8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79752516"/>
                    </p:ext>
                  </p:extLst>
                </p:nvPr>
              </p:nvGraphicFramePr>
              <p:xfrm>
                <a:off x="3536247" y="1571147"/>
                <a:ext cx="1044000" cy="1044000"/>
              </p:xfrm>
              <a:graphic>
                <a:graphicData uri="http://schemas.microsoft.com/office/powerpoint/2016/slidezoom">
                  <pslz:sldZm>
                    <pslz:sldZmObj sldId="367" cId="2748264823">
                      <pslz:zmPr id="{7156FBF2-605F-4030-B2E1-12B636DFD083}" returnToParent="0" imageType="cover" transitionDur="1000">
                        <p166:blipFill xmlns:p166="http://schemas.microsoft.com/office/powerpoint/2016/6/main"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9" name="Slide Zoom 18">
                  <a:hlinkClick r:id="rId20" action="ppaction://hlinksldjump"/>
                  <a:extLst>
                    <a:ext uri="{FF2B5EF4-FFF2-40B4-BE49-F238E27FC236}">
                      <a16:creationId xmlns:a16="http://schemas.microsoft.com/office/drawing/2014/main" id="{D22443E5-DBDE-4479-9A70-B835538EB6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6247" y="1571147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B26DC96-F52C-40D5-A26D-7FA74FA68C2B}"/>
              </a:ext>
            </a:extLst>
          </p:cNvPr>
          <p:cNvGrpSpPr/>
          <p:nvPr/>
        </p:nvGrpSpPr>
        <p:grpSpPr>
          <a:xfrm>
            <a:off x="7193523" y="2004652"/>
            <a:ext cx="4651520" cy="1081820"/>
            <a:chOff x="7193523" y="2004652"/>
            <a:chExt cx="4651520" cy="1081820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10E3B39-7C2B-4A07-A0BB-A71579D819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3523" y="3086472"/>
              <a:ext cx="4607761" cy="0"/>
            </a:xfrm>
            <a:prstGeom prst="line">
              <a:avLst/>
            </a:prstGeom>
            <a:ln w="12700" cap="rnd">
              <a:solidFill>
                <a:srgbClr val="5F2D8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2" name="Slide Zoom 21">
                  <a:extLst>
                    <a:ext uri="{FF2B5EF4-FFF2-40B4-BE49-F238E27FC236}">
                      <a16:creationId xmlns:a16="http://schemas.microsoft.com/office/drawing/2014/main" id="{977971FE-E3F4-49A4-AFEA-AAB2CBD7EB4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69311942"/>
                    </p:ext>
                  </p:extLst>
                </p:nvPr>
              </p:nvGraphicFramePr>
              <p:xfrm>
                <a:off x="10801043" y="2004652"/>
                <a:ext cx="1044000" cy="1044000"/>
              </p:xfrm>
              <a:graphic>
                <a:graphicData uri="http://schemas.microsoft.com/office/powerpoint/2016/slidezoom">
                  <pslz:sldZm>
                    <pslz:sldZmObj sldId="365" cId="1977616995">
                      <pslz:zmPr id="{98B66F37-A442-4FD2-A519-7830C9BCD575}" returnToParent="0" imageType="cover" transitionDur="1000">
                        <p166:blipFill xmlns:p166="http://schemas.microsoft.com/office/powerpoint/2016/6/main"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2" name="Slide Zoom 21">
                  <a:hlinkClick r:id="rId23" action="ppaction://hlinksldjump"/>
                  <a:extLst>
                    <a:ext uri="{FF2B5EF4-FFF2-40B4-BE49-F238E27FC236}">
                      <a16:creationId xmlns:a16="http://schemas.microsoft.com/office/drawing/2014/main" id="{977971FE-E3F4-49A4-AFEA-AAB2CBD7EB4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01043" y="2004652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DDD3152-AB53-4361-82F4-C859E98D447D}"/>
              </a:ext>
            </a:extLst>
          </p:cNvPr>
          <p:cNvGrpSpPr/>
          <p:nvPr/>
        </p:nvGrpSpPr>
        <p:grpSpPr>
          <a:xfrm>
            <a:off x="7225523" y="5387620"/>
            <a:ext cx="2742926" cy="1083033"/>
            <a:chOff x="7225523" y="5387620"/>
            <a:chExt cx="2742926" cy="1083033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C630CB6-E8A8-4CF4-9B27-59F7E07C9F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5523" y="5387620"/>
              <a:ext cx="2705326" cy="0"/>
            </a:xfrm>
            <a:prstGeom prst="line">
              <a:avLst/>
            </a:prstGeom>
            <a:ln w="12700" cap="rnd">
              <a:solidFill>
                <a:srgbClr val="17375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4" name="Slide Zoom 23">
                  <a:extLst>
                    <a:ext uri="{FF2B5EF4-FFF2-40B4-BE49-F238E27FC236}">
                      <a16:creationId xmlns:a16="http://schemas.microsoft.com/office/drawing/2014/main" id="{757A63EB-0F43-413A-894B-F1CBB76EED7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98274665"/>
                    </p:ext>
                  </p:extLst>
                </p:nvPr>
              </p:nvGraphicFramePr>
              <p:xfrm>
                <a:off x="8924449" y="5426653"/>
                <a:ext cx="1044000" cy="1044000"/>
              </p:xfrm>
              <a:graphic>
                <a:graphicData uri="http://schemas.microsoft.com/office/powerpoint/2016/slidezoom">
                  <pslz:sldZm>
                    <pslz:sldZmObj sldId="361" cId="1772936689">
                      <pslz:zmPr id="{EEE329A1-A699-479D-8C96-8D8EF5E5B03E}" returnToParent="0" imageType="cover" transitionDur="1000">
                        <p166:blipFill xmlns:p166="http://schemas.microsoft.com/office/powerpoint/2016/6/main">
                          <a:blip r:embed="rId25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4" name="Slide Zoom 23">
                  <a:hlinkClick r:id="rId26" action="ppaction://hlinksldjump"/>
                  <a:extLst>
                    <a:ext uri="{FF2B5EF4-FFF2-40B4-BE49-F238E27FC236}">
                      <a16:creationId xmlns:a16="http://schemas.microsoft.com/office/drawing/2014/main" id="{757A63EB-0F43-413A-894B-F1CBB76EED7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24449" y="5426653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FC71D49-D46E-4705-83B1-8BAF5BE1E547}"/>
              </a:ext>
            </a:extLst>
          </p:cNvPr>
          <p:cNvGrpSpPr/>
          <p:nvPr/>
        </p:nvGrpSpPr>
        <p:grpSpPr>
          <a:xfrm>
            <a:off x="8156998" y="4444538"/>
            <a:ext cx="3602986" cy="1094647"/>
            <a:chOff x="8156998" y="4444538"/>
            <a:chExt cx="3602986" cy="1094647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6000809-445C-4809-9C49-FD0930F9E4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56998" y="4444538"/>
              <a:ext cx="3515928" cy="0"/>
            </a:xfrm>
            <a:prstGeom prst="line">
              <a:avLst/>
            </a:prstGeom>
            <a:ln w="12700" cap="rnd">
              <a:solidFill>
                <a:srgbClr val="1F6D8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31" name="Slide Zoom 30">
                  <a:extLst>
                    <a:ext uri="{FF2B5EF4-FFF2-40B4-BE49-F238E27FC236}">
                      <a16:creationId xmlns:a16="http://schemas.microsoft.com/office/drawing/2014/main" id="{DF398B1E-9DC5-4B32-B3F1-EFC4B121FF4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84467224"/>
                    </p:ext>
                  </p:extLst>
                </p:nvPr>
              </p:nvGraphicFramePr>
              <p:xfrm>
                <a:off x="10715984" y="4495185"/>
                <a:ext cx="1044000" cy="1044000"/>
              </p:xfrm>
              <a:graphic>
                <a:graphicData uri="http://schemas.microsoft.com/office/powerpoint/2016/slidezoom">
                  <pslz:sldZm>
                    <pslz:sldZmObj sldId="368" cId="451472669">
                      <pslz:zmPr id="{A3B465CF-00A0-4D7F-AC7B-EBCE048F1AAE}" returnToParent="0" imageType="cover" transitionDur="1000">
                        <p166:blipFill xmlns:p166="http://schemas.microsoft.com/office/powerpoint/2016/6/main"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31" name="Slide Zoom 30">
                  <a:hlinkClick r:id="rId29" action="ppaction://hlinksldjump"/>
                  <a:extLst>
                    <a:ext uri="{FF2B5EF4-FFF2-40B4-BE49-F238E27FC236}">
                      <a16:creationId xmlns:a16="http://schemas.microsoft.com/office/drawing/2014/main" id="{DF398B1E-9DC5-4B32-B3F1-EFC4B121FF4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15984" y="4495185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9B0E791-DB72-4D5B-BF78-D0E6AD1E4E10}"/>
              </a:ext>
            </a:extLst>
          </p:cNvPr>
          <p:cNvGrpSpPr/>
          <p:nvPr/>
        </p:nvGrpSpPr>
        <p:grpSpPr>
          <a:xfrm>
            <a:off x="2042813" y="2485374"/>
            <a:ext cx="2642227" cy="1082130"/>
            <a:chOff x="2042813" y="2485374"/>
            <a:chExt cx="2642227" cy="1082130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A707AD0-7DE3-4B17-AFCE-E0638A345A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42813" y="3567504"/>
              <a:ext cx="2642227" cy="0"/>
            </a:xfrm>
            <a:prstGeom prst="line">
              <a:avLst/>
            </a:prstGeom>
            <a:ln w="12700" cap="rnd">
              <a:solidFill>
                <a:srgbClr val="59341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35" name="Slide Zoom 34">
                  <a:extLst>
                    <a:ext uri="{FF2B5EF4-FFF2-40B4-BE49-F238E27FC236}">
                      <a16:creationId xmlns:a16="http://schemas.microsoft.com/office/drawing/2014/main" id="{AB87621B-6083-4DDD-B655-988C0A43228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48225087"/>
                    </p:ext>
                  </p:extLst>
                </p:nvPr>
              </p:nvGraphicFramePr>
              <p:xfrm>
                <a:off x="2042813" y="2485374"/>
                <a:ext cx="1044000" cy="1044000"/>
              </p:xfrm>
              <a:graphic>
                <a:graphicData uri="http://schemas.microsoft.com/office/powerpoint/2016/slidezoom">
                  <pslz:sldZm>
                    <pslz:sldZmObj sldId="257" cId="4063054590">
                      <pslz:zmPr id="{F311C587-8290-4C93-99B4-4B9A14C68E8C}" returnToParent="0" imageType="cover" transitionDur="1000">
                        <p166:blipFill xmlns:p166="http://schemas.microsoft.com/office/powerpoint/2016/6/main">
                          <a:blip r:embed="rId31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44000" cy="1044000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35" name="Slide Zoom 34">
                  <a:hlinkClick r:id="rId32" action="ppaction://hlinksldjump"/>
                  <a:extLst>
                    <a:ext uri="{FF2B5EF4-FFF2-40B4-BE49-F238E27FC236}">
                      <a16:creationId xmlns:a16="http://schemas.microsoft.com/office/drawing/2014/main" id="{AB87621B-6083-4DDD-B655-988C0A43228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42813" y="2485374"/>
                  <a:ext cx="1044000" cy="1044000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8C618BA-37ED-4D25-8B86-5CCB74CBCF4F}"/>
              </a:ext>
            </a:extLst>
          </p:cNvPr>
          <p:cNvGrpSpPr/>
          <p:nvPr/>
        </p:nvGrpSpPr>
        <p:grpSpPr>
          <a:xfrm>
            <a:off x="2017988" y="4916836"/>
            <a:ext cx="2414312" cy="1066537"/>
            <a:chOff x="2017988" y="4916836"/>
            <a:chExt cx="2414312" cy="106653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AE642A2-96B9-4BC4-9C80-80EFF18579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62163" y="4916836"/>
              <a:ext cx="2370137" cy="0"/>
            </a:xfrm>
            <a:prstGeom prst="line">
              <a:avLst/>
            </a:prstGeom>
            <a:ln w="12700" cap="rnd">
              <a:solidFill>
                <a:srgbClr val="C94E4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40" name="Slide Zoom 39">
                  <a:extLst>
                    <a:ext uri="{FF2B5EF4-FFF2-40B4-BE49-F238E27FC236}">
                      <a16:creationId xmlns:a16="http://schemas.microsoft.com/office/drawing/2014/main" id="{515567CE-373A-4535-8D03-392A3742BBA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91134232"/>
                    </p:ext>
                  </p:extLst>
                </p:nvPr>
              </p:nvGraphicFramePr>
              <p:xfrm>
                <a:off x="2017988" y="4972308"/>
                <a:ext cx="1053699" cy="1011065"/>
              </p:xfrm>
              <a:graphic>
                <a:graphicData uri="http://schemas.microsoft.com/office/powerpoint/2016/slidezoom">
                  <pslz:sldZm>
                    <pslz:sldZmObj sldId="369" cId="1966224148">
                      <pslz:zmPr id="{5E988DA3-1FA3-4E88-AACB-C850DAED8B94}" returnToParent="0" imageType="cover" transitionDur="1000">
                        <p166:blipFill xmlns:p166="http://schemas.microsoft.com/office/powerpoint/2016/6/main">
                          <a:blip r:embed="rId34">
                            <a:extLst>
                              <a:ext uri="{28A0092B-C50C-407E-A947-70E740481C1C}">
                                <a14:useLocalDpi xmlns:a14="http://schemas.microsoft.com/office/drawing/2010/main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053699" cy="1011065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40" name="Slide Zoom 39">
                  <a:hlinkClick r:id="rId35" action="ppaction://hlinksldjump"/>
                  <a:extLst>
                    <a:ext uri="{FF2B5EF4-FFF2-40B4-BE49-F238E27FC236}">
                      <a16:creationId xmlns:a16="http://schemas.microsoft.com/office/drawing/2014/main" id="{515567CE-373A-4535-8D03-392A3742BBA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17988" y="4972308"/>
                  <a:ext cx="1053699" cy="1011065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pic>
        <p:nvPicPr>
          <p:cNvPr id="82" name="Graphic 81">
            <a:extLst>
              <a:ext uri="{FF2B5EF4-FFF2-40B4-BE49-F238E27FC236}">
                <a16:creationId xmlns:a16="http://schemas.microsoft.com/office/drawing/2014/main" id="{ADA7DCFB-E1CB-40E2-A80F-3331772F9FBA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11591881" y="5256980"/>
            <a:ext cx="312631" cy="39600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C77240C8-6A61-49AD-9ED5-E820AE170923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2954519" y="5640442"/>
            <a:ext cx="312631" cy="39600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F4F79B5F-C5FA-4209-83EE-07892023BD83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11688479" y="2685065"/>
            <a:ext cx="312631" cy="39600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99191764-B8C4-4E83-888F-B95474F0903A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2954517" y="3162896"/>
            <a:ext cx="312631" cy="3960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0F39DFB7-5ACE-4235-822D-2B8836241F4B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4452235" y="2269369"/>
            <a:ext cx="312631" cy="396000"/>
          </a:xfrm>
          <a:prstGeom prst="rect">
            <a:avLst/>
          </a:prstGeom>
        </p:spPr>
      </p:pic>
      <p:pic>
        <p:nvPicPr>
          <p:cNvPr id="96" name="Graphic 95">
            <a:extLst>
              <a:ext uri="{FF2B5EF4-FFF2-40B4-BE49-F238E27FC236}">
                <a16:creationId xmlns:a16="http://schemas.microsoft.com/office/drawing/2014/main" id="{1ADC1444-EDBD-435D-BFFD-FC9EFD9AF54C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9812132" y="6130177"/>
            <a:ext cx="312631" cy="396000"/>
          </a:xfrm>
          <a:prstGeom prst="rect">
            <a:avLst/>
          </a:prstGeom>
        </p:spPr>
      </p:pic>
      <p:pic>
        <p:nvPicPr>
          <p:cNvPr id="98" name="Graphic 97">
            <a:extLst>
              <a:ext uri="{FF2B5EF4-FFF2-40B4-BE49-F238E27FC236}">
                <a16:creationId xmlns:a16="http://schemas.microsoft.com/office/drawing/2014/main" id="{8AF19F62-5827-4245-B32D-FD476D9FA0D8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7439265">
            <a:off x="10334133" y="1825882"/>
            <a:ext cx="312631" cy="396000"/>
          </a:xfrm>
          <a:prstGeom prst="rect">
            <a:avLst/>
          </a:prstGeom>
        </p:spPr>
      </p:pic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F76DEDA-B681-4FF7-8003-03B41784366E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9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50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DA6B1AC-0ADA-4435-B506-14D7F67EBD44}"/>
              </a:ext>
            </a:extLst>
          </p:cNvPr>
          <p:cNvSpPr/>
          <p:nvPr/>
        </p:nvSpPr>
        <p:spPr>
          <a:xfrm>
            <a:off x="6702815" y="576627"/>
            <a:ext cx="5029380" cy="5928515"/>
          </a:xfrm>
          <a:prstGeom prst="roundRect">
            <a:avLst>
              <a:gd name="adj" fmla="val 8458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32274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C17F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05DDE4F-2113-4A36-B3B4-049B1A618AAC}"/>
              </a:ext>
            </a:extLst>
          </p:cNvPr>
          <p:cNvGrpSpPr/>
          <p:nvPr/>
        </p:nvGrpSpPr>
        <p:grpSpPr>
          <a:xfrm>
            <a:off x="232286" y="847030"/>
            <a:ext cx="6321535" cy="971399"/>
            <a:chOff x="174214" y="967642"/>
            <a:chExt cx="4741151" cy="728549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1000651" y="1026777"/>
              <a:ext cx="3828302" cy="715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ศูนย์กลางอยู่ที่บริเวณเมืองหริภุญชัย ปัจจุบันคือ</a:t>
              </a:r>
              <a:endParaRPr lang="en-US" dirty="0"/>
            </a:p>
            <a:p>
              <a:r>
                <a:rPr lang="th-TH" dirty="0"/>
                <a:t>จังหวัดลำพูน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17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4163" y="1107896"/>
              <a:ext cx="309486" cy="43521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86EE95DF-E18D-4EC5-941C-C61741B2D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4329" y="307247"/>
            <a:ext cx="2328943" cy="603557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C59953E-772A-4DCF-AF58-E3CF82724349}"/>
              </a:ext>
            </a:extLst>
          </p:cNvPr>
          <p:cNvGrpSpPr/>
          <p:nvPr/>
        </p:nvGrpSpPr>
        <p:grpSpPr>
          <a:xfrm>
            <a:off x="932859" y="1841316"/>
            <a:ext cx="5659955" cy="1047284"/>
            <a:chOff x="699644" y="1713357"/>
            <a:chExt cx="4244966" cy="785463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561481" y="1976592"/>
              <a:ext cx="152976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ตำนานจามเทวีวงศ์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17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10">
              <a:extLst>
                <a:ext uri="{FF2B5EF4-FFF2-40B4-BE49-F238E27FC236}">
                  <a16:creationId xmlns:a16="http://schemas.microsoft.com/office/drawing/2014/main" id="{47A371A4-E840-492C-A4B7-F448454709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4239" y="1713357"/>
              <a:ext cx="329786" cy="729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6D526A6-9EB2-4DB7-BBEF-C20E9FA54324}"/>
              </a:ext>
            </a:extLst>
          </p:cNvPr>
          <p:cNvGrpSpPr/>
          <p:nvPr/>
        </p:nvGrpSpPr>
        <p:grpSpPr>
          <a:xfrm>
            <a:off x="857875" y="4116175"/>
            <a:ext cx="5741773" cy="973365"/>
            <a:chOff x="643406" y="3419501"/>
            <a:chExt cx="4306330" cy="73002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477227" y="3616620"/>
              <a:ext cx="145570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ภาษามอญโบราณ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17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14" descr="https://o.remove.bg/downloads/647ab505-160b-4f56-b530-1af0570d454d/image-removebg-preview.png">
              <a:extLst>
                <a:ext uri="{FF2B5EF4-FFF2-40B4-BE49-F238E27FC236}">
                  <a16:creationId xmlns:a16="http://schemas.microsoft.com/office/drawing/2014/main" id="{740530F9-74C4-4BC0-8B5E-E84CCEF0F2C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5018" y="3486891"/>
              <a:ext cx="377913" cy="58262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E244BD5-3BB4-4CB8-9329-20183DBD92DF}"/>
              </a:ext>
            </a:extLst>
          </p:cNvPr>
          <p:cNvGrpSpPr/>
          <p:nvPr/>
        </p:nvGrpSpPr>
        <p:grpSpPr>
          <a:xfrm>
            <a:off x="249931" y="5146919"/>
            <a:ext cx="6303888" cy="1001655"/>
            <a:chOff x="187448" y="4192558"/>
            <a:chExt cx="4727916" cy="751241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000205" y="4409728"/>
              <a:ext cx="3812747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ภายหลังผนวกเข้าเป็นส่วนหนึ่งของอาณาจักรล้านนา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17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3" name="Picture 4" descr="https://o.remove.bg/downloads/c8857321-1870-4de6-8870-25687281ffea/image-removebg-preview.png">
              <a:extLst>
                <a:ext uri="{FF2B5EF4-FFF2-40B4-BE49-F238E27FC236}">
                  <a16:creationId xmlns:a16="http://schemas.microsoft.com/office/drawing/2014/main" id="{EF3FD68C-B484-47E0-B9C7-3A3B09075BA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51589" y="4209390"/>
              <a:ext cx="226728" cy="6694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FC2B260-9639-42FD-8DF5-F02D16AF56AB}"/>
              </a:ext>
            </a:extLst>
          </p:cNvPr>
          <p:cNvGrpSpPr/>
          <p:nvPr/>
        </p:nvGrpSpPr>
        <p:grpSpPr>
          <a:xfrm>
            <a:off x="1230550" y="2882250"/>
            <a:ext cx="5323271" cy="1382408"/>
            <a:chOff x="922912" y="2494058"/>
            <a:chExt cx="3992453" cy="1036806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759025" y="2805349"/>
              <a:ext cx="225002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พระพุทธศาสนานิกายเถรวาท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17F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CCD7084-0E75-4700-AFB3-81A571790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912" y="2494058"/>
              <a:ext cx="811190" cy="1036806"/>
            </a:xfrm>
            <a:prstGeom prst="rect">
              <a:avLst/>
            </a:prstGeom>
          </p:spPr>
        </p:pic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5A0A8058-2644-4EC2-AA48-A0781E5BEC2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6194BF4-D6BB-4818-BFCA-F9E7C8C51A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0061" y="1505637"/>
            <a:ext cx="440043" cy="44004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2FA63E0-B2DF-4FD6-BD15-82A246962D2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8538" y="2311251"/>
            <a:ext cx="2229712" cy="419850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3709071-8047-4ADE-9E24-9B0F8B4DC8B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8034" y="2322831"/>
            <a:ext cx="2229713" cy="4202546"/>
          </a:xfrm>
          <a:prstGeom prst="rect">
            <a:avLst/>
          </a:prstGeom>
        </p:spPr>
      </p:pic>
      <p:pic>
        <p:nvPicPr>
          <p:cNvPr id="64" name="close">
            <a:extLst>
              <a:ext uri="{FF2B5EF4-FFF2-40B4-BE49-F238E27FC236}">
                <a16:creationId xmlns:a16="http://schemas.microsoft.com/office/drawing/2014/main" id="{78066247-F9C8-475C-B2B1-5F2D82EE82F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2168531"/>
            <a:ext cx="553311" cy="553311"/>
          </a:xfrm>
          <a:prstGeom prst="rect">
            <a:avLst/>
          </a:prstGeom>
        </p:spPr>
      </p:pic>
      <p:pic>
        <p:nvPicPr>
          <p:cNvPr id="67" name="close">
            <a:extLst>
              <a:ext uri="{FF2B5EF4-FFF2-40B4-BE49-F238E27FC236}">
                <a16:creationId xmlns:a16="http://schemas.microsoft.com/office/drawing/2014/main" id="{7397B0E3-BFEA-44F1-ACEF-DC52F1F5FD0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2156030"/>
            <a:ext cx="553311" cy="55331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84A6190-436A-4E95-8647-9F524697C1D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63" name="Graphic 62">
            <a:hlinkClick r:id="rId18" action="ppaction://hlinksldjump"/>
            <a:extLst>
              <a:ext uri="{FF2B5EF4-FFF2-40B4-BE49-F238E27FC236}">
                <a16:creationId xmlns:a16="http://schemas.microsoft.com/office/drawing/2014/main" id="{6DE16077-CEB4-472B-B2AB-FF97A66A3B4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5ACADE-AED7-4F71-BF45-7E10D9593EA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3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5992EF-5573-44BE-A9F4-27CAB20E55B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3E5B355A-E536-4C06-ACBA-DF50820B9E0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8820779" y="1704920"/>
            <a:ext cx="31263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5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DA6B1AC-0ADA-4435-B506-14D7F67EBD44}"/>
              </a:ext>
            </a:extLst>
          </p:cNvPr>
          <p:cNvSpPr/>
          <p:nvPr/>
        </p:nvSpPr>
        <p:spPr>
          <a:xfrm>
            <a:off x="6702815" y="576627"/>
            <a:ext cx="5029380" cy="5928515"/>
          </a:xfrm>
          <a:prstGeom prst="roundRect">
            <a:avLst>
              <a:gd name="adj" fmla="val 8458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23054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0066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F85D05C-0FA5-40DA-888B-A891419034D3}"/>
              </a:ext>
            </a:extLst>
          </p:cNvPr>
          <p:cNvGrpSpPr/>
          <p:nvPr/>
        </p:nvGrpSpPr>
        <p:grpSpPr>
          <a:xfrm>
            <a:off x="232286" y="837810"/>
            <a:ext cx="6321535" cy="961719"/>
            <a:chOff x="174214" y="967642"/>
            <a:chExt cx="4741151" cy="721289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1000270" y="1170360"/>
              <a:ext cx="382830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ศูนย์กลางอยู่ที่บริเวณเมืองเชียงแสน จังหวัดเชียงราย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66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6581" y="1107896"/>
              <a:ext cx="304649" cy="43521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48C3380-46C6-451E-8F0A-A08A2A7BAF08}"/>
              </a:ext>
            </a:extLst>
          </p:cNvPr>
          <p:cNvGrpSpPr/>
          <p:nvPr/>
        </p:nvGrpSpPr>
        <p:grpSpPr>
          <a:xfrm>
            <a:off x="1271753" y="2966660"/>
            <a:ext cx="5282068" cy="1027490"/>
            <a:chOff x="953814" y="2564281"/>
            <a:chExt cx="3961551" cy="770618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759023" y="2659149"/>
              <a:ext cx="299741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กษัตริย์เชียงแสนได้ขับไล่อิทธิพลขอม</a:t>
              </a:r>
              <a:br>
                <a:rPr lang="en-US" dirty="0"/>
              </a:br>
              <a:r>
                <a:rPr lang="th-TH" dirty="0"/>
                <a:t>และมอญ  สร้างเมืองใหม่ที่กำแพงเพชร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66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E6A74E-A22B-4F05-9E90-5BF6096A4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1566" y="2564281"/>
              <a:ext cx="461270" cy="770618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7A838-13DD-4571-B72E-81DFB9E76A8F}"/>
              </a:ext>
            </a:extLst>
          </p:cNvPr>
          <p:cNvGrpSpPr/>
          <p:nvPr/>
        </p:nvGrpSpPr>
        <p:grpSpPr>
          <a:xfrm>
            <a:off x="249931" y="5075143"/>
            <a:ext cx="6303888" cy="1185307"/>
            <a:chOff x="187448" y="4145640"/>
            <a:chExt cx="4727916" cy="888980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068899" y="4439922"/>
              <a:ext cx="381274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ภายหลังรวมเข้าเป็นส่วนหนึ่งของอาณาจักรล้านนา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66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BE78160-6232-48F4-8A8A-653B0615E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356" y="4145640"/>
              <a:ext cx="627230" cy="88898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A9BE44B-A9FA-443A-9230-D03F271554C6}"/>
              </a:ext>
            </a:extLst>
          </p:cNvPr>
          <p:cNvGrpSpPr/>
          <p:nvPr/>
        </p:nvGrpSpPr>
        <p:grpSpPr>
          <a:xfrm>
            <a:off x="857875" y="4106952"/>
            <a:ext cx="5741773" cy="973365"/>
            <a:chOff x="643406" y="3419501"/>
            <a:chExt cx="4306330" cy="73002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477226" y="3455037"/>
              <a:ext cx="3289565" cy="715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พุทธศตวรรษที่ 18 มีการบูรณะเมืองเชียงแสน</a:t>
              </a:r>
            </a:p>
            <a:p>
              <a:r>
                <a:rPr lang="th-TH" dirty="0"/>
                <a:t>และส่งกษัตริย์กลับไปปกครอง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66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4263CAD-27E0-483D-9655-D4AB0F898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386" y="3434061"/>
              <a:ext cx="569426" cy="64633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8D429C1-2606-4BDC-AF70-ED27A38EA484}"/>
              </a:ext>
            </a:extLst>
          </p:cNvPr>
          <p:cNvGrpSpPr/>
          <p:nvPr/>
        </p:nvGrpSpPr>
        <p:grpSpPr>
          <a:xfrm>
            <a:off x="932859" y="1902283"/>
            <a:ext cx="5659955" cy="977099"/>
            <a:chOff x="699644" y="1765996"/>
            <a:chExt cx="4244966" cy="73282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561480" y="1817126"/>
              <a:ext cx="3267091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ผู้ก่อตั้งได้อพยพผู้คนลงมาจากทางใต้ของจีน </a:t>
              </a:r>
            </a:p>
            <a:p>
              <a:r>
                <a:rPr lang="th-TH" dirty="0"/>
                <a:t>เพื่อสร้างเมืองเงินยางเชียงแสน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66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12">
              <a:extLst>
                <a:ext uri="{FF2B5EF4-FFF2-40B4-BE49-F238E27FC236}">
                  <a16:creationId xmlns:a16="http://schemas.microsoft.com/office/drawing/2014/main" id="{09F60772-01A0-4D2C-A326-048B26D7CF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88567" y="1872103"/>
              <a:ext cx="364500" cy="518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Graphic 32">
            <a:extLst>
              <a:ext uri="{FF2B5EF4-FFF2-40B4-BE49-F238E27FC236}">
                <a16:creationId xmlns:a16="http://schemas.microsoft.com/office/drawing/2014/main" id="{7E42E4B5-BEE6-4D40-B003-F786DB404F2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C4518037-6BE6-42FE-81C5-B549EE73181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04408" y="1169017"/>
            <a:ext cx="440041" cy="440041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695B2B08-2AA6-44BE-9FCD-9C34CA9DCA2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80061" y="1505637"/>
            <a:ext cx="440043" cy="4400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249165-152E-4C4A-8F8D-EA68AAD522E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101" y="1862688"/>
            <a:ext cx="2198811" cy="441868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1C52B24-1021-4447-BF17-F25ED1675D7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7910" y="1867271"/>
            <a:ext cx="2216198" cy="4462059"/>
          </a:xfrm>
          <a:prstGeom prst="rect">
            <a:avLst/>
          </a:prstGeom>
        </p:spPr>
      </p:pic>
      <p:pic>
        <p:nvPicPr>
          <p:cNvPr id="63" name="close">
            <a:extLst>
              <a:ext uri="{FF2B5EF4-FFF2-40B4-BE49-F238E27FC236}">
                <a16:creationId xmlns:a16="http://schemas.microsoft.com/office/drawing/2014/main" id="{206EB53A-078A-44D2-8A12-A40E83AF986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4551"/>
            <a:ext cx="553311" cy="553311"/>
          </a:xfrm>
          <a:prstGeom prst="rect">
            <a:avLst/>
          </a:prstGeom>
        </p:spPr>
      </p:pic>
      <p:pic>
        <p:nvPicPr>
          <p:cNvPr id="64" name="close">
            <a:extLst>
              <a:ext uri="{FF2B5EF4-FFF2-40B4-BE49-F238E27FC236}">
                <a16:creationId xmlns:a16="http://schemas.microsoft.com/office/drawing/2014/main" id="{7A67C31C-F21B-4EBF-8879-A6C545FC337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2050"/>
            <a:ext cx="553311" cy="553311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CA92F81F-CB40-443A-94A2-A20BABD1041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747" y="307247"/>
            <a:ext cx="2328939" cy="603556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676AE84-73AC-4BE4-A50A-80034AA035C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65BA382-7249-44ED-A30C-A276DB6BF87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8" name="Graphic 47">
            <a:hlinkClick r:id="rId22" action="ppaction://hlinksldjump"/>
            <a:extLst>
              <a:ext uri="{FF2B5EF4-FFF2-40B4-BE49-F238E27FC236}">
                <a16:creationId xmlns:a16="http://schemas.microsoft.com/office/drawing/2014/main" id="{6B75AD58-EC06-457D-9D6A-1FF3866640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6C5452-ED32-4F7D-8FE1-DD5CDDDC4FC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26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DA6B1AC-0ADA-4435-B506-14D7F67EBD44}"/>
              </a:ext>
            </a:extLst>
          </p:cNvPr>
          <p:cNvSpPr/>
          <p:nvPr/>
        </p:nvSpPr>
        <p:spPr>
          <a:xfrm>
            <a:off x="6702815" y="576627"/>
            <a:ext cx="5029380" cy="5928515"/>
          </a:xfrm>
          <a:prstGeom prst="roundRect">
            <a:avLst>
              <a:gd name="adj" fmla="val 8458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34148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5F2D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64F6072-AB2C-4CDE-9AB5-8C432FBEAC54}"/>
              </a:ext>
            </a:extLst>
          </p:cNvPr>
          <p:cNvGrpSpPr/>
          <p:nvPr/>
        </p:nvGrpSpPr>
        <p:grpSpPr>
          <a:xfrm>
            <a:off x="232286" y="848903"/>
            <a:ext cx="6321535" cy="1013254"/>
            <a:chOff x="174214" y="967642"/>
            <a:chExt cx="4741151" cy="759940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1000270" y="979685"/>
              <a:ext cx="3915094" cy="74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th-TH" sz="2400" dirty="0"/>
                <a:t>ศูนย์กลางอยู่ที่บริเวณเมืองนครชัยศรี จังหวัดนครปฐมและ</a:t>
              </a:r>
              <a:br>
                <a:rPr lang="th-TH" sz="2400" dirty="0"/>
              </a:br>
              <a:r>
                <a:rPr lang="th-TH" sz="2400" dirty="0"/>
                <a:t>พบร่องรอยกระจายอยู่ในภาคกลาง เช่น เมืองคูบัว จังหวัดราชบุรี เมืองอู่ทอง จังหวัดสุพรรณบุรี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F2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6581" y="1107896"/>
              <a:ext cx="304649" cy="43521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86EE95DF-E18D-4EC5-941C-C61741B2D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610" y="308097"/>
            <a:ext cx="2322383" cy="601856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82842DA-8ED8-4CA2-9212-25A6F5C9CFA2}"/>
              </a:ext>
            </a:extLst>
          </p:cNvPr>
          <p:cNvGrpSpPr/>
          <p:nvPr/>
        </p:nvGrpSpPr>
        <p:grpSpPr>
          <a:xfrm>
            <a:off x="932859" y="1913375"/>
            <a:ext cx="5659955" cy="977099"/>
            <a:chOff x="699644" y="1765996"/>
            <a:chExt cx="4244966" cy="73282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561480" y="1976592"/>
              <a:ext cx="2080403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ได้รับอิทธิพลจากอินเดีย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F2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Picture 6">
              <a:extLst>
                <a:ext uri="{FF2B5EF4-FFF2-40B4-BE49-F238E27FC236}">
                  <a16:creationId xmlns:a16="http://schemas.microsoft.com/office/drawing/2014/main" id="{C10B8335-D48D-4F4F-BE6D-EC6E34C88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80992" y="1790403"/>
              <a:ext cx="392144" cy="648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A0F7096-8DB0-4A5E-900E-AEB536A252C9}"/>
              </a:ext>
            </a:extLst>
          </p:cNvPr>
          <p:cNvGrpSpPr/>
          <p:nvPr/>
        </p:nvGrpSpPr>
        <p:grpSpPr>
          <a:xfrm>
            <a:off x="1271753" y="3026281"/>
            <a:ext cx="5603794" cy="967059"/>
            <a:chOff x="953814" y="2600674"/>
            <a:chExt cx="4202846" cy="725294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702900" y="2794971"/>
              <a:ext cx="345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sz="2600" dirty="0"/>
                <a:t>พบธรรมจักรศิลาพระพุทธศาสนานิกายเถรวาท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F2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E3B023F5-D1FF-4ED5-8251-50FBB02392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4167" r="968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9611" y="2651940"/>
              <a:ext cx="400506" cy="59902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5731AA1-366E-4DB2-B915-A665B3FB8C3F}"/>
              </a:ext>
            </a:extLst>
          </p:cNvPr>
          <p:cNvGrpSpPr/>
          <p:nvPr/>
        </p:nvGrpSpPr>
        <p:grpSpPr>
          <a:xfrm>
            <a:off x="857875" y="4062059"/>
            <a:ext cx="5741773" cy="1029353"/>
            <a:chOff x="643406" y="3377510"/>
            <a:chExt cx="4306330" cy="772015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477227" y="3495197"/>
              <a:ext cx="3252466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ศิลปวัฒนธรรมแพร่กระจายไปยังแคว้นทางเหนือ</a:t>
              </a:r>
            </a:p>
            <a:p>
              <a:r>
                <a:rPr lang="th-TH" dirty="0"/>
                <a:t>ผ่านตำนานจามเทวีวงศ์ 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F2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3">
              <a:extLst>
                <a:ext uri="{FF2B5EF4-FFF2-40B4-BE49-F238E27FC236}">
                  <a16:creationId xmlns:a16="http://schemas.microsoft.com/office/drawing/2014/main" id="{35BB011D-65AF-4E49-B670-9C51E95B15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6296" y="3377510"/>
              <a:ext cx="366559" cy="729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BD1C6B6-F0F9-4EBD-A433-EBA708178F8F}"/>
              </a:ext>
            </a:extLst>
          </p:cNvPr>
          <p:cNvGrpSpPr/>
          <p:nvPr/>
        </p:nvGrpSpPr>
        <p:grpSpPr>
          <a:xfrm>
            <a:off x="-8310" y="5148792"/>
            <a:ext cx="6562129" cy="1001655"/>
            <a:chOff x="-6233" y="4192558"/>
            <a:chExt cx="4921597" cy="751241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068899" y="4439922"/>
              <a:ext cx="381274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เสื่อมอำนาจลงเมื่ออาณาจักรขอมขยายอำนาจเข้ามา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F2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C5C1071-753B-4390-88F7-1B2177097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33" y="4200534"/>
              <a:ext cx="1101607" cy="712783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69D34F7F-7D0A-44C9-8B2B-87D691D5406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55" name="Graphic 50">
            <a:extLst>
              <a:ext uri="{FF2B5EF4-FFF2-40B4-BE49-F238E27FC236}">
                <a16:creationId xmlns:a16="http://schemas.microsoft.com/office/drawing/2014/main" id="{A41CAD79-3F18-46AA-AD81-E6784F6F55F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7383" y="3196883"/>
            <a:ext cx="440043" cy="44004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E268A6C-DB95-4EA7-823C-B8155E69CFC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611" y="1871762"/>
            <a:ext cx="2227567" cy="419850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6F069C22-EA1E-48FD-8DBB-6CBCD8160E9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8034" y="1890239"/>
            <a:ext cx="2229713" cy="4188747"/>
          </a:xfrm>
          <a:prstGeom prst="rect">
            <a:avLst/>
          </a:prstGeom>
        </p:spPr>
      </p:pic>
      <p:pic>
        <p:nvPicPr>
          <p:cNvPr id="63" name="close">
            <a:extLst>
              <a:ext uri="{FF2B5EF4-FFF2-40B4-BE49-F238E27FC236}">
                <a16:creationId xmlns:a16="http://schemas.microsoft.com/office/drawing/2014/main" id="{9B48822F-A905-46CF-B8B7-BE691F4D341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9041"/>
            <a:ext cx="553311" cy="553311"/>
          </a:xfrm>
          <a:prstGeom prst="rect">
            <a:avLst/>
          </a:prstGeom>
        </p:spPr>
      </p:pic>
      <p:pic>
        <p:nvPicPr>
          <p:cNvPr id="64" name="close">
            <a:extLst>
              <a:ext uri="{FF2B5EF4-FFF2-40B4-BE49-F238E27FC236}">
                <a16:creationId xmlns:a16="http://schemas.microsoft.com/office/drawing/2014/main" id="{1905026D-9CC8-47BB-83CF-60053BF8FA8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6539"/>
            <a:ext cx="553311" cy="5533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16F32A4-B10B-4625-A77C-F4E50596038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E262FA1-8686-4644-A9EB-EDAE94FF361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3" name="Graphic 42">
            <a:hlinkClick r:id="rId21" action="ppaction://hlinksldjump"/>
            <a:extLst>
              <a:ext uri="{FF2B5EF4-FFF2-40B4-BE49-F238E27FC236}">
                <a16:creationId xmlns:a16="http://schemas.microsoft.com/office/drawing/2014/main" id="{F35C685C-9798-4EF9-A616-9077494D1A8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4D0224-AE8D-4FFB-AB44-EA8C613549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1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27714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173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4DD4C45-EB1C-462E-B852-603609C14B72}"/>
              </a:ext>
            </a:extLst>
          </p:cNvPr>
          <p:cNvGrpSpPr/>
          <p:nvPr/>
        </p:nvGrpSpPr>
        <p:grpSpPr>
          <a:xfrm>
            <a:off x="232286" y="842469"/>
            <a:ext cx="6563072" cy="1052758"/>
            <a:chOff x="174214" y="967642"/>
            <a:chExt cx="4922305" cy="789569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988962" y="995464"/>
              <a:ext cx="4107557" cy="761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24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ศูนย์กลางอยู่ที่บริเวณเมืองละโว้ปัจจุบัน คือ จังหวัดลพบุรี</a:t>
              </a:r>
            </a:p>
            <a:p>
              <a:r>
                <a:rPr lang="th-TH" dirty="0"/>
                <a:t>ครอบคลุมดินแดนภาคกลางจนถึงภาคตะวันออกและภาคตะวันออกเฉียงเหนือของประเทศไทยบางส่วน</a:t>
              </a:r>
              <a:endParaRPr lang="en-US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737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4163" y="1107896"/>
              <a:ext cx="309486" cy="435215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E8B8202-D660-47D5-B8D3-68A23D878263}"/>
              </a:ext>
            </a:extLst>
          </p:cNvPr>
          <p:cNvGrpSpPr/>
          <p:nvPr/>
        </p:nvGrpSpPr>
        <p:grpSpPr>
          <a:xfrm>
            <a:off x="932859" y="1906941"/>
            <a:ext cx="5659955" cy="1019459"/>
            <a:chOff x="699644" y="1765996"/>
            <a:chExt cx="4244966" cy="76459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659020" y="1861176"/>
              <a:ext cx="3232285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ตั้งอยู่บริเวณที่มีแม่น้ำสำคัญ 3 สาย คือ </a:t>
              </a:r>
            </a:p>
            <a:p>
              <a:r>
                <a:rPr lang="th-TH" dirty="0"/>
                <a:t>แม่น้ำเจ้าพระยา ลพบุรี และป่าสัก</a:t>
              </a:r>
              <a:endParaRPr lang="en-US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737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7C9F5F7A-DFF8-422B-B23B-DE5D5E93A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6284" y="1908644"/>
              <a:ext cx="491245" cy="495793"/>
            </a:xfrm>
            <a:prstGeom prst="rect">
              <a:avLst/>
            </a:prstGeom>
            <a:effectLst>
              <a:outerShdw dist="25400" dir="5400000" algn="ctr" rotWithShape="0">
                <a:srgbClr val="000000">
                  <a:alpha val="34000"/>
                </a:srgb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91F17AC-20FC-46FB-BF24-1D323871CC13}"/>
              </a:ext>
            </a:extLst>
          </p:cNvPr>
          <p:cNvGrpSpPr/>
          <p:nvPr/>
        </p:nvGrpSpPr>
        <p:grpSpPr>
          <a:xfrm>
            <a:off x="1271753" y="3019851"/>
            <a:ext cx="5416962" cy="978570"/>
            <a:chOff x="953814" y="2600674"/>
            <a:chExt cx="4062721" cy="733926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860197" y="2665186"/>
              <a:ext cx="315633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ละโว้สมัยทวารวดี</a:t>
              </a:r>
              <a:r>
                <a:rPr lang="en-US" dirty="0"/>
                <a:t>: </a:t>
              </a:r>
              <a:r>
                <a:rPr lang="th-TH" dirty="0"/>
                <a:t>รับ</a:t>
              </a:r>
              <a:r>
                <a:rPr lang="th-TH" dirty="0" err="1"/>
                <a:t>อารย</a:t>
              </a:r>
              <a:r>
                <a:rPr lang="th-TH" dirty="0"/>
                <a:t>ธรรมอินเดีย</a:t>
              </a:r>
            </a:p>
            <a:p>
              <a:r>
                <a:rPr lang="th-TH" dirty="0"/>
                <a:t>และพระพุทธศาสนานิกายเถรวาท </a:t>
              </a:r>
              <a:endParaRPr lang="en-US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737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9">
              <a:extLst>
                <a:ext uri="{FF2B5EF4-FFF2-40B4-BE49-F238E27FC236}">
                  <a16:creationId xmlns:a16="http://schemas.microsoft.com/office/drawing/2014/main" id="{BC78E298-E0A4-4316-8B70-5477C44EF6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082404" y="2614175"/>
              <a:ext cx="510250" cy="71945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6E65E87-1920-4680-A22E-407D5D734309}"/>
              </a:ext>
            </a:extLst>
          </p:cNvPr>
          <p:cNvGrpSpPr/>
          <p:nvPr/>
        </p:nvGrpSpPr>
        <p:grpSpPr>
          <a:xfrm>
            <a:off x="857875" y="4111616"/>
            <a:ext cx="5741773" cy="1031165"/>
            <a:chOff x="643406" y="3419501"/>
            <a:chExt cx="4306330" cy="77337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509127" y="3509495"/>
              <a:ext cx="329262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ละโว้ภายใต้อิทธิพลขอม</a:t>
              </a:r>
              <a:r>
                <a:rPr lang="en-US" dirty="0"/>
                <a:t>: </a:t>
              </a:r>
              <a:r>
                <a:rPr lang="th-TH" dirty="0"/>
                <a:t>พระพุทธศาสนา</a:t>
              </a:r>
            </a:p>
            <a:p>
              <a:r>
                <a:rPr lang="th-TH" dirty="0"/>
                <a:t>นิกายมหายาน และศาสนาพราหมณ์-ฮินดู</a:t>
              </a:r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737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11">
              <a:extLst>
                <a:ext uri="{FF2B5EF4-FFF2-40B4-BE49-F238E27FC236}">
                  <a16:creationId xmlns:a16="http://schemas.microsoft.com/office/drawing/2014/main" id="{5B15DEA3-4E34-4CA3-9782-3888E955E3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08651" y="3431827"/>
              <a:ext cx="600555" cy="761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BF5F924-15AB-461C-B5F9-AB62B351D46D}"/>
              </a:ext>
            </a:extLst>
          </p:cNvPr>
          <p:cNvGrpSpPr/>
          <p:nvPr/>
        </p:nvGrpSpPr>
        <p:grpSpPr>
          <a:xfrm>
            <a:off x="3175" y="5142358"/>
            <a:ext cx="6709385" cy="1057741"/>
            <a:chOff x="2381" y="4192558"/>
            <a:chExt cx="5032040" cy="793306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7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100800" y="4316450"/>
              <a:ext cx="3933621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พุทธศตวรรษที่ 19 อาณาจักรละโว้ถูกผนวกเป็น</a:t>
              </a:r>
            </a:p>
            <a:p>
              <a:r>
                <a:rPr lang="th-TH" dirty="0"/>
                <a:t>ส่วนหนึ่งของอาณาจักรอยุธยา</a:t>
              </a:r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1737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0C38608-48E8-427C-9491-123E99D71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81" y="4200538"/>
              <a:ext cx="1073423" cy="717404"/>
            </a:xfrm>
            <a:prstGeom prst="rect">
              <a:avLst/>
            </a:prstGeom>
          </p:spPr>
        </p:pic>
      </p:grpSp>
      <p:pic>
        <p:nvPicPr>
          <p:cNvPr id="77" name="Graphic 76">
            <a:extLst>
              <a:ext uri="{FF2B5EF4-FFF2-40B4-BE49-F238E27FC236}">
                <a16:creationId xmlns:a16="http://schemas.microsoft.com/office/drawing/2014/main" id="{7B722126-9E39-4386-9CBF-E6F467FF641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1376" y="307247"/>
            <a:ext cx="2328943" cy="603557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C9196666-9620-4D13-B286-BD8B75D9A1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79" name="Graphic 50">
            <a:extLst>
              <a:ext uri="{FF2B5EF4-FFF2-40B4-BE49-F238E27FC236}">
                <a16:creationId xmlns:a16="http://schemas.microsoft.com/office/drawing/2014/main" id="{E6204943-8C95-427A-A312-EA55610FDB5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0320" y="2852936"/>
            <a:ext cx="440043" cy="44004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F748B1C-D18B-4D8D-9F5B-795DAD337C3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611" y="1873473"/>
            <a:ext cx="2227566" cy="419507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5316BF4-7C96-48DE-B32A-B51767D4E42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8033" y="1890240"/>
            <a:ext cx="2229712" cy="4188745"/>
          </a:xfrm>
          <a:prstGeom prst="rect">
            <a:avLst/>
          </a:prstGeom>
        </p:spPr>
      </p:pic>
      <p:pic>
        <p:nvPicPr>
          <p:cNvPr id="82" name="close">
            <a:extLst>
              <a:ext uri="{FF2B5EF4-FFF2-40B4-BE49-F238E27FC236}">
                <a16:creationId xmlns:a16="http://schemas.microsoft.com/office/drawing/2014/main" id="{3872AB57-9D44-40D7-AE79-2C53E25061B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9041"/>
            <a:ext cx="553311" cy="553311"/>
          </a:xfrm>
          <a:prstGeom prst="rect">
            <a:avLst/>
          </a:prstGeom>
        </p:spPr>
      </p:pic>
      <p:pic>
        <p:nvPicPr>
          <p:cNvPr id="83" name="close">
            <a:extLst>
              <a:ext uri="{FF2B5EF4-FFF2-40B4-BE49-F238E27FC236}">
                <a16:creationId xmlns:a16="http://schemas.microsoft.com/office/drawing/2014/main" id="{318AD06D-0AF1-48B2-A192-5A72A65DCBD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6539"/>
            <a:ext cx="553311" cy="5533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89EB772-921D-46B3-B65C-6E144FD3975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F70D2C-A621-406B-B384-5B4C3988416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2" name="Graphic 41">
            <a:hlinkClick r:id="rId19" action="ppaction://hlinksldjump"/>
            <a:extLst>
              <a:ext uri="{FF2B5EF4-FFF2-40B4-BE49-F238E27FC236}">
                <a16:creationId xmlns:a16="http://schemas.microsoft.com/office/drawing/2014/main" id="{FF5D0D3C-72C6-40EE-AFB7-CCDD1F99EB8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9E61BE-70E3-4CCD-A80B-D08C45DE431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3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27714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2A81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78B0590-56F0-4AC5-9B5A-803871A35376}"/>
              </a:ext>
            </a:extLst>
          </p:cNvPr>
          <p:cNvGrpSpPr/>
          <p:nvPr/>
        </p:nvGrpSpPr>
        <p:grpSpPr>
          <a:xfrm>
            <a:off x="232286" y="842469"/>
            <a:ext cx="6488644" cy="961718"/>
            <a:chOff x="174214" y="967642"/>
            <a:chExt cx="4866483" cy="721289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866483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933140" y="1006595"/>
              <a:ext cx="410755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ศูนย์กลางอยู่บริเวณจังหวัด นครศรีธรรมราช และพื้นที่บริเวณคาบสมุทรมลายู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A81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4163" y="1107896"/>
              <a:ext cx="309486" cy="43521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C9196666-9620-4D13-B286-BD8B75D9A1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79" name="Graphic 50">
            <a:extLst>
              <a:ext uri="{FF2B5EF4-FFF2-40B4-BE49-F238E27FC236}">
                <a16:creationId xmlns:a16="http://schemas.microsoft.com/office/drawing/2014/main" id="{E6204943-8C95-427A-A312-EA55610FDB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489" y="5370056"/>
            <a:ext cx="440043" cy="44004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F748B1C-D18B-4D8D-9F5B-795DAD337C3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611" y="1878653"/>
            <a:ext cx="2227566" cy="418471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5316BF4-7C96-48DE-B32A-B51767D4E4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693" y="1890239"/>
            <a:ext cx="2222391" cy="4188748"/>
          </a:xfrm>
          <a:prstGeom prst="rect">
            <a:avLst/>
          </a:prstGeom>
        </p:spPr>
      </p:pic>
      <p:pic>
        <p:nvPicPr>
          <p:cNvPr id="82" name="close">
            <a:extLst>
              <a:ext uri="{FF2B5EF4-FFF2-40B4-BE49-F238E27FC236}">
                <a16:creationId xmlns:a16="http://schemas.microsoft.com/office/drawing/2014/main" id="{3872AB57-9D44-40D7-AE79-2C53E25061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9041"/>
            <a:ext cx="553311" cy="553311"/>
          </a:xfrm>
          <a:prstGeom prst="rect">
            <a:avLst/>
          </a:prstGeom>
        </p:spPr>
      </p:pic>
      <p:pic>
        <p:nvPicPr>
          <p:cNvPr id="83" name="close">
            <a:extLst>
              <a:ext uri="{FF2B5EF4-FFF2-40B4-BE49-F238E27FC236}">
                <a16:creationId xmlns:a16="http://schemas.microsoft.com/office/drawing/2014/main" id="{318AD06D-0AF1-48B2-A192-5A72A65DCBD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6539"/>
            <a:ext cx="553311" cy="553311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15C5F5A6-0E0E-466C-80E1-9173838837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508" y="313438"/>
            <a:ext cx="2316683" cy="60038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562680-792A-4C52-8BD3-D16087C91C4B}"/>
              </a:ext>
            </a:extLst>
          </p:cNvPr>
          <p:cNvGrpSpPr/>
          <p:nvPr/>
        </p:nvGrpSpPr>
        <p:grpSpPr>
          <a:xfrm>
            <a:off x="857875" y="4111615"/>
            <a:ext cx="5741773" cy="973365"/>
            <a:chOff x="643406" y="3419501"/>
            <a:chExt cx="4306330" cy="73002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477227" y="3465714"/>
              <a:ext cx="3256176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เป็นศูนย์กลางเผยแผ่พุทธศาสนา ลัทธิลังกาวงศ์ไปยังสุโขทัยและล้านนา</a:t>
              </a:r>
            </a:p>
          </p:txBody>
        </p:sp>
        <p:pic>
          <p:nvPicPr>
            <p:cNvPr id="40" name="Picture 9">
              <a:extLst>
                <a:ext uri="{FF2B5EF4-FFF2-40B4-BE49-F238E27FC236}">
                  <a16:creationId xmlns:a16="http://schemas.microsoft.com/office/drawing/2014/main" id="{1E626792-B619-407D-9828-740A40B0EA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44644" y="3430159"/>
              <a:ext cx="749234" cy="715969"/>
            </a:xfrm>
            <a:prstGeom prst="ellipse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noFill/>
            <a:ln w="19050">
              <a:solidFill>
                <a:srgbClr val="2A81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F3FD341-787A-4179-872C-02815AE24B1D}"/>
              </a:ext>
            </a:extLst>
          </p:cNvPr>
          <p:cNvGrpSpPr/>
          <p:nvPr/>
        </p:nvGrpSpPr>
        <p:grpSpPr>
          <a:xfrm>
            <a:off x="1271752" y="3019845"/>
            <a:ext cx="5289201" cy="967058"/>
            <a:chOff x="953814" y="2600674"/>
            <a:chExt cx="3966901" cy="725294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759025" y="2637590"/>
              <a:ext cx="3161690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ได้รับอิทธิพลจากศาสนาพราหมณ์-ฮินดู </a:t>
              </a:r>
            </a:p>
            <a:p>
              <a:r>
                <a:rPr lang="th-TH" dirty="0"/>
                <a:t>และพระพุทธศาสนา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A81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">
              <a:extLst>
                <a:ext uri="{FF2B5EF4-FFF2-40B4-BE49-F238E27FC236}">
                  <a16:creationId xmlns:a16="http://schemas.microsoft.com/office/drawing/2014/main" id="{EC0712B5-1E30-4B50-A3C1-B409542D0B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168421" y="2605739"/>
              <a:ext cx="377846" cy="6947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084118E-CD09-4629-93FA-68F386D813D8}"/>
              </a:ext>
            </a:extLst>
          </p:cNvPr>
          <p:cNvGrpSpPr/>
          <p:nvPr/>
        </p:nvGrpSpPr>
        <p:grpSpPr>
          <a:xfrm>
            <a:off x="249932" y="5142357"/>
            <a:ext cx="6513228" cy="1001654"/>
            <a:chOff x="187448" y="4192558"/>
            <a:chExt cx="4884921" cy="751241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102518" y="4265512"/>
              <a:ext cx="3969851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ภายหลังตกเป็นเมืองขึ้นของสุโขทัย ต่อมาถูกผนวก</a:t>
              </a:r>
            </a:p>
            <a:p>
              <a:r>
                <a:rPr lang="th-TH" dirty="0"/>
                <a:t>เป็นส่วนหนึ่งของอาณาจักรอยุธยา</a:t>
              </a:r>
            </a:p>
          </p:txBody>
        </p:sp>
        <p:pic>
          <p:nvPicPr>
            <p:cNvPr id="42" name="Picture 11">
              <a:extLst>
                <a:ext uri="{FF2B5EF4-FFF2-40B4-BE49-F238E27FC236}">
                  <a16:creationId xmlns:a16="http://schemas.microsoft.com/office/drawing/2014/main" id="{5C140364-13A7-45E0-A0B2-F0964BB13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94591" y="4193923"/>
              <a:ext cx="742774" cy="717752"/>
            </a:xfrm>
            <a:prstGeom prst="ellipse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noFill/>
            <a:ln w="19050">
              <a:solidFill>
                <a:srgbClr val="2A81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642ECC9-E7F5-40E3-B04D-52E82109B6F0}"/>
              </a:ext>
            </a:extLst>
          </p:cNvPr>
          <p:cNvGrpSpPr/>
          <p:nvPr/>
        </p:nvGrpSpPr>
        <p:grpSpPr>
          <a:xfrm>
            <a:off x="932859" y="1906941"/>
            <a:ext cx="5659955" cy="977099"/>
            <a:chOff x="699644" y="1765996"/>
            <a:chExt cx="4244966" cy="73282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539204" y="1964623"/>
              <a:ext cx="2934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ทำการค้ากับอินเดีย ลังกา และจีน 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2A81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DD630717-82C4-400B-ABEC-304FB7807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1816436">
              <a:off x="734538" y="2005847"/>
              <a:ext cx="706062" cy="268976"/>
            </a:xfrm>
            <a:prstGeom prst="rect">
              <a:avLst/>
            </a:prstGeom>
          </p:spPr>
        </p:pic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2EAB5AAE-33C3-4F20-A86C-0A1A0B217B7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1255891-5A9B-4304-9D49-E27DBEC5AA4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9" name="Graphic 48">
            <a:hlinkClick r:id="rId19" action="ppaction://hlinksldjump"/>
            <a:extLst>
              <a:ext uri="{FF2B5EF4-FFF2-40B4-BE49-F238E27FC236}">
                <a16:creationId xmlns:a16="http://schemas.microsoft.com/office/drawing/2014/main" id="{7AF7E646-48E1-4405-9EDB-A209025F711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40D7693-DBA2-49BF-A67E-68D1DF7501A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7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D820D91-9364-46E0-955B-949630ACF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836" y="197188"/>
            <a:ext cx="3133616" cy="374326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EDBDB55-6134-462A-AFF5-AB316FC22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820" y="1993104"/>
            <a:ext cx="6742760" cy="22618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B02BDE-E134-4F5F-9011-23E202FD64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077176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2"/>
            <a:ext cx="716848" cy="7552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F36113A-517A-420C-9592-C41791DA4CF0}"/>
              </a:ext>
            </a:extLst>
          </p:cNvPr>
          <p:cNvGrpSpPr/>
          <p:nvPr/>
        </p:nvGrpSpPr>
        <p:grpSpPr>
          <a:xfrm>
            <a:off x="6891775" y="4355022"/>
            <a:ext cx="3636969" cy="690935"/>
            <a:chOff x="6891775" y="6075901"/>
            <a:chExt cx="3636969" cy="69093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DC6749D-8BF8-4997-9667-1E36B3B8E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6132601"/>
              <a:ext cx="3554908" cy="6048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D00506C-9D5B-49DB-B50F-610E173F4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6075901"/>
              <a:ext cx="763336" cy="69093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165D8B-4C34-4597-AB36-45107E9E32DC}"/>
              </a:ext>
            </a:extLst>
          </p:cNvPr>
          <p:cNvGrpSpPr/>
          <p:nvPr/>
        </p:nvGrpSpPr>
        <p:grpSpPr>
          <a:xfrm>
            <a:off x="6891775" y="4338064"/>
            <a:ext cx="3633756" cy="707893"/>
            <a:chOff x="6891775" y="5345266"/>
            <a:chExt cx="3633756" cy="70789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168E5DA-22F5-475B-9A81-A6A25957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5405159"/>
              <a:ext cx="3551695" cy="648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0A97D90-65FF-414A-9F50-240A63ABB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5345266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3" y="7347252"/>
            <a:ext cx="9016457" cy="2226431"/>
            <a:chOff x="1542902" y="4187298"/>
            <a:chExt cx="9016457" cy="222643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2226430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1923633" y="4593507"/>
              <a:ext cx="816449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15" indent="-313815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อธิบายการตั้งหลักแหล่งและพัฒนาการของมนุษย์ยุคก่อนประวัติศาสตร์ และยุคประวัติศาสตร์โดยสังเขป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(มฐ. ส 4.2 ป.4/1)</a:t>
              </a:r>
            </a:p>
            <a:p>
              <a:pPr marL="313815" indent="-313815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ยกตัวอย่างหลักฐานทางประวัติศาสตร์ที่พบในท้องถิ่นที่แสดงพัฒนาการของมนุษยชาติในดินแดนไทย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(มฐ. ส 4.2 ป.4/2)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8" y="7203403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0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00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391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3912 L -6.25E-7 0.2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5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009 L 0 0.2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rc 17">
            <a:extLst>
              <a:ext uri="{FF2B5EF4-FFF2-40B4-BE49-F238E27FC236}">
                <a16:creationId xmlns:a16="http://schemas.microsoft.com/office/drawing/2014/main" id="{3DC202E8-0559-4BF5-AFD9-BB26075317C2}"/>
              </a:ext>
            </a:extLst>
          </p:cNvPr>
          <p:cNvSpPr/>
          <p:nvPr/>
        </p:nvSpPr>
        <p:spPr>
          <a:xfrm>
            <a:off x="-1787703" y="1139580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8642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1D1E7E-FD50-4C2E-BCC8-DF8E8C9F85DE}"/>
              </a:ext>
            </a:extLst>
          </p:cNvPr>
          <p:cNvGrpSpPr/>
          <p:nvPr/>
        </p:nvGrpSpPr>
        <p:grpSpPr>
          <a:xfrm>
            <a:off x="232285" y="854336"/>
            <a:ext cx="6669755" cy="1041842"/>
            <a:chOff x="174214" y="967642"/>
            <a:chExt cx="5002316" cy="781382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C93B3398-C6AC-446E-8998-1EAE18916CF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2B8EB6D-9D08-4DDC-BB2B-E4AC475538E2}"/>
                </a:ext>
              </a:extLst>
            </p:cNvPr>
            <p:cNvSpPr txBox="1"/>
            <p:nvPr/>
          </p:nvSpPr>
          <p:spPr>
            <a:xfrm>
              <a:off x="937693" y="1001127"/>
              <a:ext cx="4238837" cy="747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24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ศูนย์กลางอยู่บริเวณเมืองพระนคร ประเทศกัมพูชาและพบ</a:t>
              </a:r>
              <a:br>
                <a:rPr lang="en-US" dirty="0"/>
              </a:br>
              <a:r>
                <a:rPr lang="th-TH" dirty="0"/>
                <a:t>หลักฐานบริเวณภาคตะวันออกเฉียงเหนือของไทย เช่น จังหวัดนครราชสีมา บุรีรัมย์ สุรินทร์</a:t>
              </a:r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5A7A1F1-3178-45F4-BCF6-90BF227A9142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864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8" descr="https://o.remove.bg/downloads/830d32b2-4176-4a0a-8ad9-00a9f17d04b8/image-removebg-preview.png">
              <a:extLst>
                <a:ext uri="{FF2B5EF4-FFF2-40B4-BE49-F238E27FC236}">
                  <a16:creationId xmlns:a16="http://schemas.microsoft.com/office/drawing/2014/main" id="{A155F8A9-5BFB-4095-8783-DA0BC37E06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14" y="1109051"/>
              <a:ext cx="332650" cy="453063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1C94776-DE42-40F5-A709-EE73A79F4C4C}"/>
              </a:ext>
            </a:extLst>
          </p:cNvPr>
          <p:cNvGrpSpPr/>
          <p:nvPr/>
        </p:nvGrpSpPr>
        <p:grpSpPr>
          <a:xfrm>
            <a:off x="1271753" y="3031710"/>
            <a:ext cx="5282068" cy="967058"/>
            <a:chOff x="953814" y="2600674"/>
            <a:chExt cx="3961551" cy="725294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D6FE79C5-37BF-4459-B058-F50AFEC53287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181CF4E-22FB-4A11-A2BB-EA625DA96058}"/>
                </a:ext>
              </a:extLst>
            </p:cNvPr>
            <p:cNvSpPr txBox="1"/>
            <p:nvPr/>
          </p:nvSpPr>
          <p:spPr>
            <a:xfrm>
              <a:off x="1797523" y="2630667"/>
              <a:ext cx="2872583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เผยแพร่อารยธรรมไปยังพื้นที่ใกล้เคียง </a:t>
              </a:r>
            </a:p>
            <a:p>
              <a:r>
                <a:rPr lang="th-TH" dirty="0"/>
                <a:t>เช่น รูปแบบการปกครอง กฎหมาย</a:t>
              </a:r>
              <a:endParaRPr lang="en-US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BBE54F7-31E6-4443-A710-78C2305B30E8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864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7" descr="นครวัด - arphakorn10285">
              <a:extLst>
                <a:ext uri="{FF2B5EF4-FFF2-40B4-BE49-F238E27FC236}">
                  <a16:creationId xmlns:a16="http://schemas.microsoft.com/office/drawing/2014/main" id="{0DBCCA44-B74C-4FB1-A2BD-FECF030BD6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59"/>
            <a:stretch/>
          </p:blipFill>
          <p:spPr bwMode="auto">
            <a:xfrm>
              <a:off x="959164" y="2608991"/>
              <a:ext cx="738155" cy="708464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67D60EB-D537-4ABE-9D00-46FB94AAA61F}"/>
              </a:ext>
            </a:extLst>
          </p:cNvPr>
          <p:cNvGrpSpPr/>
          <p:nvPr/>
        </p:nvGrpSpPr>
        <p:grpSpPr>
          <a:xfrm>
            <a:off x="857875" y="4102389"/>
            <a:ext cx="5741773" cy="994456"/>
            <a:chOff x="643406" y="3403683"/>
            <a:chExt cx="4306330" cy="745842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5EC68F9-688A-4D17-8DF2-132812B6AF1B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D92945A-1A76-4A34-A25E-98B02FADBF57}"/>
                </a:ext>
              </a:extLst>
            </p:cNvPr>
            <p:cNvSpPr txBox="1"/>
            <p:nvPr/>
          </p:nvSpPr>
          <p:spPr>
            <a:xfrm>
              <a:off x="1501082" y="3455857"/>
              <a:ext cx="3255360" cy="715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ได้รับอิทธิพลจากศาสนาพราหมณ์</a:t>
              </a:r>
              <a:r>
                <a:rPr lang="en-US" dirty="0"/>
                <a:t>-</a:t>
              </a:r>
              <a:r>
                <a:rPr lang="th-TH" dirty="0"/>
                <a:t>ฮินดู </a:t>
              </a:r>
            </a:p>
            <a:p>
              <a:r>
                <a:rPr lang="th-TH" dirty="0"/>
                <a:t>และพระพุทธศาสนานิกายมหายาน</a:t>
              </a:r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5702E27-4028-4CAB-B1FB-FA4791830049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864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11">
              <a:extLst>
                <a:ext uri="{FF2B5EF4-FFF2-40B4-BE49-F238E27FC236}">
                  <a16:creationId xmlns:a16="http://schemas.microsoft.com/office/drawing/2014/main" id="{3651E0BE-F7A3-40E5-8351-254D1E6030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83589" y="3403683"/>
              <a:ext cx="639124" cy="693905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AC2A59-AAD8-4F16-A6E9-871A46751D80}"/>
              </a:ext>
            </a:extLst>
          </p:cNvPr>
          <p:cNvGrpSpPr/>
          <p:nvPr/>
        </p:nvGrpSpPr>
        <p:grpSpPr>
          <a:xfrm>
            <a:off x="249931" y="5146918"/>
            <a:ext cx="6303888" cy="1008962"/>
            <a:chOff x="187448" y="4187078"/>
            <a:chExt cx="4727916" cy="756721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B2B8BD25-08AD-40E0-9883-F830E32DC959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49B0DF-A2FA-4E25-970E-C17A6472E1A6}"/>
                </a:ext>
              </a:extLst>
            </p:cNvPr>
            <p:cNvSpPr txBox="1"/>
            <p:nvPr/>
          </p:nvSpPr>
          <p:spPr>
            <a:xfrm>
              <a:off x="1079269" y="4406751"/>
              <a:ext cx="3270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sz="2600" dirty="0"/>
                <a:t>เริ่มเสื่อมอำนาจในช่วงพุทธศตวรรษที่ 19</a:t>
              </a:r>
              <a:endParaRPr lang="en-US" sz="2600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CC3A57F-934F-40EF-9F22-72C73C846BC5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864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20F845F-ED35-4814-B210-3FA23FB9E2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4159" y="4187078"/>
              <a:ext cx="744387" cy="715020"/>
            </a:xfrm>
            <a:prstGeom prst="ellipse">
              <a:avLst/>
            </a:prstGeom>
            <a:ln>
              <a:noFill/>
            </a:ln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3B7AE88-0EB7-43C7-8A4B-F4AB59287CFA}"/>
              </a:ext>
            </a:extLst>
          </p:cNvPr>
          <p:cNvGrpSpPr/>
          <p:nvPr/>
        </p:nvGrpSpPr>
        <p:grpSpPr>
          <a:xfrm>
            <a:off x="932859" y="1918805"/>
            <a:ext cx="5692275" cy="977097"/>
            <a:chOff x="699644" y="1765996"/>
            <a:chExt cx="4269206" cy="732824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C85A50DA-5747-4F51-A7D2-0B57078A2DFD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DD0677-6AE6-457A-B5EA-0AF6E2CEE138}"/>
                </a:ext>
              </a:extLst>
            </p:cNvPr>
            <p:cNvSpPr txBox="1"/>
            <p:nvPr/>
          </p:nvSpPr>
          <p:spPr>
            <a:xfrm>
              <a:off x="1509117" y="1826550"/>
              <a:ext cx="3459733" cy="669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เริ่มขยายอิทธิพลมายังบริเวณปากแม่น้ำโขง </a:t>
              </a:r>
            </a:p>
            <a:p>
              <a:r>
                <a:rPr lang="th-TH" dirty="0"/>
                <a:t>ภาคตะวันออกเฉียงเหนือ และภาคกลางของไทย</a:t>
              </a:r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06E0E5F-EAC1-4F38-99BE-5A8F9889255A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864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4744527-DA61-460A-9C87-8BBBC7380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03119" y="1801111"/>
              <a:ext cx="518316" cy="685424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78D9584D-BCB2-4EB4-B53D-63FDE50DF38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BDA36147-1EB8-4DBE-ABCF-13E3324CBDE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03877" y="3097961"/>
            <a:ext cx="440041" cy="440041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067F7CA-4B4C-463A-B86E-3EF8A48DB50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432247" y="3052115"/>
            <a:ext cx="440043" cy="44004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E690211-5332-45B9-8832-97FC25A625B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728" y="1874625"/>
            <a:ext cx="2229712" cy="419213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CBEC32D-0CD4-4AD5-BF35-DBDAF029E3F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8034" y="1875152"/>
            <a:ext cx="2229712" cy="4192131"/>
          </a:xfrm>
          <a:prstGeom prst="rect">
            <a:avLst/>
          </a:prstGeom>
        </p:spPr>
      </p:pic>
      <p:pic>
        <p:nvPicPr>
          <p:cNvPr id="57" name="close">
            <a:extLst>
              <a:ext uri="{FF2B5EF4-FFF2-40B4-BE49-F238E27FC236}">
                <a16:creationId xmlns:a16="http://schemas.microsoft.com/office/drawing/2014/main" id="{6766656D-5C60-4C0C-8615-0CF6373CEB2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4551"/>
            <a:ext cx="553311" cy="553311"/>
          </a:xfrm>
          <a:prstGeom prst="rect">
            <a:avLst/>
          </a:prstGeom>
        </p:spPr>
      </p:pic>
      <p:pic>
        <p:nvPicPr>
          <p:cNvPr id="58" name="close">
            <a:extLst>
              <a:ext uri="{FF2B5EF4-FFF2-40B4-BE49-F238E27FC236}">
                <a16:creationId xmlns:a16="http://schemas.microsoft.com/office/drawing/2014/main" id="{A1E529EE-F231-41E9-BBDC-75EAF78E13B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2050"/>
            <a:ext cx="553311" cy="553311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0178528-E0BA-4A68-A630-85C46946BA4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7464" y="319464"/>
            <a:ext cx="2314260" cy="599752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76F7B26-FF4F-46C4-A40A-C6989B5D03E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2B46DEF-3CC9-4783-B475-9411B13C8B8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6" y="0"/>
            <a:ext cx="6188166" cy="7695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4DD6468-8209-4B80-8924-2C66298F299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3" name="Graphic 42">
            <a:hlinkClick r:id="rId22" action="ppaction://hlinksldjump"/>
            <a:extLst>
              <a:ext uri="{FF2B5EF4-FFF2-40B4-BE49-F238E27FC236}">
                <a16:creationId xmlns:a16="http://schemas.microsoft.com/office/drawing/2014/main" id="{36372D84-44BB-41B0-88C1-EDBB63C1B0B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B4513EB-EE31-4716-AF0F-91D27AA6CB0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5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rc 30">
            <a:extLst>
              <a:ext uri="{FF2B5EF4-FFF2-40B4-BE49-F238E27FC236}">
                <a16:creationId xmlns:a16="http://schemas.microsoft.com/office/drawing/2014/main" id="{CCE224DA-69B7-4362-9DDD-9EBFCDD24CBC}"/>
              </a:ext>
            </a:extLst>
          </p:cNvPr>
          <p:cNvSpPr/>
          <p:nvPr/>
        </p:nvSpPr>
        <p:spPr>
          <a:xfrm>
            <a:off x="-1787703" y="1132839"/>
            <a:ext cx="3550229" cy="4724103"/>
          </a:xfrm>
          <a:prstGeom prst="arc">
            <a:avLst>
              <a:gd name="adj1" fmla="val 16200000"/>
              <a:gd name="adj2" fmla="val 5450635"/>
            </a:avLst>
          </a:prstGeom>
          <a:solidFill>
            <a:schemeClr val="bg1"/>
          </a:solidFill>
          <a:ln w="19050">
            <a:solidFill>
              <a:srgbClr val="C9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DFE6C0-09A4-4BA9-A5D7-85A3E22CC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8124105-7DFB-45BF-A9B6-560401AA08DF}"/>
              </a:ext>
            </a:extLst>
          </p:cNvPr>
          <p:cNvGrpSpPr/>
          <p:nvPr/>
        </p:nvGrpSpPr>
        <p:grpSpPr>
          <a:xfrm>
            <a:off x="232285" y="847595"/>
            <a:ext cx="6321535" cy="961719"/>
            <a:chOff x="174214" y="967642"/>
            <a:chExt cx="4741151" cy="721289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B645939-F7A6-4028-A853-89E7B0A9ED6D}"/>
                </a:ext>
              </a:extLst>
            </p:cNvPr>
            <p:cNvSpPr/>
            <p:nvPr/>
          </p:nvSpPr>
          <p:spPr>
            <a:xfrm>
              <a:off x="174214" y="971304"/>
              <a:ext cx="474115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25FB6AA-192D-44D6-BD40-7B6371B15A7E}"/>
                </a:ext>
              </a:extLst>
            </p:cNvPr>
            <p:cNvSpPr txBox="1"/>
            <p:nvPr/>
          </p:nvSpPr>
          <p:spPr>
            <a:xfrm>
              <a:off x="1060759" y="1127241"/>
              <a:ext cx="3606491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ศูนย์กลางอยู่ที่บริเวณ อำเภอยะรัง จังหวัดปัตตานี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4A2023C-204A-41D1-B366-1F4BC7F1D9C3}"/>
                </a:ext>
              </a:extLst>
            </p:cNvPr>
            <p:cNvSpPr/>
            <p:nvPr/>
          </p:nvSpPr>
          <p:spPr>
            <a:xfrm>
              <a:off x="174214" y="967642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9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C278B68-0016-4261-9F67-107EA2D48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4163" y="1107896"/>
              <a:ext cx="309485" cy="43521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C9196666-9620-4D13-B286-BD8B75D9A1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45163" y="1177430"/>
            <a:ext cx="2898567" cy="5373324"/>
          </a:xfrm>
          <a:prstGeom prst="rect">
            <a:avLst/>
          </a:prstGeom>
        </p:spPr>
      </p:pic>
      <p:pic>
        <p:nvPicPr>
          <p:cNvPr id="79" name="Graphic 50">
            <a:extLst>
              <a:ext uri="{FF2B5EF4-FFF2-40B4-BE49-F238E27FC236}">
                <a16:creationId xmlns:a16="http://schemas.microsoft.com/office/drawing/2014/main" id="{E6204943-8C95-427A-A312-EA55610FDB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4424" y="5812644"/>
            <a:ext cx="440043" cy="44004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F748B1C-D18B-4D8D-9F5B-795DAD337C3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611" y="1890931"/>
            <a:ext cx="2227567" cy="4160159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5316BF4-7C96-48DE-B32A-B51767D4E4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694" y="1890239"/>
            <a:ext cx="2222391" cy="4188748"/>
          </a:xfrm>
          <a:prstGeom prst="rect">
            <a:avLst/>
          </a:prstGeom>
        </p:spPr>
      </p:pic>
      <p:pic>
        <p:nvPicPr>
          <p:cNvPr id="82" name="close">
            <a:extLst>
              <a:ext uri="{FF2B5EF4-FFF2-40B4-BE49-F238E27FC236}">
                <a16:creationId xmlns:a16="http://schemas.microsoft.com/office/drawing/2014/main" id="{3872AB57-9D44-40D7-AE79-2C53E25061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49" y="1729041"/>
            <a:ext cx="553311" cy="553311"/>
          </a:xfrm>
          <a:prstGeom prst="rect">
            <a:avLst/>
          </a:prstGeom>
        </p:spPr>
      </p:pic>
      <p:pic>
        <p:nvPicPr>
          <p:cNvPr id="83" name="close">
            <a:extLst>
              <a:ext uri="{FF2B5EF4-FFF2-40B4-BE49-F238E27FC236}">
                <a16:creationId xmlns:a16="http://schemas.microsoft.com/office/drawing/2014/main" id="{318AD06D-0AF1-48B2-A192-5A72A65DCBD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683" y="1716539"/>
            <a:ext cx="553311" cy="553311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BE853228-8F6B-413B-A0A7-F85F500B8E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512" y="307247"/>
            <a:ext cx="2316683" cy="60038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34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F493945-867D-4D77-A15F-3485CD6803A5}"/>
              </a:ext>
            </a:extLst>
          </p:cNvPr>
          <p:cNvGrpSpPr/>
          <p:nvPr/>
        </p:nvGrpSpPr>
        <p:grpSpPr>
          <a:xfrm>
            <a:off x="932859" y="1912067"/>
            <a:ext cx="5659955" cy="977099"/>
            <a:chOff x="699644" y="1765996"/>
            <a:chExt cx="4244966" cy="732824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6FE7978-9913-4BC2-82B9-8CCD1A88A8B4}"/>
                </a:ext>
              </a:extLst>
            </p:cNvPr>
            <p:cNvSpPr/>
            <p:nvPr/>
          </p:nvSpPr>
          <p:spPr>
            <a:xfrm>
              <a:off x="699644" y="1765996"/>
              <a:ext cx="424496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FD3D637-D4E8-4A9A-BC43-E9A8AF6D8037}"/>
                </a:ext>
              </a:extLst>
            </p:cNvPr>
            <p:cNvSpPr txBox="1"/>
            <p:nvPr/>
          </p:nvSpPr>
          <p:spPr>
            <a:xfrm>
              <a:off x="1491358" y="1805982"/>
              <a:ext cx="3175891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อาณาเขตครอบคลุมพื้นที่ จังหวัดปัตตานี</a:t>
              </a:r>
            </a:p>
            <a:p>
              <a:r>
                <a:rPr lang="th-TH" dirty="0"/>
                <a:t>และจังหวัดยะลา และคาบสมุทรมลายูตอนล่าง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315F505-8863-44B8-9C20-A57CABDB7AAC}"/>
                </a:ext>
              </a:extLst>
            </p:cNvPr>
            <p:cNvSpPr/>
            <p:nvPr/>
          </p:nvSpPr>
          <p:spPr>
            <a:xfrm>
              <a:off x="700349" y="1777531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9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1665307C-6E6D-41D0-96B2-9C241B4D4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414352">
              <a:off x="803306" y="1882908"/>
              <a:ext cx="570308" cy="50321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0CC2D1-6618-4AD3-BF70-C8021895AEAC}"/>
              </a:ext>
            </a:extLst>
          </p:cNvPr>
          <p:cNvGrpSpPr/>
          <p:nvPr/>
        </p:nvGrpSpPr>
        <p:grpSpPr>
          <a:xfrm>
            <a:off x="1271753" y="3024970"/>
            <a:ext cx="5327896" cy="967058"/>
            <a:chOff x="953814" y="2600674"/>
            <a:chExt cx="3995922" cy="725294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D49C1C7-865A-4B32-8975-90947464411E}"/>
                </a:ext>
              </a:extLst>
            </p:cNvPr>
            <p:cNvSpPr/>
            <p:nvPr/>
          </p:nvSpPr>
          <p:spPr>
            <a:xfrm>
              <a:off x="959164" y="2600674"/>
              <a:ext cx="3956201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ABA9A06-436B-44E3-B357-AC3AE3823C33}"/>
                </a:ext>
              </a:extLst>
            </p:cNvPr>
            <p:cNvSpPr txBox="1"/>
            <p:nvPr/>
          </p:nvSpPr>
          <p:spPr>
            <a:xfrm>
              <a:off x="1722599" y="2799325"/>
              <a:ext cx="3227137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เป็นเมืองท่าค้าขายกับต่างชาติ</a:t>
              </a:r>
              <a:r>
                <a:rPr lang="en-US" dirty="0"/>
                <a:t> </a:t>
              </a:r>
              <a:r>
                <a:rPr lang="th-TH" dirty="0"/>
                <a:t>เช่น อินเดีย จีน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58EC4B1-BF38-4FD7-A954-46909D436964}"/>
                </a:ext>
              </a:extLst>
            </p:cNvPr>
            <p:cNvSpPr/>
            <p:nvPr/>
          </p:nvSpPr>
          <p:spPr>
            <a:xfrm>
              <a:off x="953814" y="2604679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9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8" descr="อาณาจักรลังกาสุกะ - อาณาจักรโบราณ4ภาค">
              <a:extLst>
                <a:ext uri="{FF2B5EF4-FFF2-40B4-BE49-F238E27FC236}">
                  <a16:creationId xmlns:a16="http://schemas.microsoft.com/office/drawing/2014/main" id="{EC84CFE5-8F57-44CB-B1DF-187F2F98FE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6038" b="100000" l="3000" r="100000">
                          <a14:foregroundMark x1="9750" y1="33585" x2="9750" y2="50566"/>
                          <a14:foregroundMark x1="9750" y1="54340" x2="28500" y2="61887"/>
                          <a14:foregroundMark x1="43500" y1="13585" x2="43500" y2="13585"/>
                          <a14:backgroundMark x1="10000" y1="62642" x2="27750" y2="89434"/>
                          <a14:backgroundMark x1="74000" y1="98113" x2="99500" y2="89811"/>
                          <a14:backgroundMark x1="83500" y1="23774" x2="82250" y2="41887"/>
                          <a14:backgroundMark x1="83000" y1="47170" x2="99250" y2="49811"/>
                          <a14:backgroundMark x1="94500" y1="49811" x2="99750" y2="49434"/>
                          <a14:backgroundMark x1="94750" y1="51698" x2="99750" y2="51321"/>
                          <a14:backgroundMark x1="94250" y1="40000" x2="99750" y2="11698"/>
                          <a14:backgroundMark x1="95000" y1="32453" x2="97500" y2="45283"/>
                          <a14:backgroundMark x1="80500" y1="44528" x2="80250" y2="18491"/>
                          <a14:backgroundMark x1="79750" y1="39623" x2="79750" y2="47547"/>
                          <a14:backgroundMark x1="6500" y1="54717" x2="7000" y2="298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645" y="2738021"/>
              <a:ext cx="686194" cy="45460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1505EB7-E68C-4CC8-9306-BE0D474379CE}"/>
              </a:ext>
            </a:extLst>
          </p:cNvPr>
          <p:cNvGrpSpPr/>
          <p:nvPr/>
        </p:nvGrpSpPr>
        <p:grpSpPr>
          <a:xfrm>
            <a:off x="249931" y="5147483"/>
            <a:ext cx="6303888" cy="1001655"/>
            <a:chOff x="187448" y="4192558"/>
            <a:chExt cx="4727916" cy="751241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30ED70F-4162-490C-95D4-F1275E23211A}"/>
                </a:ext>
              </a:extLst>
            </p:cNvPr>
            <p:cNvSpPr/>
            <p:nvPr/>
          </p:nvSpPr>
          <p:spPr>
            <a:xfrm>
              <a:off x="187448" y="4226395"/>
              <a:ext cx="4727916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FDF3A4C-B452-4EAC-A7B7-449ABAF9CA45}"/>
                </a:ext>
              </a:extLst>
            </p:cNvPr>
            <p:cNvSpPr txBox="1"/>
            <p:nvPr/>
          </p:nvSpPr>
          <p:spPr>
            <a:xfrm>
              <a:off x="1068900" y="4395306"/>
              <a:ext cx="3664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ภายหลังตกอยู่ภายใต้อิทธิพลของอาณาจักรศรีวิชัย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C8A3475-8BE8-4FF9-A7BC-26ADFE56895E}"/>
                </a:ext>
              </a:extLst>
            </p:cNvPr>
            <p:cNvSpPr/>
            <p:nvPr/>
          </p:nvSpPr>
          <p:spPr>
            <a:xfrm>
              <a:off x="191552" y="4192558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C9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Picture 16" descr="ภูมิแสงธรรม: อาณาจักรศรีวิชัยโดยสังขาป">
              <a:extLst>
                <a:ext uri="{FF2B5EF4-FFF2-40B4-BE49-F238E27FC236}">
                  <a16:creationId xmlns:a16="http://schemas.microsoft.com/office/drawing/2014/main" id="{965E4AED-6BF1-46F1-BFE7-91ECED52EC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0" b="100000" l="0" r="100000">
                          <a14:foregroundMark x1="5732" y1="98889" x2="98726" y2="98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9077" y="4350446"/>
              <a:ext cx="651425" cy="37276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3BB03C9-699B-4EAC-8592-DE7340786412}"/>
              </a:ext>
            </a:extLst>
          </p:cNvPr>
          <p:cNvGrpSpPr/>
          <p:nvPr/>
        </p:nvGrpSpPr>
        <p:grpSpPr>
          <a:xfrm>
            <a:off x="857875" y="4116740"/>
            <a:ext cx="5741773" cy="973365"/>
            <a:chOff x="643406" y="3419501"/>
            <a:chExt cx="4306330" cy="73002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34C599F-EDDD-44B6-B24E-71F385043D6C}"/>
                </a:ext>
              </a:extLst>
            </p:cNvPr>
            <p:cNvSpPr/>
            <p:nvPr/>
          </p:nvSpPr>
          <p:spPr>
            <a:xfrm>
              <a:off x="654169" y="3419501"/>
              <a:ext cx="4295567" cy="717404"/>
            </a:xfrm>
            <a:prstGeom prst="roundRect">
              <a:avLst>
                <a:gd name="adj" fmla="val 50000"/>
              </a:avLst>
            </a:prstGeom>
            <a:solidFill>
              <a:srgbClr val="E7E6E6">
                <a:alpha val="2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B40599F-74DD-4E16-A0D0-D343E5DB58C3}"/>
                </a:ext>
              </a:extLst>
            </p:cNvPr>
            <p:cNvSpPr txBox="1"/>
            <p:nvPr/>
          </p:nvSpPr>
          <p:spPr>
            <a:xfrm>
              <a:off x="1477227" y="3446664"/>
              <a:ext cx="3376165" cy="715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6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ศูนย์กลางสำคัญของพุทธศาสนานิกายมหายาน</a:t>
              </a:r>
            </a:p>
            <a:p>
              <a:r>
                <a:rPr lang="th-TH" dirty="0"/>
                <a:t>และนับถือศาสนาพราหมณ์-ฮินดู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2905B8A8-CA61-44BE-9721-BC266944C0B6}"/>
                </a:ext>
              </a:extLst>
            </p:cNvPr>
            <p:cNvSpPr/>
            <p:nvPr/>
          </p:nvSpPr>
          <p:spPr>
            <a:xfrm>
              <a:off x="643406" y="3428236"/>
              <a:ext cx="749386" cy="72128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2" descr="No photo description available.">
              <a:extLst>
                <a:ext uri="{FF2B5EF4-FFF2-40B4-BE49-F238E27FC236}">
                  <a16:creationId xmlns:a16="http://schemas.microsoft.com/office/drawing/2014/main" id="{E107CB9A-AC92-4F8B-96C5-A80982FFF7C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899" b="100000" l="0" r="100000">
                          <a14:foregroundMark x1="13514" y1="70253" x2="13514" y2="79114"/>
                          <a14:foregroundMark x1="12162" y1="71519" x2="12162" y2="73418"/>
                          <a14:foregroundMark x1="10811" y1="46835" x2="18919" y2="59494"/>
                          <a14:foregroundMark x1="14865" y1="17089" x2="36486" y2="12658"/>
                          <a14:foregroundMark x1="36486" y1="12658" x2="13514" y2="17089"/>
                          <a14:foregroundMark x1="13514" y1="17089" x2="32432" y2="8861"/>
                          <a14:foregroundMark x1="58108" y1="5063" x2="77027" y2="12025"/>
                          <a14:foregroundMark x1="77027" y1="12025" x2="77027" y2="11392"/>
                          <a14:backgroundMark x1="85135" y1="13924" x2="98649" y2="36076"/>
                          <a14:backgroundMark x1="67568" y1="633" x2="98649" y2="2532"/>
                          <a14:backgroundMark x1="67568" y1="633" x2="86486" y2="14557"/>
                          <a14:backgroundMark x1="50000" y1="1899" x2="50000" y2="1899"/>
                          <a14:backgroundMark x1="50000" y1="1899" x2="56757" y2="3797"/>
                          <a14:backgroundMark x1="64865" y1="5696" x2="64865" y2="5696"/>
                          <a14:backgroundMark x1="51351" y1="3165" x2="66216" y2="56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3283"/>
            <a:stretch/>
          </p:blipFill>
          <p:spPr bwMode="auto">
            <a:xfrm>
              <a:off x="878500" y="3450290"/>
              <a:ext cx="305961" cy="677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1E3E1D61-8D91-45C1-8D59-C1C0D61BD1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99" y="0"/>
            <a:ext cx="6188160" cy="7695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303499B-481B-4EFA-8DC2-260C1F87B93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73" y="6216872"/>
            <a:ext cx="486000" cy="486000"/>
          </a:xfrm>
          <a:prstGeom prst="rect">
            <a:avLst/>
          </a:prstGeom>
        </p:spPr>
      </p:pic>
      <p:pic>
        <p:nvPicPr>
          <p:cNvPr id="42" name="Graphic 41">
            <a:hlinkClick r:id="rId22" action="ppaction://hlinksldjump"/>
            <a:extLst>
              <a:ext uri="{FF2B5EF4-FFF2-40B4-BE49-F238E27FC236}">
                <a16:creationId xmlns:a16="http://schemas.microsoft.com/office/drawing/2014/main" id="{91E983CB-46B0-4F94-BE56-D2D2241F513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7836" y="6216872"/>
            <a:ext cx="1112684" cy="486000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13D94D-B486-45A7-8336-E786E53DBA2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5350AD-F845-4CD9-BD0F-DC8F348B3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6C7DD2-8425-49F4-8EB3-74516D398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261" y="3332989"/>
            <a:ext cx="3446677" cy="35250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DBF117-662D-4866-817A-1161D32262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A8A2B2-7AD6-46C9-969E-595319E079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EBB494-447A-4EFD-8038-5FAD0C86F143}"/>
              </a:ext>
            </a:extLst>
          </p:cNvPr>
          <p:cNvSpPr txBox="1"/>
          <p:nvPr/>
        </p:nvSpPr>
        <p:spPr>
          <a:xfrm>
            <a:off x="542261" y="1353533"/>
            <a:ext cx="10728672" cy="20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ในท้องถิ่นของนักเรียนมีหลักฐานที่แสดงถึงความเจริญ</a:t>
            </a:r>
            <a:endParaRPr lang="en-US" sz="4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>
              <a:lnSpc>
                <a:spcPct val="150000"/>
              </a:lnSpc>
            </a:pPr>
            <a:r>
              <a:rPr lang="th-TH" sz="4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ของท้องถิ่นและแคว้นโบราณบ้างคะ</a:t>
            </a:r>
            <a:endParaRPr lang="en-US" sz="4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7922A9-A026-426C-A958-DF324AE0D3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4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D80304D-F6DD-4627-BFE3-116DB6191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F9FE373-D598-4301-A6A0-37DD3FA235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3283"/>
          <a:stretch/>
        </p:blipFill>
        <p:spPr>
          <a:xfrm>
            <a:off x="570594" y="4609472"/>
            <a:ext cx="1990110" cy="22485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E2F903-026F-48C2-97E4-1270DE69A3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D14D5C-F30D-4AE5-B464-44F96E0590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585" y="427269"/>
            <a:ext cx="7488832" cy="50433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AC9F7C-37C5-47D7-8080-DB571BBCD97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053" y="5920284"/>
            <a:ext cx="6682134" cy="792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03BA7CB-4450-4236-93EF-3A5FE34D0B83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41966" y="410661"/>
            <a:ext cx="2530059" cy="138391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7A005C0-4EA8-4852-9A36-7A6F82B4D5D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27922" y="410661"/>
            <a:ext cx="2536156" cy="138391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0CC566D-8A69-41CD-A972-913617759F96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27247" y="410661"/>
            <a:ext cx="2530059" cy="138391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6857489-2B2A-46DD-AF88-2C8353380E76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41966" y="1673912"/>
            <a:ext cx="2530059" cy="138391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1E8575F-A6C3-4A95-919B-4652CB1C86D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27922" y="1673912"/>
            <a:ext cx="2536156" cy="138391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334EF42-E6BA-498F-B618-ED68717C74A2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27247" y="1673912"/>
            <a:ext cx="2530059" cy="138391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0390ADC-6C39-4F9B-9894-72498D442976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41966" y="2935306"/>
            <a:ext cx="2530059" cy="138391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29F41B95-6C66-427B-A510-B38C6F52450A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27922" y="2935306"/>
            <a:ext cx="2536156" cy="138391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25B71A9-BAF9-436B-BD65-44FA54627A07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27247" y="2935306"/>
            <a:ext cx="2530059" cy="138391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39BE2396-E14E-402C-BA0F-759F9EAD66DB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41966" y="4189394"/>
            <a:ext cx="2530059" cy="138391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3FBD631-9261-43DA-9581-44B008526A12}"/>
              </a:ext>
            </a:extLst>
          </p:cNvPr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27922" y="4189394"/>
            <a:ext cx="2536156" cy="138391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E8945CA-29AA-47A5-BC66-559F261CEE71}"/>
              </a:ext>
            </a:extLst>
          </p:cNvPr>
          <p:cNvPicPr>
            <a:picLocks noChangeAspect="1"/>
          </p:cNvPicPr>
          <p:nvPr/>
        </p:nvPicPr>
        <p:blipFill>
          <a:blip r:embed="rId21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27247" y="4189394"/>
            <a:ext cx="2530059" cy="138391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1A10C19-E635-4560-8335-AC3A98D461D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4203373" y="1098704"/>
            <a:ext cx="369473" cy="468000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6FAEDA13-1B87-4241-9DE9-2B6CAFB0387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4203372" y="2361069"/>
            <a:ext cx="369473" cy="4680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8264D832-54FD-436F-AFE8-8A09E7EB471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4203372" y="3623434"/>
            <a:ext cx="369473" cy="4680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7BC3793C-AB1E-445C-80EC-BBCD67ECAC9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4203372" y="4885801"/>
            <a:ext cx="369473" cy="4680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48BEE1F9-55A2-4909-8FD8-88C0ABAC8FC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7439265">
            <a:off x="6675440" y="1098704"/>
            <a:ext cx="369473" cy="4680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97A10EC2-498A-4020-947D-8470318D3E0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6675441" y="2361069"/>
            <a:ext cx="369473" cy="4680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CF6C0399-DB15-4C14-9BAA-90DEE83A87D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6675441" y="3623434"/>
            <a:ext cx="369473" cy="4680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667D115-D44C-4261-9722-EE11973745C1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6675441" y="4885801"/>
            <a:ext cx="369473" cy="4680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8F20E730-D0CC-414E-BAAE-66C1D592671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9176572" y="1098704"/>
            <a:ext cx="369473" cy="4680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53B5B8C4-C10B-4FA4-B672-8F4643F78A8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9176573" y="2361069"/>
            <a:ext cx="369473" cy="4680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01CC3309-EF99-4F6F-882F-842B063E4EB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9176573" y="3623434"/>
            <a:ext cx="369473" cy="4680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23DB690C-FB3D-4EE4-A0D2-3D1FEDA9A08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9176573" y="4885801"/>
            <a:ext cx="369473" cy="468000"/>
          </a:xfrm>
          <a:prstGeom prst="rect">
            <a:avLst/>
          </a:prstGeom>
        </p:spPr>
      </p:pic>
      <p:pic>
        <p:nvPicPr>
          <p:cNvPr id="38" name="Ans">
            <a:extLst>
              <a:ext uri="{FF2B5EF4-FFF2-40B4-BE49-F238E27FC236}">
                <a16:creationId xmlns:a16="http://schemas.microsoft.com/office/drawing/2014/main" id="{DEDA996D-BAEF-4269-BEC5-BEB62795BA0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1603530" y="7557458"/>
            <a:ext cx="8984941" cy="2017598"/>
            <a:chOff x="1542902" y="4187299"/>
            <a:chExt cx="9016457" cy="15053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15053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879484" y="4397256"/>
              <a:ext cx="8321334" cy="1171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ปราสาทหินพิมาย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สร้างขึ้นตามความเชื่อเกี่ยวกับสวรรค์ และโลกมนุษย์ ลักษณะผังของปราสาทหินพิมายนั้นสร้างขึ้นคล้ายเขาพระสุเมรุ มีองค์ปราสาทประธาน ซึ่งอยู่ใจกลางของเทวสถาน เป็นเสมือนทางเชื่อมระหว่างโลกกับสวรรค์ เป็นปราสาทหินที่มีขนาดใหญ่ที่สุดในประเทศไทย เป็นหนึ่งในสถานที่ท่องเที่ยวสำคัญที่สุดแห่งหนึ่งในอำเภอพิมาย และจังหวัดนครราชสีมา</a:t>
              </a:r>
              <a:endParaRPr lang="en-US" sz="2133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212" y="7561467"/>
            <a:ext cx="554793" cy="55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9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79784 L -1.11111E-6 0.18148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95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296 L 0 0.25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76296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48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23457E-6 L -1.11111E-6 -0.79784 " pathEditMode="relative" rAng="0" ptsTypes="AA">
                                      <p:cBhvr>
                                        <p:cTn id="1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D80304D-F6DD-4627-BFE3-116DB6191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4EA1CB0F-142A-4F49-84AC-A24F38DFEA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3283"/>
          <a:stretch/>
        </p:blipFill>
        <p:spPr>
          <a:xfrm>
            <a:off x="570594" y="4609472"/>
            <a:ext cx="1990110" cy="224852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B9BB608-9095-4E4D-BFE0-F0861D9673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053" y="5920284"/>
            <a:ext cx="6682134" cy="79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D14D5C-F30D-4AE5-B464-44F96E05905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4445" y="431078"/>
            <a:ext cx="7455356" cy="50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EDC98DF-739E-4301-BB30-AA3C50317C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9537" y="412029"/>
            <a:ext cx="2530059" cy="138391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AC116CA-6352-486B-81B8-E0A8119DE1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31732" y="412029"/>
            <a:ext cx="2536156" cy="138391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B866C86-2444-4796-B6E0-5A0FE1515F1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5597" y="412029"/>
            <a:ext cx="2530059" cy="138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8AB9CF-B1BD-4194-BE3B-0003538CC33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9537" y="1671316"/>
            <a:ext cx="2530059" cy="1383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C020A0-CB9E-47D9-B805-BE9EA43C0E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31732" y="1671316"/>
            <a:ext cx="2536156" cy="13839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9B2AA9-114F-480E-8601-C219DC9B2A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25597" y="1671316"/>
            <a:ext cx="2530059" cy="13839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28BF26-B622-48A8-85EA-F30813DC7A0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9537" y="2937349"/>
            <a:ext cx="2530059" cy="13839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A9F7E1-641E-4CC2-AA38-E0CA3A1A9C4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31732" y="2937349"/>
            <a:ext cx="2536156" cy="138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11A4DC-2E28-41EE-8865-163951AB909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25597" y="2937349"/>
            <a:ext cx="2530059" cy="13839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89FE660-1BC6-4ED7-BB6E-53542BA446E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39537" y="4192906"/>
            <a:ext cx="2530059" cy="13839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97F52D-B866-4548-BF61-5540EEC506B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831732" y="4192906"/>
            <a:ext cx="2536156" cy="13839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86A6ED6-021B-44C6-83F4-DA115BDC3E1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25597" y="4192906"/>
            <a:ext cx="2530059" cy="138391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064B07EB-4E90-4A34-8B06-19FFB74F547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3" y="1098704"/>
            <a:ext cx="369473" cy="4680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C6E7D4-457A-42F8-8FA3-8672B7D2ADC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2361069"/>
            <a:ext cx="369473" cy="4680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A0B71941-C666-4A7F-8F09-C17F3B170A5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3623434"/>
            <a:ext cx="369473" cy="4680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0F8D723E-08C3-41F7-879B-ADC86080EAD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4885801"/>
            <a:ext cx="369473" cy="4680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2907E450-615B-47D2-9E3B-1F0783BBFFB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6675440" y="1098704"/>
            <a:ext cx="369473" cy="4680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D78C50B1-F4AF-4C37-9129-7B7F112AD6D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2361069"/>
            <a:ext cx="369473" cy="4680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353414DF-E80B-4B51-AC2A-B162F4CD11BE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3623434"/>
            <a:ext cx="369473" cy="4680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3C202200-1F6D-43B0-BEA2-BD9BAA763D9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4885801"/>
            <a:ext cx="369473" cy="4680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1F619A88-FC46-4BAC-9A3F-7F23F0856EB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2" y="1098704"/>
            <a:ext cx="369473" cy="46800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E12B9D3B-C9A1-4339-86A5-5ED4F25D133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2361069"/>
            <a:ext cx="369473" cy="46800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EEFF4EEA-C7D0-4444-A424-4F124144B14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3623434"/>
            <a:ext cx="369473" cy="4680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AC00E700-39BB-4045-93E1-56E96F1E503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4885801"/>
            <a:ext cx="369473" cy="468000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6DDE07-53A3-4B0F-A20E-CFD3842119D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38" name="Ans">
            <a:extLst>
              <a:ext uri="{FF2B5EF4-FFF2-40B4-BE49-F238E27FC236}">
                <a16:creationId xmlns:a16="http://schemas.microsoft.com/office/drawing/2014/main" id="{6E5EE56F-9280-49F0-A3A8-34EC73B3F8E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1603530" y="7557459"/>
            <a:ext cx="8984941" cy="3168353"/>
            <a:chOff x="1542902" y="4187299"/>
            <a:chExt cx="9016457" cy="236392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236392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879484" y="4397256"/>
              <a:ext cx="8321334" cy="19671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พระบรมธาตุหริภุญชัย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ภายในบรรจุพระเกศบรมธาตุบรรจุในโกศทองคำ ประดิษฐานในพระเจดีย์ ประกอบด้วยฐานปัทม์ แบบฐานบัวลูกแก้ว ย่อเก็จ ต่อจากฐานบัวลูกแก้วเป็นฐานเขียงกลมสามชั้น ตั้งรับองค์ระฆังกลม บัลลังก์ย่อเหลี่ยม สูง 25 วา 2 ศอก ฐานกว้าง 12 วา 2 ศอก 1 คืบ มีสัตติ- บัญชร (รั้วเหล็กและทองเหลือง) 2 ชั้น สำเภาทอง ประดิษฐานอยู่ประจำรั้วชั้นนอกทั้งทิศเหนือ และทิศใต้ มีซุ้มกุมภัณฑ์ และฉัตรประจำสี่มุม และหอคอยประจำทุกด้านรวม 4 หอ บรรจุพระพุทธรูป นั่งทุกหอ นอกจากนี้ยังมีโคมประทีป และแท่นบูชาก่อประจำไว้เพื่อเป็นที่สักการะบูชาของพุทธศาสนิกชน</a:t>
              </a:r>
            </a:p>
            <a:p>
              <a:endParaRPr lang="en-US" sz="2133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212" y="7284069"/>
            <a:ext cx="554793" cy="55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3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84043 L -1.11111E-6 0.12654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33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4383 L 0 0.25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83951E-6 L 0 -0.84383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191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64198E-7 L -1.11111E-6 -0.84043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D80304D-F6DD-4627-BFE3-116DB6191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03BB539A-23BE-43C6-AA4B-FDFDD4E412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3283"/>
          <a:stretch/>
        </p:blipFill>
        <p:spPr>
          <a:xfrm>
            <a:off x="570594" y="4609472"/>
            <a:ext cx="1990110" cy="224852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064F8D-93B8-40B7-B5BF-22DE261184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053" y="5920284"/>
            <a:ext cx="6682134" cy="79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D14D5C-F30D-4AE5-B464-44F96E0590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585" y="449956"/>
            <a:ext cx="7488832" cy="499798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ABEA44C-A9A8-45B1-BFB8-7B4C3070D6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4694" y="410710"/>
            <a:ext cx="2530059" cy="138391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711A9DA-959F-42C2-B4EF-D01DBD380A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922" y="410710"/>
            <a:ext cx="2536156" cy="138391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4780102-4542-4F92-9A20-FEC792D554B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7247" y="410710"/>
            <a:ext cx="2530059" cy="138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D328AC-6483-4EFD-97EA-51A32B67642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4694" y="1669392"/>
            <a:ext cx="2530059" cy="1383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90CAC1-E6E3-4959-A1AB-648CBC4832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922" y="1669392"/>
            <a:ext cx="2536156" cy="13839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8D3DCA-5D5F-468F-88B7-E6BB99E0C60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27247" y="1669392"/>
            <a:ext cx="2530059" cy="13839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648BE8-45B3-459A-8907-EF191308837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4694" y="2928074"/>
            <a:ext cx="2530059" cy="13839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B92300-F7BF-4A5A-9467-CBE2BD5E2E5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27922" y="2928074"/>
            <a:ext cx="2536156" cy="138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3EDF005-5B64-46D2-9C5A-1D28661269E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27247" y="2928074"/>
            <a:ext cx="2530059" cy="13839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50CA39-CDAB-45B7-AB46-11156CEC932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34694" y="4186755"/>
            <a:ext cx="2530059" cy="13839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EB409D3-1B6C-46D4-8DE5-37E343D322F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827922" y="4186755"/>
            <a:ext cx="2536156" cy="13839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09AB707-C017-44A4-BEC5-AF236E21ECC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27247" y="4186755"/>
            <a:ext cx="2530059" cy="138391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2F243C7-BD9B-4C91-947A-2B355DAF138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3" y="1098704"/>
            <a:ext cx="369473" cy="4680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F9AC0BCB-C0F8-4254-851A-4EEF540205F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2361069"/>
            <a:ext cx="369473" cy="46800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4FB37EC-5019-422E-A23F-285F3419154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3623434"/>
            <a:ext cx="369473" cy="468000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FC044E78-9C61-4A41-985D-09801799A38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4203372" y="4885801"/>
            <a:ext cx="369473" cy="4680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90F19E3B-E3BA-4562-95CB-65CF099BE66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7439265">
            <a:off x="6675440" y="1098704"/>
            <a:ext cx="369473" cy="46800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C374FAB2-FA40-4111-9A71-43CCCA756FF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2361069"/>
            <a:ext cx="369473" cy="4680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9F884FE1-FF5F-4258-A393-BF6907918E4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3623434"/>
            <a:ext cx="369473" cy="4680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5FD76C54-E763-4EEC-A03F-ADA7DD2E414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6675441" y="4885801"/>
            <a:ext cx="369473" cy="4680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919D8648-D66B-4F8B-858A-EFD58E61D84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2" y="1098704"/>
            <a:ext cx="369473" cy="4680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0DEB8EF9-BBAC-4067-B62C-7AD7581B65F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2361069"/>
            <a:ext cx="369473" cy="4680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8E7B5A5C-2756-40CB-A6C3-5C38C7EE4A7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3623434"/>
            <a:ext cx="369473" cy="46800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4C2946B1-ECFA-4CED-8577-93C409D173B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439265">
            <a:off x="9176573" y="4885801"/>
            <a:ext cx="369473" cy="468000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FC3E621-B58A-4692-9DC8-233FCAFF418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38" name="Ans">
            <a:extLst>
              <a:ext uri="{FF2B5EF4-FFF2-40B4-BE49-F238E27FC236}">
                <a16:creationId xmlns:a16="http://schemas.microsoft.com/office/drawing/2014/main" id="{00C07DB5-0435-4393-B3D0-6F6D3B6BA9C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1603530" y="7557461"/>
            <a:ext cx="8984941" cy="2017599"/>
            <a:chOff x="1542902" y="4187299"/>
            <a:chExt cx="9016457" cy="15053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15053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879484" y="4529162"/>
              <a:ext cx="8321334" cy="1140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เจดีย์พระประโทณ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 พระประโทณเจดีย์ อยู่ในพื้นที่ของวัดพระประโทณเจดีย์ ตำบลพระประโทน อำเภอเมืองนครปฐม จังหวัดนครปฐม เป็นโบราณสถานของแคว้นทวาราวดี  ก่อด้วยอิฐ ฐานเป็นรูปสี่เหลี่ยม  บริเวณรอบๆพระประโทณเจดีย์มีการจัดวางผัง ด้านบนเป็นสถูป</a:t>
              </a:r>
            </a:p>
            <a:p>
              <a:endParaRPr lang="en-US" sz="2133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212" y="7561467"/>
            <a:ext cx="554793" cy="55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4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7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79792 L 2.29167E-6 0.18148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95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296 L 0 0.25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76296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4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44444E-6 L 2.29167E-6 -0.79792 " pathEditMode="relative" rAng="0" ptsTypes="AA">
                                      <p:cBhvr>
                                        <p:cTn id="1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rrow: Pentagon 42">
            <a:extLst>
              <a:ext uri="{FF2B5EF4-FFF2-40B4-BE49-F238E27FC236}">
                <a16:creationId xmlns:a16="http://schemas.microsoft.com/office/drawing/2014/main" id="{665C9AD9-FABC-4AE3-AD39-6BBD944B8488}"/>
              </a:ext>
            </a:extLst>
          </p:cNvPr>
          <p:cNvSpPr/>
          <p:nvPr/>
        </p:nvSpPr>
        <p:spPr>
          <a:xfrm>
            <a:off x="6982826" y="3229285"/>
            <a:ext cx="4780126" cy="415175"/>
          </a:xfrm>
          <a:prstGeom prst="homePlat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Single Corner Rounded 41">
            <a:extLst>
              <a:ext uri="{FF2B5EF4-FFF2-40B4-BE49-F238E27FC236}">
                <a16:creationId xmlns:a16="http://schemas.microsoft.com/office/drawing/2014/main" id="{A0014A58-0A89-4F82-B222-0FFAC0F453DF}"/>
              </a:ext>
            </a:extLst>
          </p:cNvPr>
          <p:cNvSpPr/>
          <p:nvPr/>
        </p:nvSpPr>
        <p:spPr>
          <a:xfrm flipH="1">
            <a:off x="1718431" y="3229285"/>
            <a:ext cx="5414009" cy="415175"/>
          </a:xfrm>
          <a:prstGeom prst="round1Rect">
            <a:avLst>
              <a:gd name="adj" fmla="val 44198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Single Corner Rounded 43">
            <a:extLst>
              <a:ext uri="{FF2B5EF4-FFF2-40B4-BE49-F238E27FC236}">
                <a16:creationId xmlns:a16="http://schemas.microsoft.com/office/drawing/2014/main" id="{40E88B60-A2F3-46B2-A6BB-9CBB4AE0B310}"/>
              </a:ext>
            </a:extLst>
          </p:cNvPr>
          <p:cNvSpPr/>
          <p:nvPr/>
        </p:nvSpPr>
        <p:spPr>
          <a:xfrm flipH="1" flipV="1">
            <a:off x="1718429" y="3643438"/>
            <a:ext cx="3389703" cy="417799"/>
          </a:xfrm>
          <a:prstGeom prst="round1Rect">
            <a:avLst>
              <a:gd name="adj" fmla="val 44198"/>
            </a:avLst>
          </a:prstGeom>
          <a:solidFill>
            <a:srgbClr val="3E5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C38BA7-15A3-4D09-A74B-DD028A5279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259F1BA-28C0-42DB-ACC8-7AEAE2524C10}"/>
              </a:ext>
            </a:extLst>
          </p:cNvPr>
          <p:cNvSpPr txBox="1"/>
          <p:nvPr/>
        </p:nvSpPr>
        <p:spPr>
          <a:xfrm>
            <a:off x="2134989" y="4460881"/>
            <a:ext cx="2201774" cy="1328023"/>
          </a:xfrm>
          <a:prstGeom prst="roundRect">
            <a:avLst/>
          </a:prstGeom>
          <a:solidFill>
            <a:srgbClr val="C6E693"/>
          </a:solidFill>
          <a:ln w="28575">
            <a:noFill/>
          </a:ln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อาศัยอยู่ตามถ้ำ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ใช้หินกะเทาะและไฟ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ล่าสัตว์และเก็บ</a:t>
            </a:r>
            <a:r>
              <a:rPr lang="th-TH" sz="240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ของป่า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31216C-E408-4592-BA1B-FB58687A354D}"/>
              </a:ext>
            </a:extLst>
          </p:cNvPr>
          <p:cNvSpPr txBox="1"/>
          <p:nvPr/>
        </p:nvSpPr>
        <p:spPr>
          <a:xfrm>
            <a:off x="4962862" y="4460880"/>
            <a:ext cx="2019964" cy="2126516"/>
          </a:xfrm>
          <a:prstGeom prst="roundRect">
            <a:avLst/>
          </a:prstGeom>
          <a:solidFill>
            <a:srgbClr val="A7E2FF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สร้างบ้านอยู่ใกล้แหล่งน้ำ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รู้จักการเพาะปลูก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ล่าสัตว์</a:t>
            </a:r>
            <a:r>
              <a:rPr lang="th-TH" sz="240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และเก็บ</a:t>
            </a:r>
            <a:br>
              <a:rPr lang="en-US" sz="240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ของป่า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BDE59B-FE22-490A-B8A9-EDBCA7F7FF9A}"/>
              </a:ext>
            </a:extLst>
          </p:cNvPr>
          <p:cNvSpPr txBox="1"/>
          <p:nvPr/>
        </p:nvSpPr>
        <p:spPr>
          <a:xfrm>
            <a:off x="7182531" y="4447197"/>
            <a:ext cx="2201740" cy="2145268"/>
          </a:xfrm>
          <a:prstGeom prst="roundRect">
            <a:avLst/>
          </a:prstGeom>
          <a:solidFill>
            <a:srgbClr val="FFC78F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อยู่รวมกันเป็นชุมชนขนาดใหญ่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หลอมทองแดงกับดีบุกสร้างเครื่องมือสำริด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D22777-EDD8-4F51-82FE-E79A3380780F}"/>
              </a:ext>
            </a:extLst>
          </p:cNvPr>
          <p:cNvSpPr txBox="1"/>
          <p:nvPr/>
        </p:nvSpPr>
        <p:spPr>
          <a:xfrm>
            <a:off x="9498253" y="4447197"/>
            <a:ext cx="1942940" cy="1736646"/>
          </a:xfrm>
          <a:prstGeom prst="roundRect">
            <a:avLst/>
          </a:prstGeom>
          <a:solidFill>
            <a:srgbClr val="FFBDD8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เริ่มเข้าสู่การสร้างอาณาจักร</a:t>
            </a:r>
          </a:p>
          <a:p>
            <a:pPr defTabSz="1219170">
              <a:defRPr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เครื่องมือเครื่องใช้ อาวุธทำด้วยเหล็ก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0DA3CF1-821F-46D5-82C3-06C4C6423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3357" y="19681"/>
            <a:ext cx="7185287" cy="151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5463D9-E1D8-4791-AD01-66F711CB9A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297" y="1476954"/>
            <a:ext cx="1443569" cy="17073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780D09-4F00-48CD-9C48-3EB3B16FA9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697" y="1527983"/>
            <a:ext cx="1169035" cy="15980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6D69717-6E3E-451D-A399-53586460D6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8972" y="1453939"/>
            <a:ext cx="1223417" cy="170733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D8A4A8-1BDB-4576-88CB-7E00284376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0995" y="1862001"/>
            <a:ext cx="1684269" cy="134379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2ED7420-EE4A-44B6-AFFE-AEEFE482A1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9117" y="1589853"/>
            <a:ext cx="1013835" cy="13077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4634DF54-0804-4EC5-9FA1-7684EF3F99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" y="-1563"/>
            <a:ext cx="1434149" cy="843337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EDE250FA-3D0A-45EA-BFB8-51E485B6A10C}"/>
              </a:ext>
            </a:extLst>
          </p:cNvPr>
          <p:cNvSpPr/>
          <p:nvPr/>
        </p:nvSpPr>
        <p:spPr>
          <a:xfrm>
            <a:off x="4962862" y="3646063"/>
            <a:ext cx="2182583" cy="415175"/>
          </a:xfrm>
          <a:prstGeom prst="rect">
            <a:avLst/>
          </a:prstGeom>
          <a:solidFill>
            <a:srgbClr val="0088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4951827F-2480-4B8A-B7AA-BFA7B8695F8E}"/>
              </a:ext>
            </a:extLst>
          </p:cNvPr>
          <p:cNvSpPr/>
          <p:nvPr/>
        </p:nvSpPr>
        <p:spPr>
          <a:xfrm>
            <a:off x="9314680" y="3646063"/>
            <a:ext cx="2448272" cy="415175"/>
          </a:xfrm>
          <a:prstGeom prst="homePlate">
            <a:avLst/>
          </a:prstGeom>
          <a:solidFill>
            <a:srgbClr val="C80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8E3EDDE-6946-45C9-A366-A73A8DFA4243}"/>
              </a:ext>
            </a:extLst>
          </p:cNvPr>
          <p:cNvSpPr/>
          <p:nvPr/>
        </p:nvSpPr>
        <p:spPr>
          <a:xfrm>
            <a:off x="7132441" y="3646063"/>
            <a:ext cx="2251830" cy="415175"/>
          </a:xfrm>
          <a:prstGeom prst="rect">
            <a:avLst/>
          </a:prstGeom>
          <a:solidFill>
            <a:srgbClr val="DE6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9AA8506-2B75-441B-BA62-C562984320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39747" y="3194849"/>
            <a:ext cx="975445" cy="49991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C14838E-DAC9-4027-9015-9B68C2CE88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33187" y="3194849"/>
            <a:ext cx="1201016" cy="49991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F9A6855-B465-4C36-8623-4DB9C011B8A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4537" y="3261910"/>
            <a:ext cx="1444877" cy="432854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7F579F0F-2185-4950-8C78-C22F954C48D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40244" y="3644174"/>
            <a:ext cx="1420491" cy="49381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C291D605-3392-4384-A878-6799437B4F2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67532" y="3644174"/>
            <a:ext cx="1194920" cy="493819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3582B550-0CAF-44B2-8FC0-EBACED97A61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74617" y="3644174"/>
            <a:ext cx="1188823" cy="49381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45FE3EE2-44E9-4C4A-90E0-1DE5F2AA4BD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76655" y="3644174"/>
            <a:ext cx="1322947" cy="493819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994860F4-FC8A-4385-8817-FFC1D31598B4}"/>
              </a:ext>
            </a:extLst>
          </p:cNvPr>
          <p:cNvSpPr txBox="1"/>
          <p:nvPr/>
        </p:nvSpPr>
        <p:spPr>
          <a:xfrm>
            <a:off x="1216419" y="3985532"/>
            <a:ext cx="100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70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0,000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A0FFC5D-4B83-41B5-A273-06DA00032AEC}"/>
              </a:ext>
            </a:extLst>
          </p:cNvPr>
          <p:cNvSpPr txBox="1"/>
          <p:nvPr/>
        </p:nvSpPr>
        <p:spPr>
          <a:xfrm>
            <a:off x="4466661" y="3985532"/>
            <a:ext cx="100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,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00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301ABE4-7BD1-43A7-9C05-4262AA7BF665}"/>
              </a:ext>
            </a:extLst>
          </p:cNvPr>
          <p:cNvSpPr txBox="1"/>
          <p:nvPr/>
        </p:nvSpPr>
        <p:spPr>
          <a:xfrm>
            <a:off x="6625427" y="3985532"/>
            <a:ext cx="100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,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00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B5F4ACA-A5E7-47A4-B99A-655C4D82E203}"/>
              </a:ext>
            </a:extLst>
          </p:cNvPr>
          <p:cNvSpPr txBox="1"/>
          <p:nvPr/>
        </p:nvSpPr>
        <p:spPr>
          <a:xfrm>
            <a:off x="8879825" y="3985532"/>
            <a:ext cx="100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,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00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4D1D25B-4C06-44FB-B603-C64FA364BD1B}"/>
              </a:ext>
            </a:extLst>
          </p:cNvPr>
          <p:cNvSpPr txBox="1"/>
          <p:nvPr/>
        </p:nvSpPr>
        <p:spPr>
          <a:xfrm>
            <a:off x="11053817" y="3985532"/>
            <a:ext cx="100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>
                <a:solidFill>
                  <a:prstClr val="black"/>
                </a:solidFill>
                <a:latin typeface="TH Sarabun New" pitchFamily="34" charset="-34"/>
                <a:cs typeface="TH Sarabun New" pitchFamily="34" charset="-34"/>
              </a:rPr>
              <a:t>1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,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TH Sarabun New" pitchFamily="34" charset="-34"/>
              </a:rPr>
              <a:t>00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F8586E9-1F5F-4E18-BCD2-1B2D0F7BF4A6}"/>
              </a:ext>
            </a:extLst>
          </p:cNvPr>
          <p:cNvGrpSpPr/>
          <p:nvPr/>
        </p:nvGrpSpPr>
        <p:grpSpPr>
          <a:xfrm>
            <a:off x="241996" y="3542625"/>
            <a:ext cx="11293104" cy="202686"/>
            <a:chOff x="-5452014" y="1363269"/>
            <a:chExt cx="71221770" cy="1278275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4EDFABC-C336-4041-9244-83F68C5ABDD4}"/>
                </a:ext>
              </a:extLst>
            </p:cNvPr>
            <p:cNvSpPr/>
            <p:nvPr/>
          </p:nvSpPr>
          <p:spPr>
            <a:xfrm>
              <a:off x="2446560" y="1363269"/>
              <a:ext cx="3384697" cy="1278275"/>
            </a:xfrm>
            <a:custGeom>
              <a:avLst/>
              <a:gdLst>
                <a:gd name="connsiteX0" fmla="*/ 0 w 9610725"/>
                <a:gd name="connsiteY0" fmla="*/ 695325 h 1381125"/>
                <a:gd name="connsiteX1" fmla="*/ 685800 w 9610725"/>
                <a:gd name="connsiteY1" fmla="*/ 695325 h 1381125"/>
                <a:gd name="connsiteX2" fmla="*/ 1371600 w 9610725"/>
                <a:gd name="connsiteY2" fmla="*/ 9525 h 1381125"/>
                <a:gd name="connsiteX3" fmla="*/ 2743200 w 9610725"/>
                <a:gd name="connsiteY3" fmla="*/ 1381125 h 1381125"/>
                <a:gd name="connsiteX4" fmla="*/ 4114800 w 9610725"/>
                <a:gd name="connsiteY4" fmla="*/ 9525 h 1381125"/>
                <a:gd name="connsiteX5" fmla="*/ 5476875 w 9610725"/>
                <a:gd name="connsiteY5" fmla="*/ 1371600 h 1381125"/>
                <a:gd name="connsiteX6" fmla="*/ 6848475 w 9610725"/>
                <a:gd name="connsiteY6" fmla="*/ 0 h 1381125"/>
                <a:gd name="connsiteX7" fmla="*/ 8229600 w 9610725"/>
                <a:gd name="connsiteY7" fmla="*/ 1381125 h 1381125"/>
                <a:gd name="connsiteX8" fmla="*/ 8915400 w 9610725"/>
                <a:gd name="connsiteY8" fmla="*/ 695325 h 1381125"/>
                <a:gd name="connsiteX9" fmla="*/ 9610725 w 9610725"/>
                <a:gd name="connsiteY9" fmla="*/ 69532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10725" h="1381125">
                  <a:moveTo>
                    <a:pt x="0" y="695325"/>
                  </a:moveTo>
                  <a:lnTo>
                    <a:pt x="685800" y="695325"/>
                  </a:lnTo>
                  <a:lnTo>
                    <a:pt x="1371600" y="9525"/>
                  </a:lnTo>
                  <a:lnTo>
                    <a:pt x="2743200" y="1381125"/>
                  </a:lnTo>
                  <a:lnTo>
                    <a:pt x="4114800" y="9525"/>
                  </a:lnTo>
                  <a:lnTo>
                    <a:pt x="5476875" y="1371600"/>
                  </a:lnTo>
                  <a:lnTo>
                    <a:pt x="6848475" y="0"/>
                  </a:lnTo>
                  <a:lnTo>
                    <a:pt x="8229600" y="1381125"/>
                  </a:lnTo>
                  <a:lnTo>
                    <a:pt x="8915400" y="695325"/>
                  </a:lnTo>
                  <a:lnTo>
                    <a:pt x="9610725" y="695325"/>
                  </a:lnTo>
                </a:path>
              </a:pathLst>
            </a:custGeom>
            <a:noFill/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3F0C7CF-7EBC-42D3-B1AC-92BDFEAC47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452014" y="2010971"/>
              <a:ext cx="7898587" cy="0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0A6F656-481F-470B-B1CF-EC8ADBF33667}"/>
                </a:ext>
              </a:extLst>
            </p:cNvPr>
            <p:cNvCxnSpPr>
              <a:cxnSpLocks/>
            </p:cNvCxnSpPr>
            <p:nvPr/>
          </p:nvCxnSpPr>
          <p:spPr>
            <a:xfrm>
              <a:off x="5831257" y="2010971"/>
              <a:ext cx="59938499" cy="0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58B4D53-B8E5-4213-9160-0614D7113A2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6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phic 67">
            <a:extLst>
              <a:ext uri="{FF2B5EF4-FFF2-40B4-BE49-F238E27FC236}">
                <a16:creationId xmlns:a16="http://schemas.microsoft.com/office/drawing/2014/main" id="{EE889568-146D-4B0B-AA4A-B2DE0355FB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" y="-1563"/>
            <a:ext cx="1434149" cy="84333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815F170-6533-4AFA-8EB7-79B2D4C2B1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06F4908-9859-4C89-9FC1-3407BB5F6D37}"/>
              </a:ext>
            </a:extLst>
          </p:cNvPr>
          <p:cNvGrpSpPr/>
          <p:nvPr/>
        </p:nvGrpSpPr>
        <p:grpSpPr>
          <a:xfrm>
            <a:off x="5061456" y="831359"/>
            <a:ext cx="1960615" cy="3645032"/>
            <a:chOff x="4631039" y="169730"/>
            <a:chExt cx="2596561" cy="4827335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D82C2FBA-0A38-46EA-B8F4-7FAFADF62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1039" y="169730"/>
              <a:ext cx="2596561" cy="4827335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ADEA655-E35E-44A6-9A5B-940855F42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6837" y="4336067"/>
              <a:ext cx="296997" cy="357961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7C014183-2B37-419F-A361-EB96170E2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7717" y="3791148"/>
              <a:ext cx="296997" cy="357960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EEA522D-FC8F-4874-A9EC-8F479BB3D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6216" y="2011739"/>
              <a:ext cx="296997" cy="357960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F461A32D-DBF1-4988-8FB1-19436DA09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7486" y="1589488"/>
              <a:ext cx="296997" cy="357960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DA31DB57-C692-4AEE-B400-8C7480D84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0814" y="1718140"/>
              <a:ext cx="296997" cy="357960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AF1CF6CE-6FE9-472E-977B-B1DC2895F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302" y="636836"/>
              <a:ext cx="296997" cy="357960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942E41C7-5183-47E0-B18F-A5309E7EE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8155" y="224303"/>
              <a:ext cx="296997" cy="357960"/>
            </a:xfrm>
            <a:prstGeom prst="rect">
              <a:avLst/>
            </a:prstGeom>
          </p:spPr>
        </p:pic>
      </p:grp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576574-B780-42F3-A5DE-A4CD02A4F0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8038EF-01BE-4B0F-BBF2-81E22517A54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403" y="38226"/>
            <a:ext cx="9720000" cy="668091"/>
          </a:xfrm>
          <a:prstGeom prst="rect">
            <a:avLst/>
          </a:prstGeom>
        </p:spPr>
      </p:pic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351EA468-5F06-4064-BA40-ACBCB0FE93EA}"/>
              </a:ext>
            </a:extLst>
          </p:cNvPr>
          <p:cNvSpPr/>
          <p:nvPr/>
        </p:nvSpPr>
        <p:spPr>
          <a:xfrm>
            <a:off x="3748135" y="1403287"/>
            <a:ext cx="1674891" cy="497941"/>
          </a:xfrm>
          <a:custGeom>
            <a:avLst/>
            <a:gdLst>
              <a:gd name="connsiteX0" fmla="*/ 0 w 1674891"/>
              <a:gd name="connsiteY0" fmla="*/ 497941 h 497941"/>
              <a:gd name="connsiteX1" fmla="*/ 669956 w 1674891"/>
              <a:gd name="connsiteY1" fmla="*/ 497941 h 497941"/>
              <a:gd name="connsiteX2" fmla="*/ 1674891 w 1674891"/>
              <a:gd name="connsiteY2" fmla="*/ 0 h 497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4891" h="497941">
                <a:moveTo>
                  <a:pt x="0" y="497941"/>
                </a:moveTo>
                <a:lnTo>
                  <a:pt x="669956" y="497941"/>
                </a:lnTo>
                <a:lnTo>
                  <a:pt x="1674891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DD8D3F13-3CA4-47B0-87EE-2114A33A40BB}"/>
              </a:ext>
            </a:extLst>
          </p:cNvPr>
          <p:cNvSpPr/>
          <p:nvPr/>
        </p:nvSpPr>
        <p:spPr>
          <a:xfrm>
            <a:off x="5513560" y="1095469"/>
            <a:ext cx="2580238" cy="742384"/>
          </a:xfrm>
          <a:custGeom>
            <a:avLst/>
            <a:gdLst>
              <a:gd name="connsiteX0" fmla="*/ 2580238 w 2580238"/>
              <a:gd name="connsiteY0" fmla="*/ 742384 h 742384"/>
              <a:gd name="connsiteX1" fmla="*/ 1638678 w 2580238"/>
              <a:gd name="connsiteY1" fmla="*/ 742384 h 742384"/>
              <a:gd name="connsiteX2" fmla="*/ 0 w 2580238"/>
              <a:gd name="connsiteY2" fmla="*/ 0 h 74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80238" h="742384">
                <a:moveTo>
                  <a:pt x="2580238" y="742384"/>
                </a:moveTo>
                <a:lnTo>
                  <a:pt x="1638678" y="742384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5B8AEA7-16D6-4AE9-A4F0-FAEBA0ED3AA0}"/>
              </a:ext>
            </a:extLst>
          </p:cNvPr>
          <p:cNvSpPr/>
          <p:nvPr/>
        </p:nvSpPr>
        <p:spPr>
          <a:xfrm>
            <a:off x="6011501" y="4200808"/>
            <a:ext cx="9053" cy="887240"/>
          </a:xfrm>
          <a:custGeom>
            <a:avLst/>
            <a:gdLst>
              <a:gd name="connsiteX0" fmla="*/ 9053 w 9053"/>
              <a:gd name="connsiteY0" fmla="*/ 0 h 887240"/>
              <a:gd name="connsiteX1" fmla="*/ 9053 w 9053"/>
              <a:gd name="connsiteY1" fmla="*/ 887240 h 887240"/>
              <a:gd name="connsiteX2" fmla="*/ 0 w 9053"/>
              <a:gd name="connsiteY2" fmla="*/ 887240 h 88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53" h="887240">
                <a:moveTo>
                  <a:pt x="9053" y="0"/>
                </a:moveTo>
                <a:lnTo>
                  <a:pt x="9053" y="887240"/>
                </a:lnTo>
                <a:lnTo>
                  <a:pt x="0" y="88724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18F030ED-E91C-4FA8-BD0F-F0A34CAB0E0E}"/>
              </a:ext>
            </a:extLst>
          </p:cNvPr>
          <p:cNvSpPr/>
          <p:nvPr/>
        </p:nvSpPr>
        <p:spPr>
          <a:xfrm>
            <a:off x="3693814" y="3811509"/>
            <a:ext cx="1937441" cy="1448554"/>
          </a:xfrm>
          <a:custGeom>
            <a:avLst/>
            <a:gdLst>
              <a:gd name="connsiteX0" fmla="*/ 1937441 w 1937441"/>
              <a:gd name="connsiteY0" fmla="*/ 0 h 1448554"/>
              <a:gd name="connsiteX1" fmla="*/ 289711 w 1937441"/>
              <a:gd name="connsiteY1" fmla="*/ 1448554 h 1448554"/>
              <a:gd name="connsiteX2" fmla="*/ 0 w 1937441"/>
              <a:gd name="connsiteY2" fmla="*/ 1448554 h 144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7441" h="1448554">
                <a:moveTo>
                  <a:pt x="1937441" y="0"/>
                </a:moveTo>
                <a:lnTo>
                  <a:pt x="289711" y="1448554"/>
                </a:lnTo>
                <a:lnTo>
                  <a:pt x="0" y="1448554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B31602A5-5F8C-4E0E-A713-3417098E26E9}"/>
              </a:ext>
            </a:extLst>
          </p:cNvPr>
          <p:cNvSpPr/>
          <p:nvPr/>
        </p:nvSpPr>
        <p:spPr>
          <a:xfrm>
            <a:off x="3739081" y="2435382"/>
            <a:ext cx="2018923" cy="1412341"/>
          </a:xfrm>
          <a:custGeom>
            <a:avLst/>
            <a:gdLst>
              <a:gd name="connsiteX0" fmla="*/ 0 w 2018923"/>
              <a:gd name="connsiteY0" fmla="*/ 1412341 h 1412341"/>
              <a:gd name="connsiteX1" fmla="*/ 398353 w 2018923"/>
              <a:gd name="connsiteY1" fmla="*/ 1412341 h 1412341"/>
              <a:gd name="connsiteX2" fmla="*/ 2018923 w 2018923"/>
              <a:gd name="connsiteY2" fmla="*/ 0 h 141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8923" h="1412341">
                <a:moveTo>
                  <a:pt x="0" y="1412341"/>
                </a:moveTo>
                <a:lnTo>
                  <a:pt x="398353" y="1412341"/>
                </a:lnTo>
                <a:lnTo>
                  <a:pt x="2018923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67E84317-519D-4345-8299-1FA18A7C25C2}"/>
              </a:ext>
            </a:extLst>
          </p:cNvPr>
          <p:cNvSpPr/>
          <p:nvPr/>
        </p:nvSpPr>
        <p:spPr>
          <a:xfrm>
            <a:off x="6310265" y="2227152"/>
            <a:ext cx="1837854" cy="1584357"/>
          </a:xfrm>
          <a:custGeom>
            <a:avLst/>
            <a:gdLst>
              <a:gd name="connsiteX0" fmla="*/ 0 w 1837854"/>
              <a:gd name="connsiteY0" fmla="*/ 0 h 1584357"/>
              <a:gd name="connsiteX1" fmla="*/ 1303699 w 1837854"/>
              <a:gd name="connsiteY1" fmla="*/ 1584357 h 1584357"/>
              <a:gd name="connsiteX2" fmla="*/ 1837854 w 1837854"/>
              <a:gd name="connsiteY2" fmla="*/ 1584357 h 158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7854" h="1584357">
                <a:moveTo>
                  <a:pt x="0" y="0"/>
                </a:moveTo>
                <a:lnTo>
                  <a:pt x="1303699" y="1584357"/>
                </a:lnTo>
                <a:lnTo>
                  <a:pt x="1837854" y="1584357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D38F170-942F-48A3-A1DA-D6F13F52387C}"/>
              </a:ext>
            </a:extLst>
          </p:cNvPr>
          <p:cNvGrpSpPr/>
          <p:nvPr/>
        </p:nvGrpSpPr>
        <p:grpSpPr>
          <a:xfrm>
            <a:off x="415168" y="772423"/>
            <a:ext cx="3384000" cy="1926489"/>
            <a:chOff x="432215" y="654669"/>
            <a:chExt cx="3384000" cy="1926489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D83C3AC-8A83-4EC0-B7A7-9FB096228949}"/>
                </a:ext>
              </a:extLst>
            </p:cNvPr>
            <p:cNvSpPr/>
            <p:nvPr/>
          </p:nvSpPr>
          <p:spPr>
            <a:xfrm>
              <a:off x="432215" y="889158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rgbClr val="F8E0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CD2C5832-30A4-4774-88F4-2D0F586EA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34359" y="654669"/>
              <a:ext cx="2026296" cy="493029"/>
            </a:xfrm>
            <a:prstGeom prst="rect">
              <a:avLst/>
            </a:prstGeom>
          </p:spPr>
        </p:pic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6D885587-A5A3-456D-B6BE-243A89A2E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176" y="1218091"/>
              <a:ext cx="924049" cy="930936"/>
            </a:xfrm>
            <a:prstGeom prst="roundRect">
              <a:avLst>
                <a:gd name="adj" fmla="val 8829"/>
              </a:avLst>
            </a:prstGeom>
            <a:effectLst/>
          </p:spPr>
        </p:pic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2BB6DAD-7990-4929-906B-AFA4E0B73AE5}"/>
                </a:ext>
              </a:extLst>
            </p:cNvPr>
            <p:cNvSpPr txBox="1"/>
            <p:nvPr/>
          </p:nvSpPr>
          <p:spPr>
            <a:xfrm>
              <a:off x="631647" y="2160786"/>
              <a:ext cx="1426994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พระธาตุหริภุญชัย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3B1A4D5-EF9A-46CD-8B81-52E7BC084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7631" y="1172677"/>
              <a:ext cx="1136795" cy="1066477"/>
            </a:xfrm>
            <a:prstGeom prst="rect">
              <a:avLst/>
            </a:prstGeom>
          </p:spPr>
        </p:pic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7E3670E-5B36-407E-BC8A-A5DA5BF49809}"/>
                </a:ext>
              </a:extLst>
            </p:cNvPr>
            <p:cNvSpPr txBox="1"/>
            <p:nvPr/>
          </p:nvSpPr>
          <p:spPr>
            <a:xfrm>
              <a:off x="2254591" y="2160786"/>
              <a:ext cx="1362874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เศียรพระพุทธรูป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2D6F3AE-66F8-4C1A-8288-732466C9369E}"/>
              </a:ext>
            </a:extLst>
          </p:cNvPr>
          <p:cNvGrpSpPr/>
          <p:nvPr/>
        </p:nvGrpSpPr>
        <p:grpSpPr>
          <a:xfrm>
            <a:off x="415168" y="2789992"/>
            <a:ext cx="3409810" cy="1923168"/>
            <a:chOff x="432215" y="2745403"/>
            <a:chExt cx="3409810" cy="1923168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01CCD52B-A466-49B9-964C-98631787F5EF}"/>
                </a:ext>
              </a:extLst>
            </p:cNvPr>
            <p:cNvSpPr/>
            <p:nvPr/>
          </p:nvSpPr>
          <p:spPr>
            <a:xfrm>
              <a:off x="432215" y="2976571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rgbClr val="F2D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F87A0529-CD98-41D0-9115-BCB4992C5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191939" y="2745403"/>
              <a:ext cx="1882211" cy="493200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2BF2F108-F821-4053-8AA3-8B965562B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2406" y="3298594"/>
              <a:ext cx="932400" cy="932400"/>
            </a:xfrm>
            <a:prstGeom prst="roundRect">
              <a:avLst>
                <a:gd name="adj" fmla="val 6667"/>
              </a:avLst>
            </a:prstGeom>
          </p:spPr>
        </p:pic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5F1B6EC-317D-46E8-9098-FD3E5891024F}"/>
                </a:ext>
              </a:extLst>
            </p:cNvPr>
            <p:cNvSpPr txBox="1"/>
            <p:nvPr/>
          </p:nvSpPr>
          <p:spPr>
            <a:xfrm>
              <a:off x="503786" y="4238570"/>
              <a:ext cx="1471878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พระประโทณเจดีย์</a:t>
              </a: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FE157CA-8766-4051-9750-EDA20ED5D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9601" y="3283464"/>
              <a:ext cx="640082" cy="957066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DB7259D-43C1-4300-B8FB-D7D24B6DEC45}"/>
                </a:ext>
              </a:extLst>
            </p:cNvPr>
            <p:cNvSpPr txBox="1"/>
            <p:nvPr/>
          </p:nvSpPr>
          <p:spPr>
            <a:xfrm>
              <a:off x="1897262" y="4238570"/>
              <a:ext cx="194476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ธรรมจักรและกวางหมอบ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CC39C07-86A6-4D1D-9E07-BCC8D4A94293}"/>
              </a:ext>
            </a:extLst>
          </p:cNvPr>
          <p:cNvGrpSpPr/>
          <p:nvPr/>
        </p:nvGrpSpPr>
        <p:grpSpPr>
          <a:xfrm>
            <a:off x="415168" y="4804240"/>
            <a:ext cx="3384000" cy="1884981"/>
            <a:chOff x="432215" y="4804240"/>
            <a:chExt cx="3384000" cy="1884981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88F31369-5F68-4029-ADB2-C5D4B239B624}"/>
                </a:ext>
              </a:extLst>
            </p:cNvPr>
            <p:cNvSpPr/>
            <p:nvPr/>
          </p:nvSpPr>
          <p:spPr>
            <a:xfrm>
              <a:off x="432215" y="4997221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rgbClr val="CDEC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9085BD60-E143-4F6E-B73E-42D59B31B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206401" y="4804240"/>
              <a:ext cx="1882211" cy="493200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F57AD974-D12C-418F-820C-AD1711952A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8731" y="5338445"/>
              <a:ext cx="932400" cy="932400"/>
            </a:xfrm>
            <a:prstGeom prst="roundRect">
              <a:avLst>
                <a:gd name="adj" fmla="val 7963"/>
              </a:avLst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6BC6F92-9743-475B-B565-A74D2BCF8FF4}"/>
                </a:ext>
              </a:extLst>
            </p:cNvPr>
            <p:cNvSpPr txBox="1"/>
            <p:nvPr/>
          </p:nvSpPr>
          <p:spPr>
            <a:xfrm>
              <a:off x="530111" y="6269085"/>
              <a:ext cx="1426994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เจดีย์พระบรมธาตุ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DA8145E-44FF-4E64-B420-73BA2359D7F8}"/>
                </a:ext>
              </a:extLst>
            </p:cNvPr>
            <p:cNvSpPr txBox="1"/>
            <p:nvPr/>
          </p:nvSpPr>
          <p:spPr>
            <a:xfrm>
              <a:off x="1923587" y="6269085"/>
              <a:ext cx="1822936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ประติมากรรมพระวิษณุ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61CD22F-838A-4019-B7C0-53F13B98A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5926" y="5338445"/>
              <a:ext cx="565573" cy="1038637"/>
            </a:xfrm>
            <a:prstGeom prst="rect">
              <a:avLst/>
            </a:prstGeom>
          </p:spPr>
        </p:pic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39BE8D62-07EE-487D-B205-FDFBABB15844}"/>
              </a:ext>
            </a:extLst>
          </p:cNvPr>
          <p:cNvGrpSpPr/>
          <p:nvPr/>
        </p:nvGrpSpPr>
        <p:grpSpPr>
          <a:xfrm>
            <a:off x="4460424" y="4799327"/>
            <a:ext cx="2845575" cy="1935841"/>
            <a:chOff x="4460424" y="4799327"/>
            <a:chExt cx="2845575" cy="1935841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E203C1F-FCB9-4967-87B4-F30E305CB2C2}"/>
                </a:ext>
              </a:extLst>
            </p:cNvPr>
            <p:cNvSpPr/>
            <p:nvPr/>
          </p:nvSpPr>
          <p:spPr>
            <a:xfrm>
              <a:off x="4460424" y="4997221"/>
              <a:ext cx="2845575" cy="1692000"/>
            </a:xfrm>
            <a:prstGeom prst="roundRect">
              <a:avLst>
                <a:gd name="adj" fmla="val 9912"/>
              </a:avLst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36862D6E-6F59-46F6-8807-E9289823C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869712" y="4799327"/>
              <a:ext cx="2026999" cy="493200"/>
            </a:xfrm>
            <a:prstGeom prst="rect">
              <a:avLst/>
            </a:prstGeom>
          </p:spPr>
        </p:pic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8778EC11-ECD8-41DC-9301-45EBBC092624}"/>
                </a:ext>
              </a:extLst>
            </p:cNvPr>
            <p:cNvGrpSpPr/>
            <p:nvPr/>
          </p:nvGrpSpPr>
          <p:grpSpPr>
            <a:xfrm>
              <a:off x="4667936" y="5297440"/>
              <a:ext cx="2430551" cy="1437728"/>
              <a:chOff x="4547250" y="5297440"/>
              <a:chExt cx="2430551" cy="1437728"/>
            </a:xfrm>
          </p:grpSpPr>
          <p:pic>
            <p:nvPicPr>
              <p:cNvPr id="109" name="Graphic 108">
                <a:extLst>
                  <a:ext uri="{FF2B5EF4-FFF2-40B4-BE49-F238E27FC236}">
                    <a16:creationId xmlns:a16="http://schemas.microsoft.com/office/drawing/2014/main" id="{A70C8325-F8F7-40B7-9237-99A617BEC4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4662793" y="5388180"/>
                <a:ext cx="1443209" cy="957662"/>
              </a:xfrm>
              <a:prstGeom prst="rect">
                <a:avLst/>
              </a:prstGeom>
            </p:spPr>
          </p:pic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B6EA0D85-4816-4B68-B064-730DC09F767F}"/>
                  </a:ext>
                </a:extLst>
              </p:cNvPr>
              <p:cNvSpPr txBox="1"/>
              <p:nvPr/>
            </p:nvSpPr>
            <p:spPr>
              <a:xfrm>
                <a:off x="4547250" y="6319670"/>
                <a:ext cx="1674295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ซากเมืองโบราณ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EC01797-8483-425D-9471-E10EE3C08F00}"/>
                  </a:ext>
                </a:extLst>
              </p:cNvPr>
              <p:cNvSpPr txBox="1"/>
              <p:nvPr/>
            </p:nvSpPr>
            <p:spPr>
              <a:xfrm>
                <a:off x="6223268" y="6319670"/>
                <a:ext cx="667170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1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ศิวลึงค์</a:t>
                </a:r>
              </a:p>
            </p:txBody>
          </p:sp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8C70DE00-8DC8-48D5-B343-4B0A81B0D5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35906" y="5297440"/>
                <a:ext cx="841895" cy="1101862"/>
              </a:xfrm>
              <a:prstGeom prst="rect">
                <a:avLst/>
              </a:prstGeom>
            </p:spPr>
          </p:pic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D3B06F5-42EE-4950-8A4A-C6608920C53B}"/>
              </a:ext>
            </a:extLst>
          </p:cNvPr>
          <p:cNvGrpSpPr/>
          <p:nvPr/>
        </p:nvGrpSpPr>
        <p:grpSpPr>
          <a:xfrm>
            <a:off x="8061326" y="2767633"/>
            <a:ext cx="3384000" cy="1922047"/>
            <a:chOff x="8078373" y="2751295"/>
            <a:chExt cx="3384000" cy="1922047"/>
          </a:xfrm>
        </p:grpSpPr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EC5A8442-9AC1-441B-B5C1-21142484F837}"/>
                </a:ext>
              </a:extLst>
            </p:cNvPr>
            <p:cNvSpPr/>
            <p:nvPr/>
          </p:nvSpPr>
          <p:spPr>
            <a:xfrm>
              <a:off x="8078373" y="2981342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rgbClr val="F2DD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8421F6DA-882E-406C-88BE-0476D1552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853583" y="2751295"/>
              <a:ext cx="1882211" cy="493200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0E862078-72B7-4058-8FEE-47CE548401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07134" y="3310676"/>
              <a:ext cx="932400" cy="932400"/>
            </a:xfrm>
            <a:prstGeom prst="roundRect">
              <a:avLst>
                <a:gd name="adj" fmla="val 5926"/>
              </a:avLst>
            </a:prstGeom>
          </p:spPr>
        </p:pic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E5FD8FC-F4F4-442E-AF22-10ED88F457B7}"/>
                </a:ext>
              </a:extLst>
            </p:cNvPr>
            <p:cNvSpPr txBox="1"/>
            <p:nvPr/>
          </p:nvSpPr>
          <p:spPr>
            <a:xfrm>
              <a:off x="8270956" y="4254835"/>
              <a:ext cx="1426994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ปราสาทหินพิมาย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75011984-AF14-477C-BC79-DF996165CA9F}"/>
                </a:ext>
              </a:extLst>
            </p:cNvPr>
            <p:cNvSpPr txBox="1"/>
            <p:nvPr/>
          </p:nvSpPr>
          <p:spPr>
            <a:xfrm>
              <a:off x="9894584" y="4254835"/>
              <a:ext cx="128112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ปราสาทพนมรุ้ง</a:t>
              </a:r>
            </a:p>
          </p:txBody>
        </p:sp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525E5AAD-C333-4F68-8873-C820991C1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42048" y="3310676"/>
              <a:ext cx="986192" cy="932400"/>
            </a:xfrm>
            <a:prstGeom prst="roundRect">
              <a:avLst>
                <a:gd name="adj" fmla="val 5926"/>
              </a:avLst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54B26CC-71EB-40CA-9C26-6BF30DAC1BE6}"/>
              </a:ext>
            </a:extLst>
          </p:cNvPr>
          <p:cNvGrpSpPr/>
          <p:nvPr/>
        </p:nvGrpSpPr>
        <p:grpSpPr>
          <a:xfrm>
            <a:off x="8061326" y="784969"/>
            <a:ext cx="3384000" cy="1913943"/>
            <a:chOff x="8078373" y="667215"/>
            <a:chExt cx="3384000" cy="1913943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D8F912FE-592E-43A8-8E19-8881ED101863}"/>
                </a:ext>
              </a:extLst>
            </p:cNvPr>
            <p:cNvSpPr/>
            <p:nvPr/>
          </p:nvSpPr>
          <p:spPr>
            <a:xfrm>
              <a:off x="8078373" y="889158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rgbClr val="E1F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A496AD0-C606-409E-8D08-6BC1F13E3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818063" y="667215"/>
              <a:ext cx="1941650" cy="493200"/>
            </a:xfrm>
            <a:prstGeom prst="rect">
              <a:avLst/>
            </a:prstGeom>
          </p:spPr>
        </p:pic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B2D7900B-D1A8-4CC9-8B38-DD891B069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18253" y="1216627"/>
              <a:ext cx="932399" cy="932400"/>
            </a:xfrm>
            <a:prstGeom prst="roundRect">
              <a:avLst>
                <a:gd name="adj" fmla="val 8829"/>
              </a:avLst>
            </a:prstGeom>
            <a:effectLst/>
          </p:spPr>
        </p:pic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CF8A9296-B5A9-4A50-9673-655D2218E2B2}"/>
                </a:ext>
              </a:extLst>
            </p:cNvPr>
            <p:cNvSpPr txBox="1"/>
            <p:nvPr/>
          </p:nvSpPr>
          <p:spPr>
            <a:xfrm>
              <a:off x="8410418" y="2160786"/>
              <a:ext cx="1148070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เจดีย์วัดป่าสัก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193EA82-B497-4BF4-9965-3B8D0A2D1EE5}"/>
                </a:ext>
              </a:extLst>
            </p:cNvPr>
            <p:cNvSpPr txBox="1"/>
            <p:nvPr/>
          </p:nvSpPr>
          <p:spPr>
            <a:xfrm>
              <a:off x="10035804" y="2160786"/>
              <a:ext cx="102624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เจดีย์เหลี่ยม</a:t>
              </a:r>
            </a:p>
          </p:txBody>
        </p: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1DB2F40C-CAFD-44CE-B94E-45F63BBD5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2726" y="1218103"/>
              <a:ext cx="932399" cy="932400"/>
            </a:xfrm>
            <a:prstGeom prst="roundRect">
              <a:avLst>
                <a:gd name="adj" fmla="val 5926"/>
              </a:avLst>
            </a:prstGeom>
          </p:spPr>
        </p:pic>
      </p:grp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6E959059-46C3-4911-9C40-3C94A490E78B}"/>
              </a:ext>
            </a:extLst>
          </p:cNvPr>
          <p:cNvSpPr/>
          <p:nvPr/>
        </p:nvSpPr>
        <p:spPr>
          <a:xfrm>
            <a:off x="5902859" y="2136618"/>
            <a:ext cx="2263367" cy="3286408"/>
          </a:xfrm>
          <a:custGeom>
            <a:avLst/>
            <a:gdLst>
              <a:gd name="connsiteX0" fmla="*/ 0 w 2263367"/>
              <a:gd name="connsiteY0" fmla="*/ 0 h 3286408"/>
              <a:gd name="connsiteX1" fmla="*/ 1928389 w 2263367"/>
              <a:gd name="connsiteY1" fmla="*/ 3286408 h 3286408"/>
              <a:gd name="connsiteX2" fmla="*/ 2263367 w 2263367"/>
              <a:gd name="connsiteY2" fmla="*/ 3286408 h 3286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3367" h="3286408">
                <a:moveTo>
                  <a:pt x="0" y="0"/>
                </a:moveTo>
                <a:lnTo>
                  <a:pt x="1928389" y="3286408"/>
                </a:lnTo>
                <a:lnTo>
                  <a:pt x="2263367" y="3286408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D01EFB3-04F0-4D6E-9723-86C81A59102E}"/>
              </a:ext>
            </a:extLst>
          </p:cNvPr>
          <p:cNvGrpSpPr/>
          <p:nvPr/>
        </p:nvGrpSpPr>
        <p:grpSpPr>
          <a:xfrm>
            <a:off x="8061326" y="4758400"/>
            <a:ext cx="3416332" cy="1930821"/>
            <a:chOff x="8078373" y="4758400"/>
            <a:chExt cx="3416332" cy="1930821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0F528088-57C8-44AE-9CA7-A03DA06608C5}"/>
                </a:ext>
              </a:extLst>
            </p:cNvPr>
            <p:cNvSpPr/>
            <p:nvPr/>
          </p:nvSpPr>
          <p:spPr>
            <a:xfrm>
              <a:off x="8078373" y="4997221"/>
              <a:ext cx="3384000" cy="1692000"/>
            </a:xfrm>
            <a:prstGeom prst="roundRect">
              <a:avLst>
                <a:gd name="adj" fmla="val 9912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7BDD7F03-2E71-4E78-9013-843573019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8853583" y="4758400"/>
              <a:ext cx="1882211" cy="493200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40B9B619-4938-4696-9B44-D8C6EE952B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43967" y="5317982"/>
              <a:ext cx="932400" cy="932400"/>
            </a:xfrm>
            <a:prstGeom prst="roundRect">
              <a:avLst>
                <a:gd name="adj" fmla="val 10000"/>
              </a:avLst>
            </a:prstGeom>
          </p:spPr>
        </p:pic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163D8D6-BE01-411B-AEAF-87D62BD944F9}"/>
                </a:ext>
              </a:extLst>
            </p:cNvPr>
            <p:cNvSpPr txBox="1"/>
            <p:nvPr/>
          </p:nvSpPr>
          <p:spPr>
            <a:xfrm>
              <a:off x="8127741" y="6262141"/>
              <a:ext cx="156485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พระปรางค์สามยอด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904D98F-98B6-4530-8866-4F297D069900}"/>
                </a:ext>
              </a:extLst>
            </p:cNvPr>
            <p:cNvSpPr txBox="1"/>
            <p:nvPr/>
          </p:nvSpPr>
          <p:spPr>
            <a:xfrm>
              <a:off x="9590016" y="6262141"/>
              <a:ext cx="190468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พระพุทธรูปปางนาคปรก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7699ABE-A4EB-41C4-9F08-5E6C52686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81061" y="5213177"/>
              <a:ext cx="722599" cy="11098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0183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697C98-DE10-48F3-92D9-033A16DD5C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527" y="3116394"/>
            <a:ext cx="8476947" cy="2179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A28FA6-A17D-4F49-BB13-BCCE49454C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47" t="17674" r="21715" b="57210"/>
          <a:stretch/>
        </p:blipFill>
        <p:spPr>
          <a:xfrm>
            <a:off x="2509377" y="1415670"/>
            <a:ext cx="7173249" cy="172240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966" y="2842049"/>
            <a:ext cx="233002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73" y="2842049"/>
            <a:ext cx="233002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2FAAC0-5801-401B-A322-A264A3BE2D8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795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5865"/>
            <a:ext cx="1104545" cy="48819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81ECAC-4563-49BF-A2BE-CE6C5E7D2746}"/>
              </a:ext>
            </a:extLst>
          </p:cNvPr>
          <p:cNvGrpSpPr/>
          <p:nvPr/>
        </p:nvGrpSpPr>
        <p:grpSpPr>
          <a:xfrm>
            <a:off x="4014017" y="4736416"/>
            <a:ext cx="7536000" cy="611409"/>
            <a:chOff x="2771800" y="3994417"/>
            <a:chExt cx="5652000" cy="458557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คนในสมัยนั้นอาศัยอยู่บริเวณเพิงผาและบันทึกเหตุการณ์เป็นภาพ 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3AF179B-084F-49C4-BA07-6951010AA3EB}"/>
              </a:ext>
            </a:extLst>
          </p:cNvPr>
          <p:cNvGrpSpPr/>
          <p:nvPr/>
        </p:nvGrpSpPr>
        <p:grpSpPr>
          <a:xfrm>
            <a:off x="4012478" y="3964323"/>
            <a:ext cx="7536000" cy="611409"/>
            <a:chOff x="2771800" y="3994417"/>
            <a:chExt cx="5652000" cy="458557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665E097-166F-481A-BE96-483E41438729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960DA20-025D-4C26-9D27-BDC13CBE7212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3C87FF5-AF68-4C50-BF62-7D61D11DF86B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คนในสมัยนั้นประกอบพิธีกรรมตามความเชื่อทางศาสนา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6004A7D-FBCF-44B5-939F-CD49376CED5C}"/>
              </a:ext>
            </a:extLst>
          </p:cNvPr>
          <p:cNvGrpSpPr/>
          <p:nvPr/>
        </p:nvGrpSpPr>
        <p:grpSpPr>
          <a:xfrm>
            <a:off x="4010940" y="3192231"/>
            <a:ext cx="7536000" cy="611409"/>
            <a:chOff x="2771800" y="3994417"/>
            <a:chExt cx="5652000" cy="45855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D46130DF-1326-4D49-9024-D9632BA95976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B71AB8F-6331-431F-91F2-6182A1A11267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61DD6D6-80B6-42E5-B987-A68C9258B78A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คนในสมัยนั้นดำรงชีพด้วยการเพาะปลูก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E342D82-CA58-4373-B21B-57B95A913939}"/>
              </a:ext>
            </a:extLst>
          </p:cNvPr>
          <p:cNvGrpSpPr/>
          <p:nvPr/>
        </p:nvGrpSpPr>
        <p:grpSpPr>
          <a:xfrm>
            <a:off x="4009401" y="2420139"/>
            <a:ext cx="7536000" cy="611409"/>
            <a:chOff x="2771800" y="3994417"/>
            <a:chExt cx="5652000" cy="458557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194E0AF4-3D94-46E3-A1E0-CD873FD9F7F5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4F3C2206-E7A3-420F-8B4A-7A4F14583894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9FE52172-CA8D-4B06-A697-924113CD1F21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คนในสมัยนั้นมีอาชีพเป็นจิตรกร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2D3FD5E1-F2D6-4EFC-BE4D-F96DAD7CC58F}"/>
              </a:ext>
            </a:extLst>
          </p:cNvPr>
          <p:cNvGrpSpPr/>
          <p:nvPr/>
        </p:nvGrpSpPr>
        <p:grpSpPr>
          <a:xfrm>
            <a:off x="4014017" y="4736416"/>
            <a:ext cx="7536000" cy="611409"/>
            <a:chOff x="2771800" y="3994417"/>
            <a:chExt cx="5652000" cy="458557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9B6FB879-6A3E-46AB-BA3A-78270A227093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3E19BF0C-D248-4881-BB93-508FC4A3DCC7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3236807-EAFB-4081-9890-F3F2A8F4BFF0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คนในสมัยนั้นอาศัยอยู่บริเวณเพิงผาและบันทึกเหตุการณ์เป็นภาพ 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B164B951-A983-408F-9679-4CA5B1B0DD44}"/>
              </a:ext>
            </a:extLst>
          </p:cNvPr>
          <p:cNvGrpSpPr/>
          <p:nvPr/>
        </p:nvGrpSpPr>
        <p:grpSpPr>
          <a:xfrm>
            <a:off x="4014017" y="3964323"/>
            <a:ext cx="7536000" cy="611409"/>
            <a:chOff x="2771800" y="3994417"/>
            <a:chExt cx="5652000" cy="458557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C244F1BB-2CA4-4D0B-A912-AE2A2A0AF0DF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F7EB3AE7-2CD5-4DA5-B970-32A4EF2F4986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C8CD52A7-2B49-48C9-A2D6-7B5555FA7FE0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คนในสมัยนั้นประกอบพิธีกรรมตามความเชื่อทางศาสนา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5A993A9-0211-4183-8168-6878A02C0BDB}"/>
              </a:ext>
            </a:extLst>
          </p:cNvPr>
          <p:cNvGrpSpPr/>
          <p:nvPr/>
        </p:nvGrpSpPr>
        <p:grpSpPr>
          <a:xfrm>
            <a:off x="4014017" y="3192231"/>
            <a:ext cx="7536000" cy="611409"/>
            <a:chOff x="2771800" y="3994417"/>
            <a:chExt cx="5652000" cy="458557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0D1C3309-1F38-4446-ACE9-A31B4D16AB58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F4E77DB9-1D31-4556-A212-CD75B8EF2D3D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03EA3EA7-2A20-458D-B999-57E67929BDC0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คนในสมัยนั้นดำรงชีพด้วยการเพาะปลูก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AD7E1317-3227-4AEC-A197-42F1877B6371}"/>
              </a:ext>
            </a:extLst>
          </p:cNvPr>
          <p:cNvGrpSpPr/>
          <p:nvPr/>
        </p:nvGrpSpPr>
        <p:grpSpPr>
          <a:xfrm>
            <a:off x="4009401" y="2420139"/>
            <a:ext cx="7536000" cy="611409"/>
            <a:chOff x="2771800" y="3994417"/>
            <a:chExt cx="5652000" cy="458557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3D373630-64CA-4D29-AE63-4CDA391F4169}"/>
                </a:ext>
              </a:extLst>
            </p:cNvPr>
            <p:cNvSpPr/>
            <p:nvPr/>
          </p:nvSpPr>
          <p:spPr>
            <a:xfrm>
              <a:off x="2771800" y="3994417"/>
              <a:ext cx="5652000" cy="45855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F23060F6-84D5-4EDC-9AD0-B5E39DA92A0F}"/>
                </a:ext>
              </a:extLst>
            </p:cNvPr>
            <p:cNvSpPr/>
            <p:nvPr/>
          </p:nvSpPr>
          <p:spPr>
            <a:xfrm>
              <a:off x="2815562" y="4029122"/>
              <a:ext cx="392400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D2D9449-E602-481F-8637-717021C3D1E7}"/>
                </a:ext>
              </a:extLst>
            </p:cNvPr>
            <p:cNvSpPr/>
            <p:nvPr/>
          </p:nvSpPr>
          <p:spPr>
            <a:xfrm>
              <a:off x="3203848" y="4057848"/>
              <a:ext cx="5193071" cy="339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2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คนในสมัยนั้นมีอาชีพเป็นจิตรกร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832554" y="1535843"/>
            <a:ext cx="969190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 หลักฐานที่พบสามารถสะท้อนถึงเรื่องใดได้ชัดเจนมากที่สุด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FFE9A21-F743-48ED-BE4C-9D335507B1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2EB7F848-1621-4CC3-8D93-260D42F05811}"/>
              </a:ext>
            </a:extLst>
          </p:cNvPr>
          <p:cNvSpPr/>
          <p:nvPr/>
        </p:nvSpPr>
        <p:spPr>
          <a:xfrm>
            <a:off x="832554" y="753186"/>
            <a:ext cx="7765096" cy="454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1"/>
              </a:lnSpc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73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6" name="Picture 45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D77E30F5-9142-4100-8F7C-1C9A9B74F97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625" y="2631123"/>
            <a:ext cx="2870278" cy="2152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18702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คนในสมัยนั้นอาศัยอยู่บริเวณเพิงผาและบันทึกเหตุการณ์เป็นภาพ 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ภาพเขียนที่ผาแต้ม จ.อุบลราชธานี แสดงให้เห็นว่าคนในสมัยนั้นดำรงชีวิตอยู่บริเวณเพิงผา 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ยังไม่มีตัวอักษรใช้ จึงสื่อออกมาเป็นภาพวาดแทนการเขียนบันทึกเหตุการณ์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7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6FBA90-14F7-42B6-B1AD-31906EC0F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EDE445-7A44-4D84-9086-9E269B1AFEB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2D2D65-1F28-4075-90C3-D9C5F25B9B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13" y="4129548"/>
            <a:ext cx="2664852" cy="27284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2C0A71-976F-4D1B-AF3C-5A2A4E92626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022" y="5784438"/>
            <a:ext cx="7174930" cy="79199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CA06E04-7FB6-46CA-A97E-19B7D98B577C}"/>
              </a:ext>
            </a:extLst>
          </p:cNvPr>
          <p:cNvSpPr/>
          <p:nvPr/>
        </p:nvSpPr>
        <p:spPr>
          <a:xfrm>
            <a:off x="1188720" y="626111"/>
            <a:ext cx="2808000" cy="2244886"/>
          </a:xfrm>
          <a:prstGeom prst="roundRect">
            <a:avLst>
              <a:gd name="adj" fmla="val 8229"/>
            </a:avLst>
          </a:prstGeom>
          <a:solidFill>
            <a:srgbClr val="3D8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845D545-1692-4A48-B52E-62D821D2CAC2}"/>
              </a:ext>
            </a:extLst>
          </p:cNvPr>
          <p:cNvSpPr/>
          <p:nvPr/>
        </p:nvSpPr>
        <p:spPr>
          <a:xfrm>
            <a:off x="4599725" y="609239"/>
            <a:ext cx="2808000" cy="2244886"/>
          </a:xfrm>
          <a:prstGeom prst="roundRect">
            <a:avLst>
              <a:gd name="adj" fmla="val 8229"/>
            </a:avLst>
          </a:prstGeom>
          <a:solidFill>
            <a:srgbClr val="3D8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853D42-99F2-4937-9467-8B72705C0051}"/>
              </a:ext>
            </a:extLst>
          </p:cNvPr>
          <p:cNvSpPr/>
          <p:nvPr/>
        </p:nvSpPr>
        <p:spPr>
          <a:xfrm>
            <a:off x="8031050" y="622847"/>
            <a:ext cx="2808000" cy="2244886"/>
          </a:xfrm>
          <a:prstGeom prst="roundRect">
            <a:avLst>
              <a:gd name="adj" fmla="val 8229"/>
            </a:avLst>
          </a:prstGeom>
          <a:solidFill>
            <a:srgbClr val="3D8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B2D1AC-7602-436D-B9F6-CE87F1ED885D}"/>
              </a:ext>
            </a:extLst>
          </p:cNvPr>
          <p:cNvSpPr/>
          <p:nvPr/>
        </p:nvSpPr>
        <p:spPr>
          <a:xfrm>
            <a:off x="6280958" y="3152759"/>
            <a:ext cx="2808000" cy="2244886"/>
          </a:xfrm>
          <a:prstGeom prst="roundRect">
            <a:avLst>
              <a:gd name="adj" fmla="val 8229"/>
            </a:avLst>
          </a:prstGeom>
          <a:solidFill>
            <a:srgbClr val="3D8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38BF0CF-9CC2-4B94-B861-7DC113A93BB4}"/>
              </a:ext>
            </a:extLst>
          </p:cNvPr>
          <p:cNvSpPr/>
          <p:nvPr/>
        </p:nvSpPr>
        <p:spPr>
          <a:xfrm>
            <a:off x="2833250" y="3152759"/>
            <a:ext cx="2808000" cy="2244886"/>
          </a:xfrm>
          <a:prstGeom prst="roundRect">
            <a:avLst>
              <a:gd name="adj" fmla="val 8229"/>
            </a:avLst>
          </a:prstGeom>
          <a:solidFill>
            <a:srgbClr val="3D8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7D21626-C665-496F-81BA-D477E27FA6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0283" y="560665"/>
            <a:ext cx="2956816" cy="23166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810AE5F-B4CA-4C89-B19F-C630ADF8AF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3741" y="412189"/>
            <a:ext cx="2950720" cy="257273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E859BB2-BC82-48BF-BD64-A064858BF76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91751" y="573342"/>
            <a:ext cx="2962913" cy="23166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75289D7-C2B0-4366-8797-1E45CC423A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7483" y="3080964"/>
            <a:ext cx="2956816" cy="231668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0FFFBE6-A858-4C07-9004-77FBE3BD6C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44334" y="3082783"/>
            <a:ext cx="2944623" cy="23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7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teacher guide">
            <a:extLst>
              <a:ext uri="{FF2B5EF4-FFF2-40B4-BE49-F238E27FC236}">
                <a16:creationId xmlns:a16="http://schemas.microsoft.com/office/drawing/2014/main" id="{2D79C34F-DDD3-4B38-8B05-40FAD7F4A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5865"/>
            <a:ext cx="1104546" cy="488195"/>
          </a:xfrm>
          <a:prstGeom prst="rect">
            <a:avLst/>
          </a:prstGeom>
        </p:spPr>
      </p:pic>
      <p:pic>
        <p:nvPicPr>
          <p:cNvPr id="37" name="Picture 36">
            <a:hlinkClick r:id="rId4" action="ppaction://hlinksldjump"/>
            <a:extLst>
              <a:ext uri="{FF2B5EF4-FFF2-40B4-BE49-F238E27FC236}">
                <a16:creationId xmlns:a16="http://schemas.microsoft.com/office/drawing/2014/main" id="{AB1FA4E7-EF24-4868-A461-EF80F41E31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240BD0C-4BF7-4295-8B4F-FB0A32EBE129}"/>
              </a:ext>
            </a:extLst>
          </p:cNvPr>
          <p:cNvGrpSpPr/>
          <p:nvPr/>
        </p:nvGrpSpPr>
        <p:grpSpPr>
          <a:xfrm>
            <a:off x="6886605" y="4172760"/>
            <a:ext cx="3070087" cy="1614240"/>
            <a:chOff x="1563026" y="1731481"/>
            <a:chExt cx="2302565" cy="1210680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D65CE18-88BE-4F5E-B44F-FE062897191F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CBD998A9-8A93-42F2-917A-808290808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1900"/>
              <a:ext cx="1812350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9AB8272-83E8-444F-8334-52C345D3CE6E}"/>
              </a:ext>
            </a:extLst>
          </p:cNvPr>
          <p:cNvGrpSpPr/>
          <p:nvPr/>
        </p:nvGrpSpPr>
        <p:grpSpPr>
          <a:xfrm>
            <a:off x="6886605" y="2045086"/>
            <a:ext cx="3066032" cy="1614240"/>
            <a:chOff x="1563026" y="1731481"/>
            <a:chExt cx="2299524" cy="1210680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765FCA72-9930-44CC-94B1-689FCBEB334B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94E926C1-C47E-466C-A176-FBA24754D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1900"/>
              <a:ext cx="1806269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5026816-0E1C-4656-9142-684C4F266245}"/>
              </a:ext>
            </a:extLst>
          </p:cNvPr>
          <p:cNvGrpSpPr/>
          <p:nvPr/>
        </p:nvGrpSpPr>
        <p:grpSpPr>
          <a:xfrm>
            <a:off x="2084035" y="4172760"/>
            <a:ext cx="3070087" cy="1614240"/>
            <a:chOff x="1563026" y="1731481"/>
            <a:chExt cx="2302565" cy="1210680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B4ED1F7E-6041-4B1B-B08F-F61EE5B4DE72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06C5AD23-6B63-4731-870B-19B8354E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1900"/>
              <a:ext cx="1812350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880B496-787F-4014-B995-65B128F0F335}"/>
              </a:ext>
            </a:extLst>
          </p:cNvPr>
          <p:cNvGrpSpPr/>
          <p:nvPr/>
        </p:nvGrpSpPr>
        <p:grpSpPr>
          <a:xfrm>
            <a:off x="2084035" y="2045086"/>
            <a:ext cx="3072115" cy="1614240"/>
            <a:chOff x="1563026" y="1731481"/>
            <a:chExt cx="2304086" cy="1210680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4E22639D-A3CD-41CB-9E4F-5864F2A0E0FD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27806DCB-2D02-4871-963F-CB88DB501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1720" y="1731900"/>
              <a:ext cx="1815392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6AA79F8-C195-4A3D-BCB5-F659EF486F8B}"/>
              </a:ext>
            </a:extLst>
          </p:cNvPr>
          <p:cNvGrpSpPr/>
          <p:nvPr/>
        </p:nvGrpSpPr>
        <p:grpSpPr>
          <a:xfrm>
            <a:off x="2084035" y="4172760"/>
            <a:ext cx="3070087" cy="1614240"/>
            <a:chOff x="1563026" y="1731481"/>
            <a:chExt cx="2302565" cy="121068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69CDC0E-8F5D-4D2F-937A-9073C95221C8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17C27B03-D735-4B72-BD7D-D48B2E434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1900"/>
              <a:ext cx="1812350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52279E2-B742-4765-BAE6-D32E829D62D2}"/>
              </a:ext>
            </a:extLst>
          </p:cNvPr>
          <p:cNvGrpSpPr/>
          <p:nvPr/>
        </p:nvGrpSpPr>
        <p:grpSpPr>
          <a:xfrm>
            <a:off x="6886605" y="4172760"/>
            <a:ext cx="3070087" cy="1614240"/>
            <a:chOff x="1563026" y="1731481"/>
            <a:chExt cx="2302565" cy="121068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4C497848-BA90-4C0E-BF02-6C1BF90475FA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3F3DC8ED-F68F-410E-BB03-A66051C15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1900"/>
              <a:ext cx="1812350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3" y="634478"/>
            <a:ext cx="9071576" cy="122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 นักเรียนคิดว่าดินแดนใดมีแนวโน้มที่จะมีพัฒนาการด้านอารยธรรม</a:t>
            </a:r>
            <a:b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 ได้รวดเร็วมากที่สุด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5DAFA57-3D99-4713-B40B-24C89C8634F5}"/>
              </a:ext>
            </a:extLst>
          </p:cNvPr>
          <p:cNvGrpSpPr/>
          <p:nvPr/>
        </p:nvGrpSpPr>
        <p:grpSpPr>
          <a:xfrm>
            <a:off x="2084035" y="2045086"/>
            <a:ext cx="3072115" cy="1614240"/>
            <a:chOff x="1563026" y="1731481"/>
            <a:chExt cx="2304086" cy="121068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0967D32-DE24-43C3-8748-67F13BCD7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1720" y="1731900"/>
              <a:ext cx="1815392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AFEF27E-829E-43E8-AC79-2126EC522791}"/>
              </a:ext>
            </a:extLst>
          </p:cNvPr>
          <p:cNvGrpSpPr/>
          <p:nvPr/>
        </p:nvGrpSpPr>
        <p:grpSpPr>
          <a:xfrm>
            <a:off x="6886605" y="2045086"/>
            <a:ext cx="3066032" cy="1614240"/>
            <a:chOff x="1563026" y="1731481"/>
            <a:chExt cx="2299524" cy="1210680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AF8A714-0F5D-4711-B4A4-B5D82E75936F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FCC6B079-5628-4485-B43F-F75F3792B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1900"/>
              <a:ext cx="1806269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27626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38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การตั้งชุมชนใกล้แหล่งน้ำเป็นส่วนสำคัญที่ทำให้ชุมชนใกล้น้ำมีพัฒนาการมากกว่าชุมชน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ที่อยู่ห่างไกลแหล่งน้ำ เพราะมีความอุดมสมบูรณ์ และสามารถติดต่อชุมชนอื่นได้สะดวก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C46805-D4E8-4408-A987-05E1670051C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7320" y="7506760"/>
            <a:ext cx="2414225" cy="160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8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64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82315 L -1.11111E-6 1.11111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6914E-6 L 0 -0.83364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-1.11111E-6 -0.82315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teacher guide">
            <a:extLst>
              <a:ext uri="{FF2B5EF4-FFF2-40B4-BE49-F238E27FC236}">
                <a16:creationId xmlns:a16="http://schemas.microsoft.com/office/drawing/2014/main" id="{F58A2BED-DE28-4656-A1A6-1AF351C46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29" y="6215865"/>
            <a:ext cx="1104546" cy="488195"/>
          </a:xfrm>
          <a:prstGeom prst="rect">
            <a:avLst/>
          </a:prstGeom>
        </p:spPr>
      </p:pic>
      <p:pic>
        <p:nvPicPr>
          <p:cNvPr id="47" name="Picture 46">
            <a:hlinkClick r:id="rId4" action="ppaction://hlinksldjump"/>
            <a:extLst>
              <a:ext uri="{FF2B5EF4-FFF2-40B4-BE49-F238E27FC236}">
                <a16:creationId xmlns:a16="http://schemas.microsoft.com/office/drawing/2014/main" id="{FD0FFECB-7820-422A-BB40-FCA10B2C3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5391809" y="4567462"/>
            <a:ext cx="6070488" cy="611409"/>
            <a:chOff x="2228851" y="1527005"/>
            <a:chExt cx="661035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1" y="1527005"/>
              <a:ext cx="661035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5612616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ภาคใต้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5391810" y="3782222"/>
            <a:ext cx="6069799" cy="611409"/>
            <a:chOff x="2228850" y="1527005"/>
            <a:chExt cx="66096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1" y="1619101"/>
              <a:ext cx="462564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ภาคตะวันออกเฉียงเหนือ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5391810" y="2996984"/>
            <a:ext cx="6069799" cy="611409"/>
            <a:chOff x="2228850" y="1527005"/>
            <a:chExt cx="66096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1" y="1619101"/>
              <a:ext cx="472724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ภาคกลาง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5391810" y="2211745"/>
            <a:ext cx="6069799" cy="611409"/>
            <a:chOff x="2228850" y="1527005"/>
            <a:chExt cx="66096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1" y="1619101"/>
              <a:ext cx="5612616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ภาคเหนือ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5391810" y="4567462"/>
            <a:ext cx="6069799" cy="611409"/>
            <a:chOff x="2228850" y="1527005"/>
            <a:chExt cx="660960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5612616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ภาคใต้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5391810" y="3782222"/>
            <a:ext cx="6069799" cy="611409"/>
            <a:chOff x="2228850" y="1527005"/>
            <a:chExt cx="66096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4727245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ภาคตะวันออกเฉียงเหนือ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5391810" y="2996984"/>
            <a:ext cx="6069799" cy="611409"/>
            <a:chOff x="2228850" y="1527005"/>
            <a:chExt cx="66096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487064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ภาคกลาง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5391810" y="2211745"/>
            <a:ext cx="6069799" cy="611409"/>
            <a:chOff x="2228850" y="1527005"/>
            <a:chExt cx="66096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66096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1" y="1619101"/>
              <a:ext cx="432084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ภาคเหนือ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862441" y="986331"/>
            <a:ext cx="10399921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 ภาชนะดินเผาที่บ้านเชียงเป็นหลักฐานทางประวัติศาสตร์ที่สำคัญของภาคใด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FFE9A21-F743-48ED-BE4C-9D335507B1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pic>
        <p:nvPicPr>
          <p:cNvPr id="46" name="Picture 45" descr="A picture containing pottery, shelf, earthenware, vase&#10;&#10;Description automatically generated">
            <a:extLst>
              <a:ext uri="{FF2B5EF4-FFF2-40B4-BE49-F238E27FC236}">
                <a16:creationId xmlns:a16="http://schemas.microsoft.com/office/drawing/2014/main" id="{E91832CB-2853-46FD-837F-081DEC20AD4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964" y="2308591"/>
            <a:ext cx="3955851" cy="2635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892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ภาคตะวันออกเฉียงเหนือ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ภาชนะดินเผาที่บ้านเชียง พบในพื้นที่จังหวัดอุดรธานี ซึ่งตั้งอยู่ในภาคอีสาน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79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teacher guide">
            <a:extLst>
              <a:ext uri="{FF2B5EF4-FFF2-40B4-BE49-F238E27FC236}">
                <a16:creationId xmlns:a16="http://schemas.microsoft.com/office/drawing/2014/main" id="{17132989-16D9-4E7C-85C0-ADF01789D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6905"/>
            <a:ext cx="1104546" cy="488195"/>
          </a:xfrm>
          <a:prstGeom prst="rect">
            <a:avLst/>
          </a:prstGeom>
        </p:spPr>
      </p:pic>
      <p:pic>
        <p:nvPicPr>
          <p:cNvPr id="45" name="Picture 44">
            <a:hlinkClick r:id="rId4" action="ppaction://hlinksldjump"/>
            <a:extLst>
              <a:ext uri="{FF2B5EF4-FFF2-40B4-BE49-F238E27FC236}">
                <a16:creationId xmlns:a16="http://schemas.microsoft.com/office/drawing/2014/main" id="{B0D358A2-C718-45B9-8D38-FA544F2765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25683" y="4990306"/>
            <a:ext cx="6711620" cy="611409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1293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สมัยหินใหม่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25685" y="4205066"/>
            <a:ext cx="6711619" cy="611409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สมัยหินกลาง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25685" y="3419828"/>
            <a:ext cx="6711619" cy="611409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สมัยหินเก่า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25685" y="2634589"/>
            <a:ext cx="6711619" cy="611409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สมัยดินเผา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25683" y="4990306"/>
            <a:ext cx="6711620" cy="611409"/>
            <a:chOff x="2228850" y="1527005"/>
            <a:chExt cx="7308499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456334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สมัยหินใหม่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25685" y="4205066"/>
            <a:ext cx="6711619" cy="611409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สมัยหินกลาง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25685" y="3419828"/>
            <a:ext cx="6711619" cy="611409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สมัยหินเก่า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25685" y="2634589"/>
            <a:ext cx="6711619" cy="611409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สมัยดินเผา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3" y="755224"/>
            <a:ext cx="10012927" cy="178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 “เริ่มตั้งหลักแหล่งตามริมน้ำ ทำการเพาะปลูก เลี้ยงสัตว์ ใช้เครื่องมือหิน</a:t>
            </a:r>
          </a:p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   	 ผิวเรียบ ขัดให้คมและปั้นภาชนะดินเผาไว้ใช้” จากคำกล่าวนี้หมายถึง</a:t>
            </a:r>
            <a:b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 มนุษย์ยุคสมัยใด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692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สมัยหินใหม่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มนุษย์ในสมัยหินใหม่เริ่มตั้งหลักแหล่งตามริมน้ำที่น้ำท่วมไม่ถึง โดยเริ่มทำการเพาะปลูกและ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เลี้ยงสัตว์ ใช้เครื่องมือหินขัดให้คมและผิวเรียบ นอกจากนั้น ยังปั้นภาชนะดินเผาที่มีการตกแต่งให้สวยงามขึ้นไว้ใช้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5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teacher guide">
            <a:extLst>
              <a:ext uri="{FF2B5EF4-FFF2-40B4-BE49-F238E27FC236}">
                <a16:creationId xmlns:a16="http://schemas.microsoft.com/office/drawing/2014/main" id="{AC7DEA30-3935-4E8B-B071-DD52E8B91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6905"/>
            <a:ext cx="1104546" cy="488195"/>
          </a:xfrm>
          <a:prstGeom prst="rect">
            <a:avLst/>
          </a:prstGeom>
        </p:spPr>
      </p:pic>
      <p:pic>
        <p:nvPicPr>
          <p:cNvPr id="45" name="Picture 44">
            <a:hlinkClick r:id="rId4" action="ppaction://hlinksldjump"/>
            <a:extLst>
              <a:ext uri="{FF2B5EF4-FFF2-40B4-BE49-F238E27FC236}">
                <a16:creationId xmlns:a16="http://schemas.microsoft.com/office/drawing/2014/main" id="{858662EA-CF6C-4B46-AEAB-92EF2A8739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25683" y="2020184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วาดภาพตามผนังถ้ำ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25683" y="2805424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ทำภาชนะดินเผาและทอผ้า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25683" y="3590663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เป็นชุมชนเกษตรขนาดใหญ่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25683" y="4375903"/>
            <a:ext cx="6942580" cy="611409"/>
            <a:chOff x="2228849" y="1527005"/>
            <a:chExt cx="756000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48129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นำเหล็กมาหลอมเป็นมีดและเครื่องใช้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25683" y="4375903"/>
            <a:ext cx="6942580" cy="611409"/>
            <a:chOff x="2228849" y="1527005"/>
            <a:chExt cx="756000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48129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นำเหล็กมาหลอมเป็นมีดและเครื่องใช้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25683" y="3590663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เป็นชุมชนเกษตรขนาดใหญ่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25683" y="2805424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ทำภาชนะดินเผาและทอผ้า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25683" y="2020184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วาดภาพตามผนังถ้ำ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4" y="1085968"/>
            <a:ext cx="816316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5.  คำกล่าวใดกล่าวถึงชุมชนยุคเหล็ก</a:t>
            </a:r>
            <a:r>
              <a:rPr lang="th-TH" sz="3673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ไม่ถูกต้อง 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892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วาดภาพตามผนังถ้ำ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ภาพวาดตามผนังถ้ำเป็นหลักฐานที่พบในสมัยยุคหินเก่า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7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teacher guide">
            <a:extLst>
              <a:ext uri="{FF2B5EF4-FFF2-40B4-BE49-F238E27FC236}">
                <a16:creationId xmlns:a16="http://schemas.microsoft.com/office/drawing/2014/main" id="{061BBB72-A36C-401D-B020-E3E4218AA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6905"/>
            <a:ext cx="1104545" cy="488195"/>
          </a:xfrm>
          <a:prstGeom prst="rect">
            <a:avLst/>
          </a:prstGeom>
        </p:spPr>
      </p:pic>
      <p:pic>
        <p:nvPicPr>
          <p:cNvPr id="45" name="Picture 44">
            <a:hlinkClick r:id="rId4" action="ppaction://hlinksldjump"/>
            <a:extLst>
              <a:ext uri="{FF2B5EF4-FFF2-40B4-BE49-F238E27FC236}">
                <a16:creationId xmlns:a16="http://schemas.microsoft.com/office/drawing/2014/main" id="{79E604C5-1393-4A7A-892E-D89A461F1D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25683" y="4698439"/>
            <a:ext cx="6711620" cy="611409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7055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เครื่องปั้นดินเผาลายเขียนสี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25685" y="3913199"/>
            <a:ext cx="6711619" cy="611409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หินสี เครื่องประดับ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25685" y="3127961"/>
            <a:ext cx="6711619" cy="611409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เครื่องมือสำริด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25685" y="2342722"/>
            <a:ext cx="6711619" cy="611409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เครื่องมือหิน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25683" y="4698439"/>
            <a:ext cx="6886884" cy="611409"/>
            <a:chOff x="2228850" y="1527005"/>
            <a:chExt cx="749935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เครื่องปั้นดินเผาลายเขียนสี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25685" y="3913199"/>
            <a:ext cx="6711619" cy="611409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หินสี เครื่องประดับ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25685" y="3127961"/>
            <a:ext cx="6711619" cy="611409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เครื่องมือสำริด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25685" y="2342722"/>
            <a:ext cx="6711619" cy="611409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เครื่องมือหิน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3" y="819392"/>
            <a:ext cx="8710419" cy="122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  หลักฐานใดที่แสดงว่าแคว้นโบราณในดินแดนไทยมีการติดต่อกับ</a:t>
            </a:r>
            <a:b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 ดินแดนภายนอก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หินสี เครื่องประดับ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หินสี เป็นเครื่องประดับขุดพบตามหลุมฝังศพตามแหล่งโบราณคดี เป็นสินค้าที่ได้จากพ่อค้าอินเดียนำมาขาย ซึ่งไม่พบหลักฐานว่าผลิตในดินแดนไทยยุคก่อนประวัติศาสตร์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3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0558C56-EC18-41D0-834C-D52C835F5266}"/>
              </a:ext>
            </a:extLst>
          </p:cNvPr>
          <p:cNvGrpSpPr/>
          <p:nvPr/>
        </p:nvGrpSpPr>
        <p:grpSpPr>
          <a:xfrm>
            <a:off x="2084035" y="1714628"/>
            <a:ext cx="1888425" cy="1706175"/>
            <a:chOff x="1563026" y="1697214"/>
            <a:chExt cx="1416319" cy="1279631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4E22639D-A3CD-41CB-9E4F-5864F2A0E0FD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44" name="Picture 2">
              <a:extLst>
                <a:ext uri="{FF2B5EF4-FFF2-40B4-BE49-F238E27FC236}">
                  <a16:creationId xmlns:a16="http://schemas.microsoft.com/office/drawing/2014/main" id="{8F90A051-F11B-412B-8966-E183C93585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28566" y="1697214"/>
              <a:ext cx="450779" cy="1279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C0E5726-7DD4-44D9-8D8E-DA8776E8B69A}"/>
              </a:ext>
            </a:extLst>
          </p:cNvPr>
          <p:cNvGrpSpPr/>
          <p:nvPr/>
        </p:nvGrpSpPr>
        <p:grpSpPr>
          <a:xfrm>
            <a:off x="2084035" y="1714628"/>
            <a:ext cx="1888425" cy="1706175"/>
            <a:chOff x="1563026" y="1697214"/>
            <a:chExt cx="1416319" cy="1279631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A8F1B1A-8B46-4801-BAFA-1A2584F59777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78" name="Picture 2">
              <a:extLst>
                <a:ext uri="{FF2B5EF4-FFF2-40B4-BE49-F238E27FC236}">
                  <a16:creationId xmlns:a16="http://schemas.microsoft.com/office/drawing/2014/main" id="{C7963614-6ADA-4CBE-9C71-E73374CFE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28566" y="1697214"/>
              <a:ext cx="450779" cy="1279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240BD0C-4BF7-4295-8B4F-FB0A32EBE129}"/>
              </a:ext>
            </a:extLst>
          </p:cNvPr>
          <p:cNvGrpSpPr/>
          <p:nvPr/>
        </p:nvGrpSpPr>
        <p:grpSpPr>
          <a:xfrm>
            <a:off x="6886605" y="3887991"/>
            <a:ext cx="2827016" cy="1614240"/>
            <a:chOff x="1563026" y="1731481"/>
            <a:chExt cx="2120262" cy="1210680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D65CE18-88BE-4F5E-B44F-FE062897191F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CBD998A9-8A93-42F2-917A-808290808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5543" y="1731900"/>
              <a:ext cx="1447745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E53AA15-3327-45F7-8C2F-EFA80040D716}"/>
              </a:ext>
            </a:extLst>
          </p:cNvPr>
          <p:cNvGrpSpPr/>
          <p:nvPr/>
        </p:nvGrpSpPr>
        <p:grpSpPr>
          <a:xfrm>
            <a:off x="6886605" y="3887991"/>
            <a:ext cx="2827016" cy="1614240"/>
            <a:chOff x="1563026" y="1731481"/>
            <a:chExt cx="2120262" cy="1210680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CA221BE8-709A-484A-B69D-4F7C6BA632ED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10F6581A-9CAE-454A-BE00-DEBA2E764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5543" y="1731900"/>
              <a:ext cx="1447745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015383-F212-42A1-AA03-1F8582511999}"/>
              </a:ext>
            </a:extLst>
          </p:cNvPr>
          <p:cNvGrpSpPr/>
          <p:nvPr/>
        </p:nvGrpSpPr>
        <p:grpSpPr>
          <a:xfrm>
            <a:off x="6886603" y="1760319"/>
            <a:ext cx="2389334" cy="1668681"/>
            <a:chOff x="5164954" y="1731481"/>
            <a:chExt cx="1792001" cy="125151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4F1E0B0-7CC5-44B1-B5D1-6FB0CB613AB5}"/>
                </a:ext>
              </a:extLst>
            </p:cNvPr>
            <p:cNvSpPr/>
            <p:nvPr/>
          </p:nvSpPr>
          <p:spPr>
            <a:xfrm>
              <a:off x="5164954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3C9EAD3C-AA60-4943-8C88-7AA20AE12B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29" t="26894" r="38334" b="26626"/>
            <a:stretch/>
          </p:blipFill>
          <p:spPr bwMode="auto">
            <a:xfrm>
              <a:off x="5836233" y="1768098"/>
              <a:ext cx="1120722" cy="121489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" name="teacher guide">
            <a:extLst>
              <a:ext uri="{FF2B5EF4-FFF2-40B4-BE49-F238E27FC236}">
                <a16:creationId xmlns:a16="http://schemas.microsoft.com/office/drawing/2014/main" id="{9138E272-2D95-4E75-AB09-1A8214ADA6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6905"/>
            <a:ext cx="1104545" cy="488195"/>
          </a:xfrm>
          <a:prstGeom prst="rect">
            <a:avLst/>
          </a:prstGeom>
        </p:spPr>
      </p:pic>
      <p:pic>
        <p:nvPicPr>
          <p:cNvPr id="37" name="Picture 36">
            <a:hlinkClick r:id="rId7" action="ppaction://hlinksldjump"/>
            <a:extLst>
              <a:ext uri="{FF2B5EF4-FFF2-40B4-BE49-F238E27FC236}">
                <a16:creationId xmlns:a16="http://schemas.microsoft.com/office/drawing/2014/main" id="{B63223CA-C4F2-4D5B-A882-2ED150F2DF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65026816-0E1C-4656-9142-684C4F266245}"/>
              </a:ext>
            </a:extLst>
          </p:cNvPr>
          <p:cNvGrpSpPr/>
          <p:nvPr/>
        </p:nvGrpSpPr>
        <p:grpSpPr>
          <a:xfrm>
            <a:off x="2084035" y="3887991"/>
            <a:ext cx="3070087" cy="1606176"/>
            <a:chOff x="1563026" y="1731481"/>
            <a:chExt cx="2302565" cy="1204632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B4ED1F7E-6041-4B1B-B08F-F61EE5B4DE72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06C5AD23-6B63-4731-870B-19B8354E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7948"/>
              <a:ext cx="1812350" cy="11981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1B4A29C2-2310-4560-A4C7-89C1D0DA9D06}"/>
              </a:ext>
            </a:extLst>
          </p:cNvPr>
          <p:cNvGrpSpPr/>
          <p:nvPr/>
        </p:nvGrpSpPr>
        <p:grpSpPr>
          <a:xfrm>
            <a:off x="6886603" y="1760319"/>
            <a:ext cx="2389334" cy="1668681"/>
            <a:chOff x="5164954" y="1731481"/>
            <a:chExt cx="1792001" cy="1251510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CB2197A-3645-49C3-82A4-2A78EEF78D01}"/>
                </a:ext>
              </a:extLst>
            </p:cNvPr>
            <p:cNvSpPr/>
            <p:nvPr/>
          </p:nvSpPr>
          <p:spPr>
            <a:xfrm>
              <a:off x="5164954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DB0B8662-A0E8-4090-BD43-8E036B204F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29" t="26894" r="38334" b="26626"/>
            <a:stretch/>
          </p:blipFill>
          <p:spPr bwMode="auto">
            <a:xfrm>
              <a:off x="5836233" y="1768098"/>
              <a:ext cx="1120722" cy="121489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6AA79F8-C195-4A3D-BCB5-F659EF486F8B}"/>
              </a:ext>
            </a:extLst>
          </p:cNvPr>
          <p:cNvGrpSpPr/>
          <p:nvPr/>
        </p:nvGrpSpPr>
        <p:grpSpPr>
          <a:xfrm>
            <a:off x="2084035" y="3887991"/>
            <a:ext cx="3070087" cy="1604752"/>
            <a:chOff x="1563026" y="1731481"/>
            <a:chExt cx="2302565" cy="1203564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69CDC0E-8F5D-4D2F-937A-9073C95221C8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17C27B03-D735-4B72-BD7D-D48B2E434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9016"/>
              <a:ext cx="1812350" cy="119602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3" y="695805"/>
            <a:ext cx="9071576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 ภาพใดเป็นหลักฐานสมัยประวัติศาสตร์ในดินแดนไทย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27626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38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38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จารึกเขาน้อยเป็นหลักฐานลายลักษณะอักษรที่เก่าแก่ที่สุดในดินแดนไทยระบุมหาศักราชไว้เป็นปี 559 หรือตรงกับ พ.ศ. 1180 ถูกค้นพบที่ ปราสาทเขาน้อยสีชมพู จ.สระแก้ว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C46805-D4E8-4408-A987-05E1670051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37" y="7490469"/>
            <a:ext cx="567151" cy="160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9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64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82315 L 3.61111E-6 2.09877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6914E-6 L 0 -0.83364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09877E-6 L 3.61111E-6 -0.82315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teacher guide">
            <a:extLst>
              <a:ext uri="{FF2B5EF4-FFF2-40B4-BE49-F238E27FC236}">
                <a16:creationId xmlns:a16="http://schemas.microsoft.com/office/drawing/2014/main" id="{812279B7-EE50-415D-938A-5AC9E5AB8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6905"/>
            <a:ext cx="1104545" cy="488195"/>
          </a:xfrm>
          <a:prstGeom prst="rect">
            <a:avLst/>
          </a:prstGeom>
        </p:spPr>
      </p:pic>
      <p:pic>
        <p:nvPicPr>
          <p:cNvPr id="45" name="Picture 44">
            <a:hlinkClick r:id="rId4" action="ppaction://hlinksldjump"/>
            <a:extLst>
              <a:ext uri="{FF2B5EF4-FFF2-40B4-BE49-F238E27FC236}">
                <a16:creationId xmlns:a16="http://schemas.microsoft.com/office/drawing/2014/main" id="{7F71F242-C960-409B-A547-A4DD9FCCAA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25683" y="4750227"/>
            <a:ext cx="6711620" cy="611409"/>
            <a:chOff x="2228850" y="1527005"/>
            <a:chExt cx="7308499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19101"/>
              <a:ext cx="637055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ศิลาจารึกภาษามอญโบราณ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25685" y="3964987"/>
            <a:ext cx="6711619" cy="611409"/>
            <a:chOff x="2228850" y="1527005"/>
            <a:chExt cx="7308499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ตำนานจามเทวีวงศ์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25685" y="3179749"/>
            <a:ext cx="6711619" cy="611409"/>
            <a:chOff x="2228850" y="1527005"/>
            <a:chExt cx="7308499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เจดีย์วัดป่าสัก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25685" y="2394510"/>
            <a:ext cx="6711619" cy="611409"/>
            <a:chOff x="2228850" y="1527005"/>
            <a:chExt cx="7308499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19101"/>
              <a:ext cx="418814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ซากเมืองโบราณ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25683" y="4750227"/>
            <a:ext cx="6711620" cy="611409"/>
            <a:chOff x="2228850" y="1527005"/>
            <a:chExt cx="7308499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19101"/>
              <a:ext cx="6370557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ศิลาจารึกภาษามอญโบราณ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25685" y="3964987"/>
            <a:ext cx="6711619" cy="611409"/>
            <a:chOff x="2228850" y="1527005"/>
            <a:chExt cx="7308499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ตำนานจามเทวีวงศ์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25685" y="3179749"/>
            <a:ext cx="6711619" cy="611409"/>
            <a:chOff x="2228850" y="1527005"/>
            <a:chExt cx="7308499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เจดีย์วัดป่าสัก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25685" y="2394510"/>
            <a:ext cx="6711619" cy="611409"/>
            <a:chOff x="2228850" y="1527005"/>
            <a:chExt cx="7308499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50" y="1527005"/>
              <a:ext cx="7308499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19101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ซากเมืองโบราณ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3" y="871181"/>
            <a:ext cx="9600748" cy="122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  “แคว้นหริภุญชัย เป็นแคว้นโบราณ” จากข้อความเราทราบได้จาก  </a:t>
            </a:r>
            <a:b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หลักฐานใด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1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ตำนานจามเทวีวงศ์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ตำนานจามเทวีวงศ์เป็นตำนานพงศาวดารเมืองหริภุญชัย เล่าเรื่องราวการกำเนิดเมืองลำพูน ลำปาง และเขลางค์นคร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4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teacher guide">
            <a:extLst>
              <a:ext uri="{FF2B5EF4-FFF2-40B4-BE49-F238E27FC236}">
                <a16:creationId xmlns:a16="http://schemas.microsoft.com/office/drawing/2014/main" id="{E38D9856-148D-40AC-8871-22EEC5ABF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15865"/>
            <a:ext cx="1104545" cy="488195"/>
          </a:xfrm>
          <a:prstGeom prst="rect">
            <a:avLst/>
          </a:prstGeom>
        </p:spPr>
      </p:pic>
      <p:pic>
        <p:nvPicPr>
          <p:cNvPr id="37" name="Picture 36">
            <a:hlinkClick r:id="rId4" action="ppaction://hlinksldjump"/>
            <a:extLst>
              <a:ext uri="{FF2B5EF4-FFF2-40B4-BE49-F238E27FC236}">
                <a16:creationId xmlns:a16="http://schemas.microsoft.com/office/drawing/2014/main" id="{F8CB20F0-A827-4DBF-A9AD-DFED8C46D6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65026816-0E1C-4656-9142-684C4F266245}"/>
              </a:ext>
            </a:extLst>
          </p:cNvPr>
          <p:cNvGrpSpPr/>
          <p:nvPr/>
        </p:nvGrpSpPr>
        <p:grpSpPr>
          <a:xfrm>
            <a:off x="2084035" y="3965532"/>
            <a:ext cx="3070087" cy="1613763"/>
            <a:chOff x="1563026" y="1731481"/>
            <a:chExt cx="2302565" cy="1210322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B4ED1F7E-6041-4B1B-B08F-F61EE5B4DE72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06C5AD23-6B63-4731-870B-19B8354E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2257"/>
              <a:ext cx="1812350" cy="12095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240BD0C-4BF7-4295-8B4F-FB0A32EBE129}"/>
              </a:ext>
            </a:extLst>
          </p:cNvPr>
          <p:cNvGrpSpPr/>
          <p:nvPr/>
        </p:nvGrpSpPr>
        <p:grpSpPr>
          <a:xfrm>
            <a:off x="6886605" y="3965532"/>
            <a:ext cx="3066032" cy="1614240"/>
            <a:chOff x="1563026" y="1731481"/>
            <a:chExt cx="2299524" cy="1210680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D65CE18-88BE-4F5E-B44F-FE062897191F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CBD998A9-8A93-42F2-917A-808290808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1900"/>
              <a:ext cx="1806269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880B496-787F-4014-B995-65B128F0F335}"/>
              </a:ext>
            </a:extLst>
          </p:cNvPr>
          <p:cNvGrpSpPr/>
          <p:nvPr/>
        </p:nvGrpSpPr>
        <p:grpSpPr>
          <a:xfrm>
            <a:off x="2084035" y="1837858"/>
            <a:ext cx="3072115" cy="1613227"/>
            <a:chOff x="1563026" y="1731481"/>
            <a:chExt cx="2304086" cy="1209920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4E22639D-A3CD-41CB-9E4F-5864F2A0E0FD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27806DCB-2D02-4871-963F-CB88DB501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1720" y="1732660"/>
              <a:ext cx="1815392" cy="120874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9AB8272-83E8-444F-8334-52C345D3CE6E}"/>
              </a:ext>
            </a:extLst>
          </p:cNvPr>
          <p:cNvGrpSpPr/>
          <p:nvPr/>
        </p:nvGrpSpPr>
        <p:grpSpPr>
          <a:xfrm>
            <a:off x="6886605" y="1837858"/>
            <a:ext cx="3066032" cy="1610185"/>
            <a:chOff x="1563026" y="1731481"/>
            <a:chExt cx="2299524" cy="1207639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765FCA72-9930-44CC-94B1-689FCBEB334B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94E926C1-C47E-466C-A176-FBA24754D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4941"/>
              <a:ext cx="1806269" cy="12041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6AA79F8-C195-4A3D-BCB5-F659EF486F8B}"/>
              </a:ext>
            </a:extLst>
          </p:cNvPr>
          <p:cNvGrpSpPr/>
          <p:nvPr/>
        </p:nvGrpSpPr>
        <p:grpSpPr>
          <a:xfrm>
            <a:off x="2084035" y="3965532"/>
            <a:ext cx="3070087" cy="1612888"/>
            <a:chOff x="1563026" y="1731481"/>
            <a:chExt cx="2302565" cy="120966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69CDC0E-8F5D-4D2F-937A-9073C95221C8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17C27B03-D735-4B72-BD7D-D48B2E434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3241" y="1732914"/>
              <a:ext cx="1812350" cy="120823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52279E2-B742-4765-BAE6-D32E829D62D2}"/>
              </a:ext>
            </a:extLst>
          </p:cNvPr>
          <p:cNvGrpSpPr/>
          <p:nvPr/>
        </p:nvGrpSpPr>
        <p:grpSpPr>
          <a:xfrm>
            <a:off x="6886605" y="3965532"/>
            <a:ext cx="3068039" cy="1614240"/>
            <a:chOff x="1563026" y="1731481"/>
            <a:chExt cx="2301029" cy="121068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4C497848-BA90-4C0E-BF02-6C1BF90475FA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3F3DC8ED-F68F-410E-BB03-A66051C15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4777" y="1731900"/>
              <a:ext cx="1809278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411647D-505A-4B2A-875E-E8376A4C17B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5DAFA57-3D99-4713-B40B-24C89C8634F5}"/>
              </a:ext>
            </a:extLst>
          </p:cNvPr>
          <p:cNvGrpSpPr/>
          <p:nvPr/>
        </p:nvGrpSpPr>
        <p:grpSpPr>
          <a:xfrm>
            <a:off x="2084035" y="1837858"/>
            <a:ext cx="3066032" cy="1614240"/>
            <a:chOff x="1563026" y="1731481"/>
            <a:chExt cx="2299524" cy="121068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0967D32-DE24-43C3-8748-67F13BCD7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1900"/>
              <a:ext cx="1806269" cy="12102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AFEF27E-829E-43E8-AC79-2126EC522791}"/>
              </a:ext>
            </a:extLst>
          </p:cNvPr>
          <p:cNvGrpSpPr/>
          <p:nvPr/>
        </p:nvGrpSpPr>
        <p:grpSpPr>
          <a:xfrm>
            <a:off x="6886605" y="1837858"/>
            <a:ext cx="3066032" cy="1608829"/>
            <a:chOff x="1563026" y="1731481"/>
            <a:chExt cx="2299524" cy="120662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AF8A714-0F5D-4711-B4A4-B5D82E75936F}"/>
                </a:ext>
              </a:extLst>
            </p:cNvPr>
            <p:cNvSpPr/>
            <p:nvPr/>
          </p:nvSpPr>
          <p:spPr>
            <a:xfrm>
              <a:off x="1563026" y="1731481"/>
              <a:ext cx="394706" cy="392383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FCC6B079-5628-4485-B43F-F75F3792B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6281" y="1735958"/>
              <a:ext cx="1806269" cy="12021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988E7491-B1CF-4991-8B99-739FC63E835D}"/>
              </a:ext>
            </a:extLst>
          </p:cNvPr>
          <p:cNvSpPr/>
          <p:nvPr/>
        </p:nvSpPr>
        <p:spPr>
          <a:xfrm>
            <a:off x="1532473" y="773346"/>
            <a:ext cx="9071576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9.  นักเรียนคิดว่าภาพใดเป็นโบราณสถานของแคว้นทวารวดี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600285" cy="3293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endPara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เจดีย์พระประโทณ หรือ พระประโทณเจดีย์ อยู่ในพื้นที่ของวัดพระประโทณเจดีย์ 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ตำบลพระประโทน อำเภอเมืองนครปฐม จังหวัดนครปฐม เป็นโบราณสถานของแคว้นทวาราดี  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ก่อด้วยอิฐ ฐานเป็นรูปสี่เหลี่ยม  บริเวณรอบๆพระประโทณเจดีย์มีการจัดวางผัง ด้านบนเป็นสถูป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C46805-D4E8-4408-A987-05E1670051C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670" y="7506760"/>
            <a:ext cx="2414225" cy="160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4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64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82315 L -1.11111E-6 1.11111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6914E-6 L 0 -0.83364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-1.11111E-6 -0.82315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teacher guide">
            <a:extLst>
              <a:ext uri="{FF2B5EF4-FFF2-40B4-BE49-F238E27FC236}">
                <a16:creationId xmlns:a16="http://schemas.microsoft.com/office/drawing/2014/main" id="{16A8BF35-95B6-4718-9826-F004C4250E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6" y="6224800"/>
            <a:ext cx="1104545" cy="486000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2025683" y="2206407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ลพบุรี – แคว้นโยนก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2025683" y="2991647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ลำพูน – แคว้นหริภุญชัย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2025683" y="3776886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นครศรีธรรมราช</a:t>
              </a:r>
              <a:r>
                <a:rPr lang="th-TH" sz="3673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 แคว้นตามพรลิงค์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0A86F8C-E9BE-4018-81E7-F0CAE34C476E}"/>
              </a:ext>
            </a:extLst>
          </p:cNvPr>
          <p:cNvGrpSpPr/>
          <p:nvPr/>
        </p:nvGrpSpPr>
        <p:grpSpPr>
          <a:xfrm>
            <a:off x="2025683" y="4562126"/>
            <a:ext cx="6942580" cy="611409"/>
            <a:chOff x="2228849" y="1527005"/>
            <a:chExt cx="7560000" cy="6657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6E85622A-E0FA-4B52-9497-F48486E748B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71155BA-2642-4A20-9A60-910B05912776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A0FFB44-85CC-45E5-ACA1-F411D21C143B}"/>
                </a:ext>
              </a:extLst>
            </p:cNvPr>
            <p:cNvSpPr/>
            <p:nvPr/>
          </p:nvSpPr>
          <p:spPr>
            <a:xfrm>
              <a:off x="3008870" y="1648129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นครปฐม – แคว้นทวารวดี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5DA275-D657-47C6-85EC-A69F1F9E5546}"/>
              </a:ext>
            </a:extLst>
          </p:cNvPr>
          <p:cNvGrpSpPr/>
          <p:nvPr/>
        </p:nvGrpSpPr>
        <p:grpSpPr>
          <a:xfrm>
            <a:off x="2025683" y="4562126"/>
            <a:ext cx="6942580" cy="611409"/>
            <a:chOff x="2228849" y="1527005"/>
            <a:chExt cx="7560000" cy="66578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054491A-06E3-4EC7-8B4B-134A0D558742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3DEA22-97C3-424E-8D86-2ED162319BF5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B9C098-F6D4-4AC1-AF31-83F0EA5CA5F1}"/>
                </a:ext>
              </a:extLst>
            </p:cNvPr>
            <p:cNvSpPr/>
            <p:nvPr/>
          </p:nvSpPr>
          <p:spPr>
            <a:xfrm>
              <a:off x="3008870" y="1648129"/>
              <a:ext cx="6719330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นครปฐม – แคว้นทวารวดี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2025683" y="3776886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นครศรีธรรมราช</a:t>
              </a:r>
              <a:r>
                <a:rPr lang="th-TH" sz="3673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 แคว้นตามพรลิงค์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2025683" y="2991647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ลำพูน – แคว้นหริภุญชัย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2025683" y="2206407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ลพบุรี – แคว้นโยนก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532474" y="1272191"/>
            <a:ext cx="816316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10.  ข้อใด</a:t>
            </a:r>
            <a:r>
              <a:rPr lang="th-TH" sz="3673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สัมพันธ์กัน 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ลพบุรี – แคว้นโยนก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ลพบุรีหรือเมืองละโว้ เป็นศูนย์กลางของแคว้นละโว้ ส่วนแคว้นโยนกมีศูนย์กลางที่มีพัฒนาการไปหลายเมืองจนถึงอาณาจักรล้านนา มีศูนย์กลางอยู่ที่จังหวัดเชียงใหม่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2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5FD6EE-822E-4F19-8F28-4102E2BA77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70110D-140D-4465-9930-EF9E0C0A4D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647" y="755222"/>
            <a:ext cx="2000707" cy="13454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0FE3165-9DEA-420A-90A7-36E18A2ABE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69" y="2560529"/>
            <a:ext cx="9365260" cy="24075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5328ED-AAE2-483F-9A4F-DC8C3FBA41E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222" y="2129132"/>
            <a:ext cx="593555" cy="5342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3F3F67E-7A19-42C6-AE73-5B9C9674B0C2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6392777" y="2396232"/>
            <a:ext cx="3970800" cy="0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E994ED2-0F53-453D-804A-B58B3B2E6824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1828712" y="2396232"/>
            <a:ext cx="3970510" cy="0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02EF63-938D-4BE8-9724-BF8DC5187D3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56" y="3730028"/>
            <a:ext cx="2210821" cy="302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32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920C62-1418-4045-88AA-441B03718C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3670" y="81214"/>
            <a:ext cx="4464661" cy="607375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B796B567-80D9-4B31-AF9B-4B45F81252D8}"/>
              </a:ext>
            </a:extLst>
          </p:cNvPr>
          <p:cNvGrpSpPr/>
          <p:nvPr/>
        </p:nvGrpSpPr>
        <p:grpSpPr>
          <a:xfrm>
            <a:off x="138529" y="665910"/>
            <a:ext cx="11914943" cy="770582"/>
            <a:chOff x="277057" y="999086"/>
            <a:chExt cx="11637885" cy="82528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E12CC3E-D4E9-459C-B335-B51B6DEF9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68095" y="999086"/>
              <a:ext cx="6246847" cy="756000"/>
            </a:xfrm>
            <a:prstGeom prst="rect">
              <a:avLst/>
            </a:prstGeom>
          </p:spPr>
        </p:pic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43F5DBC2-D575-4F56-9CB2-9A9EAD6AA3A9}"/>
                </a:ext>
              </a:extLst>
            </p:cNvPr>
            <p:cNvSpPr/>
            <p:nvPr/>
          </p:nvSpPr>
          <p:spPr>
            <a:xfrm rot="16200000">
              <a:off x="3731217" y="-2451476"/>
              <a:ext cx="752400" cy="7660719"/>
            </a:xfrm>
            <a:prstGeom prst="round2SameRect">
              <a:avLst/>
            </a:prstGeom>
            <a:solidFill>
              <a:srgbClr val="4D84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1E3F4E-BEF3-41D9-94B4-55445442D760}"/>
                </a:ext>
              </a:extLst>
            </p:cNvPr>
            <p:cNvSpPr txBox="1"/>
            <p:nvPr/>
          </p:nvSpPr>
          <p:spPr>
            <a:xfrm>
              <a:off x="8806848" y="999087"/>
              <a:ext cx="19688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สมัยประวัติศาสตร์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9A42D8-128A-4720-9FEC-E2EF98CECFB1}"/>
                </a:ext>
              </a:extLst>
            </p:cNvPr>
            <p:cNvSpPr txBox="1"/>
            <p:nvPr/>
          </p:nvSpPr>
          <p:spPr>
            <a:xfrm>
              <a:off x="8256217" y="1301148"/>
              <a:ext cx="30700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(ประมาณ 1,200 ปีล่วงมาแล้ว)</a:t>
              </a:r>
              <a:endParaRPr lang="en-US" sz="28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D79AA2A-9DB4-486D-9E65-29A58BBD30E5}"/>
                </a:ext>
              </a:extLst>
            </p:cNvPr>
            <p:cNvSpPr txBox="1"/>
            <p:nvPr/>
          </p:nvSpPr>
          <p:spPr>
            <a:xfrm>
              <a:off x="2355243" y="999087"/>
              <a:ext cx="2406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สมัยก่อนประวัติศาสตร์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CFFBDC2-5E4C-4391-BA3C-A5E15E5D7E43}"/>
                </a:ext>
              </a:extLst>
            </p:cNvPr>
            <p:cNvSpPr txBox="1"/>
            <p:nvPr/>
          </p:nvSpPr>
          <p:spPr>
            <a:xfrm>
              <a:off x="1489622" y="1301148"/>
              <a:ext cx="41376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(ประมาณ 700,000 - 1,200 ปีล่วงมาแล้ว)</a:t>
              </a:r>
              <a:endParaRPr lang="en-US" sz="28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C65507D-C364-4097-9DF2-60D88DC780CE}"/>
              </a:ext>
            </a:extLst>
          </p:cNvPr>
          <p:cNvSpPr txBox="1"/>
          <p:nvPr/>
        </p:nvSpPr>
        <p:spPr>
          <a:xfrm>
            <a:off x="7490207" y="6250118"/>
            <a:ext cx="1032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ตัวอักษร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29A9DBF-250A-4915-B96C-92DCC2B20703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7998555" y="682843"/>
            <a:ext cx="7980" cy="5567275"/>
          </a:xfrm>
          <a:prstGeom prst="straightConnector1">
            <a:avLst/>
          </a:prstGeom>
          <a:ln w="38100">
            <a:solidFill>
              <a:srgbClr val="FFC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FE22F94-C7C4-4EDE-8B17-30D04984DC25}"/>
              </a:ext>
            </a:extLst>
          </p:cNvPr>
          <p:cNvSpPr txBox="1"/>
          <p:nvPr/>
        </p:nvSpPr>
        <p:spPr>
          <a:xfrm>
            <a:off x="8433116" y="1384315"/>
            <a:ext cx="2837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แคว้นโบราณในดินแดนไทย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F2A50DF-6E9D-435F-AF11-3C50D3FCF506}"/>
              </a:ext>
            </a:extLst>
          </p:cNvPr>
          <p:cNvGrpSpPr/>
          <p:nvPr/>
        </p:nvGrpSpPr>
        <p:grpSpPr>
          <a:xfrm>
            <a:off x="10023540" y="1846079"/>
            <a:ext cx="1857045" cy="1654022"/>
            <a:chOff x="7490073" y="2023331"/>
            <a:chExt cx="1857045" cy="1654022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B11326DA-A786-41E1-85C0-4149050D5EA6}"/>
                </a:ext>
              </a:extLst>
            </p:cNvPr>
            <p:cNvSpPr/>
            <p:nvPr/>
          </p:nvSpPr>
          <p:spPr>
            <a:xfrm>
              <a:off x="7490073" y="2023331"/>
              <a:ext cx="1857045" cy="1548000"/>
            </a:xfrm>
            <a:prstGeom prst="roundRect">
              <a:avLst>
                <a:gd name="adj" fmla="val 7553"/>
              </a:avLst>
            </a:prstGeom>
            <a:solidFill>
              <a:srgbClr val="CF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5442E4D0-B5BF-4681-BDC8-3607CE4A0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332" y="2075829"/>
              <a:ext cx="1752526" cy="1100872"/>
            </a:xfrm>
            <a:prstGeom prst="rect">
              <a:avLst/>
            </a:prstGeom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786C8DA-9E38-48D9-A424-3B5FFDF9E4D3}"/>
                </a:ext>
              </a:extLst>
            </p:cNvPr>
            <p:cNvSpPr txBox="1"/>
            <p:nvPr/>
          </p:nvSpPr>
          <p:spPr>
            <a:xfrm>
              <a:off x="7642581" y="3154133"/>
              <a:ext cx="15520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อาณาจักรขอม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AA31C64-232D-4E40-B170-0514AC19427E}"/>
              </a:ext>
            </a:extLst>
          </p:cNvPr>
          <p:cNvGrpSpPr/>
          <p:nvPr/>
        </p:nvGrpSpPr>
        <p:grpSpPr>
          <a:xfrm>
            <a:off x="10023540" y="3503704"/>
            <a:ext cx="1857045" cy="1654022"/>
            <a:chOff x="7490073" y="2023331"/>
            <a:chExt cx="1857045" cy="1654022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29FFC7FD-B04C-47C7-AC76-651D487A0914}"/>
                </a:ext>
              </a:extLst>
            </p:cNvPr>
            <p:cNvSpPr/>
            <p:nvPr/>
          </p:nvSpPr>
          <p:spPr>
            <a:xfrm>
              <a:off x="7490073" y="2023331"/>
              <a:ext cx="1857045" cy="1548000"/>
            </a:xfrm>
            <a:prstGeom prst="roundRect">
              <a:avLst>
                <a:gd name="adj" fmla="val 7553"/>
              </a:avLst>
            </a:prstGeom>
            <a:solidFill>
              <a:srgbClr val="CF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524F3E6B-28D6-431D-96EF-76522B272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332" y="2075829"/>
              <a:ext cx="1752526" cy="1100872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C99331E-DCAE-4D30-9CDA-59032BBA724A}"/>
                </a:ext>
              </a:extLst>
            </p:cNvPr>
            <p:cNvSpPr txBox="1"/>
            <p:nvPr/>
          </p:nvSpPr>
          <p:spPr>
            <a:xfrm>
              <a:off x="7818110" y="3154133"/>
              <a:ext cx="12009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แคว้นละโว้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F44720CC-698F-4E6A-9DD2-0B764E2742A5}"/>
              </a:ext>
            </a:extLst>
          </p:cNvPr>
          <p:cNvGrpSpPr/>
          <p:nvPr/>
        </p:nvGrpSpPr>
        <p:grpSpPr>
          <a:xfrm>
            <a:off x="9030020" y="5161329"/>
            <a:ext cx="1857045" cy="1654022"/>
            <a:chOff x="7490073" y="2023331"/>
            <a:chExt cx="1857045" cy="1654022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EA1E3676-AA51-4F0F-8E6B-39294CFE312E}"/>
                </a:ext>
              </a:extLst>
            </p:cNvPr>
            <p:cNvSpPr/>
            <p:nvPr/>
          </p:nvSpPr>
          <p:spPr>
            <a:xfrm>
              <a:off x="7490073" y="2023331"/>
              <a:ext cx="1857045" cy="1548000"/>
            </a:xfrm>
            <a:prstGeom prst="roundRect">
              <a:avLst>
                <a:gd name="adj" fmla="val 7553"/>
              </a:avLst>
            </a:prstGeom>
            <a:solidFill>
              <a:srgbClr val="CF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BBACA170-63D4-4A7C-9C03-0A1116193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332" y="2075829"/>
              <a:ext cx="1752527" cy="1100872"/>
            </a:xfrm>
            <a:prstGeom prst="rect">
              <a:avLst/>
            </a:prstGeom>
          </p:spPr>
        </p:pic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A75D1AF-AE60-4D4B-9BCD-56C94B53D4DE}"/>
                </a:ext>
              </a:extLst>
            </p:cNvPr>
            <p:cNvSpPr txBox="1"/>
            <p:nvPr/>
          </p:nvSpPr>
          <p:spPr>
            <a:xfrm>
              <a:off x="7670634" y="3154133"/>
              <a:ext cx="14959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แคว้นทวารวดี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DD24737E-B785-48E4-93A7-5525FFA742E6}"/>
              </a:ext>
            </a:extLst>
          </p:cNvPr>
          <p:cNvGrpSpPr/>
          <p:nvPr/>
        </p:nvGrpSpPr>
        <p:grpSpPr>
          <a:xfrm>
            <a:off x="8098134" y="1846079"/>
            <a:ext cx="1857045" cy="1654022"/>
            <a:chOff x="7490073" y="2023331"/>
            <a:chExt cx="1857045" cy="1654022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A59CE2FB-9A26-4E83-965D-DD7511E33F04}"/>
                </a:ext>
              </a:extLst>
            </p:cNvPr>
            <p:cNvSpPr/>
            <p:nvPr/>
          </p:nvSpPr>
          <p:spPr>
            <a:xfrm>
              <a:off x="7490073" y="2023331"/>
              <a:ext cx="1857045" cy="1548000"/>
            </a:xfrm>
            <a:prstGeom prst="roundRect">
              <a:avLst>
                <a:gd name="adj" fmla="val 7553"/>
              </a:avLst>
            </a:prstGeom>
            <a:solidFill>
              <a:srgbClr val="CF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1B20D692-6756-4FBE-AD9C-EF09D3024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332" y="2076434"/>
              <a:ext cx="1752526" cy="1099662"/>
            </a:xfrm>
            <a:prstGeom prst="rect">
              <a:avLst/>
            </a:prstGeom>
          </p:spPr>
        </p:pic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3A97AEDF-8C68-48AD-A7DE-BD05734790EF}"/>
                </a:ext>
              </a:extLst>
            </p:cNvPr>
            <p:cNvSpPr txBox="1"/>
            <p:nvPr/>
          </p:nvSpPr>
          <p:spPr>
            <a:xfrm>
              <a:off x="7613727" y="3154133"/>
              <a:ext cx="16097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แคว้นหริภุญชัย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38D2FAC-9E6C-4594-B1B3-1B3E8BEC5874}"/>
              </a:ext>
            </a:extLst>
          </p:cNvPr>
          <p:cNvGrpSpPr/>
          <p:nvPr/>
        </p:nvGrpSpPr>
        <p:grpSpPr>
          <a:xfrm>
            <a:off x="8098134" y="3503704"/>
            <a:ext cx="1857045" cy="1654022"/>
            <a:chOff x="7490073" y="2023331"/>
            <a:chExt cx="1857045" cy="1654022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F6C08B59-774E-4DDD-B55F-5806507695CA}"/>
                </a:ext>
              </a:extLst>
            </p:cNvPr>
            <p:cNvSpPr/>
            <p:nvPr/>
          </p:nvSpPr>
          <p:spPr>
            <a:xfrm>
              <a:off x="7490073" y="2023331"/>
              <a:ext cx="1857045" cy="1548000"/>
            </a:xfrm>
            <a:prstGeom prst="roundRect">
              <a:avLst>
                <a:gd name="adj" fmla="val 7553"/>
              </a:avLst>
            </a:prstGeom>
            <a:solidFill>
              <a:srgbClr val="CFEC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AC2631F5-E99B-4B28-B804-3A5F76D93F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2332" y="2075829"/>
              <a:ext cx="1752526" cy="1100872"/>
            </a:xfrm>
            <a:prstGeom prst="rect">
              <a:avLst/>
            </a:prstGeom>
          </p:spPr>
        </p:pic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BBD6E0C-783D-463A-9E0E-B7D506E90BF1}"/>
                </a:ext>
              </a:extLst>
            </p:cNvPr>
            <p:cNvSpPr txBox="1"/>
            <p:nvPr/>
          </p:nvSpPr>
          <p:spPr>
            <a:xfrm>
              <a:off x="7523959" y="3154133"/>
              <a:ext cx="17892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แคว้นตามพรลิงค์</a:t>
              </a:r>
            </a:p>
          </p:txBody>
        </p:sp>
      </p:grpSp>
      <p:pic>
        <p:nvPicPr>
          <p:cNvPr id="156" name="Picture 155">
            <a:extLst>
              <a:ext uri="{FF2B5EF4-FFF2-40B4-BE49-F238E27FC236}">
                <a16:creationId xmlns:a16="http://schemas.microsoft.com/office/drawing/2014/main" id="{450C2D60-7A40-431B-B21B-1F38B2C1A56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842585C6-8030-46BB-84C9-4C1FF7CC653F}"/>
              </a:ext>
            </a:extLst>
          </p:cNvPr>
          <p:cNvCxnSpPr>
            <a:cxnSpLocks/>
            <a:stCxn id="33" idx="0"/>
            <a:endCxn id="112" idx="0"/>
          </p:cNvCxnSpPr>
          <p:nvPr/>
        </p:nvCxnSpPr>
        <p:spPr>
          <a:xfrm rot="5400000" flipH="1" flipV="1">
            <a:off x="2064223" y="1459607"/>
            <a:ext cx="1799" cy="1932256"/>
          </a:xfrm>
          <a:prstGeom prst="bentConnector3">
            <a:avLst>
              <a:gd name="adj1" fmla="val 9951473"/>
            </a:avLst>
          </a:prstGeom>
          <a:ln w="28575">
            <a:solidFill>
              <a:srgbClr val="2B4B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7FFBE78-EE6E-4055-8D9B-F3362CC0838F}"/>
              </a:ext>
            </a:extLst>
          </p:cNvPr>
          <p:cNvCxnSpPr/>
          <p:nvPr/>
        </p:nvCxnSpPr>
        <p:spPr>
          <a:xfrm flipV="1">
            <a:off x="2056562" y="1928083"/>
            <a:ext cx="0" cy="310068"/>
          </a:xfrm>
          <a:prstGeom prst="line">
            <a:avLst/>
          </a:prstGeom>
          <a:ln w="28575">
            <a:solidFill>
              <a:srgbClr val="2B4B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03F5B1D-342D-4300-825A-5EBE104DD597}"/>
              </a:ext>
            </a:extLst>
          </p:cNvPr>
          <p:cNvSpPr/>
          <p:nvPr/>
        </p:nvSpPr>
        <p:spPr>
          <a:xfrm>
            <a:off x="1520858" y="1634179"/>
            <a:ext cx="1116000" cy="468000"/>
          </a:xfrm>
          <a:prstGeom prst="roundRect">
            <a:avLst>
              <a:gd name="adj" fmla="val 50000"/>
            </a:avLst>
          </a:prstGeom>
          <a:solidFill>
            <a:srgbClr val="2B4B3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ยุคหิน</a:t>
            </a:r>
          </a:p>
        </p:txBody>
      </p: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9FB20943-3EDA-4B9E-BE33-7DFEF841E13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948133" y="1459608"/>
            <a:ext cx="1799" cy="1932256"/>
          </a:xfrm>
          <a:prstGeom prst="bentConnector3">
            <a:avLst>
              <a:gd name="adj1" fmla="val 9951473"/>
            </a:avLst>
          </a:prstGeom>
          <a:ln w="28575">
            <a:solidFill>
              <a:srgbClr val="5F6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B57928E6-ADE4-46B9-86B9-72F3375A277D}"/>
              </a:ext>
            </a:extLst>
          </p:cNvPr>
          <p:cNvCxnSpPr/>
          <p:nvPr/>
        </p:nvCxnSpPr>
        <p:spPr>
          <a:xfrm flipV="1">
            <a:off x="5940472" y="1928084"/>
            <a:ext cx="0" cy="310068"/>
          </a:xfrm>
          <a:prstGeom prst="line">
            <a:avLst/>
          </a:prstGeom>
          <a:ln w="28575">
            <a:solidFill>
              <a:srgbClr val="5F6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3E05D410-B68A-4FDE-8636-60EB6C40E5E2}"/>
              </a:ext>
            </a:extLst>
          </p:cNvPr>
          <p:cNvSpPr/>
          <p:nvPr/>
        </p:nvSpPr>
        <p:spPr>
          <a:xfrm>
            <a:off x="5404768" y="1634180"/>
            <a:ext cx="1116000" cy="468000"/>
          </a:xfrm>
          <a:prstGeom prst="roundRect">
            <a:avLst>
              <a:gd name="adj" fmla="val 50000"/>
            </a:avLst>
          </a:prstGeom>
          <a:solidFill>
            <a:srgbClr val="5F6F2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ยุคโลหะ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FD9AF93-97A3-4BCE-9979-C5D357FA8487}"/>
              </a:ext>
            </a:extLst>
          </p:cNvPr>
          <p:cNvGrpSpPr/>
          <p:nvPr/>
        </p:nvGrpSpPr>
        <p:grpSpPr>
          <a:xfrm>
            <a:off x="153184" y="2424835"/>
            <a:ext cx="1862282" cy="3600000"/>
            <a:chOff x="153184" y="2522393"/>
            <a:chExt cx="1862282" cy="3600000"/>
          </a:xfrm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3FDD3F9-793B-4D48-90A8-AEE1B34D6FF9}"/>
                </a:ext>
              </a:extLst>
            </p:cNvPr>
            <p:cNvSpPr/>
            <p:nvPr/>
          </p:nvSpPr>
          <p:spPr>
            <a:xfrm>
              <a:off x="153184" y="2522393"/>
              <a:ext cx="1862282" cy="454488"/>
            </a:xfrm>
            <a:custGeom>
              <a:avLst/>
              <a:gdLst>
                <a:gd name="connsiteX0" fmla="*/ 170529 w 1862282"/>
                <a:gd name="connsiteY0" fmla="*/ 0 h 454488"/>
                <a:gd name="connsiteX1" fmla="*/ 1691753 w 1862282"/>
                <a:gd name="connsiteY1" fmla="*/ 0 h 454488"/>
                <a:gd name="connsiteX2" fmla="*/ 1862282 w 1862282"/>
                <a:gd name="connsiteY2" fmla="*/ 170529 h 454488"/>
                <a:gd name="connsiteX3" fmla="*/ 1862282 w 1862282"/>
                <a:gd name="connsiteY3" fmla="*/ 454488 h 454488"/>
                <a:gd name="connsiteX4" fmla="*/ 0 w 1862282"/>
                <a:gd name="connsiteY4" fmla="*/ 454488 h 454488"/>
                <a:gd name="connsiteX5" fmla="*/ 0 w 1862282"/>
                <a:gd name="connsiteY5" fmla="*/ 170529 h 454488"/>
                <a:gd name="connsiteX6" fmla="*/ 170529 w 1862282"/>
                <a:gd name="connsiteY6" fmla="*/ 0 h 45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282" h="454488">
                  <a:moveTo>
                    <a:pt x="170529" y="0"/>
                  </a:moveTo>
                  <a:lnTo>
                    <a:pt x="1691753" y="0"/>
                  </a:lnTo>
                  <a:cubicBezTo>
                    <a:pt x="1785934" y="0"/>
                    <a:pt x="1862282" y="76348"/>
                    <a:pt x="1862282" y="170529"/>
                  </a:cubicBezTo>
                  <a:lnTo>
                    <a:pt x="1862282" y="454488"/>
                  </a:lnTo>
                  <a:lnTo>
                    <a:pt x="0" y="454488"/>
                  </a:lnTo>
                  <a:lnTo>
                    <a:pt x="0" y="170529"/>
                  </a:lnTo>
                  <a:cubicBezTo>
                    <a:pt x="0" y="76348"/>
                    <a:pt x="76348" y="0"/>
                    <a:pt x="170529" y="0"/>
                  </a:cubicBezTo>
                  <a:close/>
                </a:path>
              </a:pathLst>
            </a:custGeom>
            <a:solidFill>
              <a:srgbClr val="69CD9B"/>
            </a:solidFill>
            <a:ln w="28575">
              <a:solidFill>
                <a:srgbClr val="69C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C5900D2A-E086-456D-9E5D-3383E16DD796}"/>
                </a:ext>
              </a:extLst>
            </p:cNvPr>
            <p:cNvSpPr/>
            <p:nvPr/>
          </p:nvSpPr>
          <p:spPr>
            <a:xfrm>
              <a:off x="540994" y="2524192"/>
              <a:ext cx="1116000" cy="468000"/>
            </a:xfrm>
            <a:prstGeom prst="roundRect">
              <a:avLst>
                <a:gd name="adj" fmla="val 5000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หินเก่า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E77AD7A-1A6B-42E3-A6FB-259F5975C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312" y="3219740"/>
              <a:ext cx="743698" cy="6460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F611EB5-F6E5-4068-B7BD-C82415AEF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6593" y="3524813"/>
              <a:ext cx="717854" cy="330213"/>
            </a:xfrm>
            <a:prstGeom prst="rect">
              <a:avLst/>
            </a:prstGeom>
          </p:spPr>
        </p:pic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317A81D0-7267-4028-8407-B9AD7CE95B1E}"/>
                </a:ext>
              </a:extLst>
            </p:cNvPr>
            <p:cNvSpPr/>
            <p:nvPr/>
          </p:nvSpPr>
          <p:spPr>
            <a:xfrm>
              <a:off x="153184" y="2522393"/>
              <a:ext cx="1862282" cy="3600000"/>
            </a:xfrm>
            <a:prstGeom prst="roundRect">
              <a:avLst>
                <a:gd name="adj" fmla="val 9157"/>
              </a:avLst>
            </a:prstGeom>
            <a:noFill/>
            <a:ln w="28575">
              <a:solidFill>
                <a:srgbClr val="69C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164B42F-0FE2-4319-9900-87C2D0E5D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546" y="4271938"/>
              <a:ext cx="1336114" cy="1826497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C52A85B-C1DA-4505-B7A2-55D4905A9701}"/>
              </a:ext>
            </a:extLst>
          </p:cNvPr>
          <p:cNvGrpSpPr/>
          <p:nvPr/>
        </p:nvGrpSpPr>
        <p:grpSpPr>
          <a:xfrm>
            <a:off x="2100109" y="2424835"/>
            <a:ext cx="1862282" cy="3600000"/>
            <a:chOff x="2100109" y="2522393"/>
            <a:chExt cx="1862282" cy="3600000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23C86B3-BDB7-4B70-A338-23DB92632F6D}"/>
                </a:ext>
              </a:extLst>
            </p:cNvPr>
            <p:cNvSpPr/>
            <p:nvPr/>
          </p:nvSpPr>
          <p:spPr>
            <a:xfrm>
              <a:off x="2100109" y="2522393"/>
              <a:ext cx="1862282" cy="454488"/>
            </a:xfrm>
            <a:custGeom>
              <a:avLst/>
              <a:gdLst>
                <a:gd name="connsiteX0" fmla="*/ 170529 w 1862282"/>
                <a:gd name="connsiteY0" fmla="*/ 0 h 454488"/>
                <a:gd name="connsiteX1" fmla="*/ 1691753 w 1862282"/>
                <a:gd name="connsiteY1" fmla="*/ 0 h 454488"/>
                <a:gd name="connsiteX2" fmla="*/ 1862282 w 1862282"/>
                <a:gd name="connsiteY2" fmla="*/ 170529 h 454488"/>
                <a:gd name="connsiteX3" fmla="*/ 1862282 w 1862282"/>
                <a:gd name="connsiteY3" fmla="*/ 454488 h 454488"/>
                <a:gd name="connsiteX4" fmla="*/ 0 w 1862282"/>
                <a:gd name="connsiteY4" fmla="*/ 454488 h 454488"/>
                <a:gd name="connsiteX5" fmla="*/ 0 w 1862282"/>
                <a:gd name="connsiteY5" fmla="*/ 170529 h 454488"/>
                <a:gd name="connsiteX6" fmla="*/ 170529 w 1862282"/>
                <a:gd name="connsiteY6" fmla="*/ 0 h 45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282" h="454488">
                  <a:moveTo>
                    <a:pt x="170529" y="0"/>
                  </a:moveTo>
                  <a:lnTo>
                    <a:pt x="1691753" y="0"/>
                  </a:lnTo>
                  <a:cubicBezTo>
                    <a:pt x="1785934" y="0"/>
                    <a:pt x="1862282" y="76348"/>
                    <a:pt x="1862282" y="170529"/>
                  </a:cubicBezTo>
                  <a:lnTo>
                    <a:pt x="1862282" y="454488"/>
                  </a:lnTo>
                  <a:lnTo>
                    <a:pt x="0" y="454488"/>
                  </a:lnTo>
                  <a:lnTo>
                    <a:pt x="0" y="170529"/>
                  </a:lnTo>
                  <a:cubicBezTo>
                    <a:pt x="0" y="76348"/>
                    <a:pt x="76348" y="0"/>
                    <a:pt x="170529" y="0"/>
                  </a:cubicBezTo>
                  <a:close/>
                </a:path>
              </a:pathLst>
            </a:custGeom>
            <a:solidFill>
              <a:srgbClr val="69CD9B"/>
            </a:solidFill>
            <a:ln w="28575">
              <a:solidFill>
                <a:srgbClr val="69C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DD504209-A082-4100-8163-C9765C2B1999}"/>
                </a:ext>
              </a:extLst>
            </p:cNvPr>
            <p:cNvSpPr/>
            <p:nvPr/>
          </p:nvSpPr>
          <p:spPr>
            <a:xfrm>
              <a:off x="2487919" y="2524192"/>
              <a:ext cx="1116000" cy="468000"/>
            </a:xfrm>
            <a:prstGeom prst="roundRect">
              <a:avLst>
                <a:gd name="adj" fmla="val 5000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หินใหม่</a:t>
              </a:r>
            </a:p>
          </p:txBody>
        </p:sp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A7773915-BD39-4A0D-A7FC-B8AC43BF2BFD}"/>
                </a:ext>
              </a:extLst>
            </p:cNvPr>
            <p:cNvSpPr/>
            <p:nvPr/>
          </p:nvSpPr>
          <p:spPr>
            <a:xfrm>
              <a:off x="2100109" y="2522393"/>
              <a:ext cx="1862282" cy="3600000"/>
            </a:xfrm>
            <a:prstGeom prst="roundRect">
              <a:avLst>
                <a:gd name="adj" fmla="val 9157"/>
              </a:avLst>
            </a:prstGeom>
            <a:noFill/>
            <a:ln w="28575">
              <a:solidFill>
                <a:srgbClr val="69CD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572C9BE6-BC08-420B-81D2-70A74027A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24927" y="3263935"/>
              <a:ext cx="432373" cy="598943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3FBDF326-A197-46E2-A296-C3739465F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5729" y="3111540"/>
              <a:ext cx="170114" cy="903732"/>
            </a:xfrm>
            <a:prstGeom prst="rect">
              <a:avLst/>
            </a:prstGeom>
          </p:spPr>
        </p:pic>
        <p:pic>
          <p:nvPicPr>
            <p:cNvPr id="1024" name="Picture 1023">
              <a:extLst>
                <a:ext uri="{FF2B5EF4-FFF2-40B4-BE49-F238E27FC236}">
                  <a16:creationId xmlns:a16="http://schemas.microsoft.com/office/drawing/2014/main" id="{C1FAA456-6B28-4EAB-9D78-37F3CB484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9081" y="3092049"/>
              <a:ext cx="407565" cy="94271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C035D801-7C95-4A92-83B8-AD4640044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8032" y="4165444"/>
              <a:ext cx="1367063" cy="1907795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D73A535-6E19-468B-A6E0-F07D02182A75}"/>
              </a:ext>
            </a:extLst>
          </p:cNvPr>
          <p:cNvGrpSpPr/>
          <p:nvPr/>
        </p:nvGrpSpPr>
        <p:grpSpPr>
          <a:xfrm>
            <a:off x="4041396" y="2438683"/>
            <a:ext cx="1862282" cy="3600000"/>
            <a:chOff x="4041396" y="2824187"/>
            <a:chExt cx="1862282" cy="36000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FAF7E9F-8BAC-475D-8F27-946DA1394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3589" y="3483628"/>
              <a:ext cx="464320" cy="1150878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6AB37A4-1DF2-4DF3-8E82-B54B1816A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11766" y="3564015"/>
              <a:ext cx="694496" cy="690528"/>
            </a:xfrm>
            <a:prstGeom prst="rect">
              <a:avLst/>
            </a:prstGeom>
          </p:spPr>
        </p:pic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AEBF836B-4514-4A53-A094-D86776B07969}"/>
                </a:ext>
              </a:extLst>
            </p:cNvPr>
            <p:cNvSpPr/>
            <p:nvPr/>
          </p:nvSpPr>
          <p:spPr>
            <a:xfrm>
              <a:off x="4041396" y="2824187"/>
              <a:ext cx="1862282" cy="454488"/>
            </a:xfrm>
            <a:custGeom>
              <a:avLst/>
              <a:gdLst>
                <a:gd name="connsiteX0" fmla="*/ 170529 w 1862282"/>
                <a:gd name="connsiteY0" fmla="*/ 0 h 454488"/>
                <a:gd name="connsiteX1" fmla="*/ 1691753 w 1862282"/>
                <a:gd name="connsiteY1" fmla="*/ 0 h 454488"/>
                <a:gd name="connsiteX2" fmla="*/ 1862282 w 1862282"/>
                <a:gd name="connsiteY2" fmla="*/ 170529 h 454488"/>
                <a:gd name="connsiteX3" fmla="*/ 1862282 w 1862282"/>
                <a:gd name="connsiteY3" fmla="*/ 454488 h 454488"/>
                <a:gd name="connsiteX4" fmla="*/ 0 w 1862282"/>
                <a:gd name="connsiteY4" fmla="*/ 454488 h 454488"/>
                <a:gd name="connsiteX5" fmla="*/ 0 w 1862282"/>
                <a:gd name="connsiteY5" fmla="*/ 170529 h 454488"/>
                <a:gd name="connsiteX6" fmla="*/ 170529 w 1862282"/>
                <a:gd name="connsiteY6" fmla="*/ 0 h 45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282" h="454488">
                  <a:moveTo>
                    <a:pt x="170529" y="0"/>
                  </a:moveTo>
                  <a:lnTo>
                    <a:pt x="1691753" y="0"/>
                  </a:lnTo>
                  <a:cubicBezTo>
                    <a:pt x="1785934" y="0"/>
                    <a:pt x="1862282" y="76348"/>
                    <a:pt x="1862282" y="170529"/>
                  </a:cubicBezTo>
                  <a:lnTo>
                    <a:pt x="1862282" y="454488"/>
                  </a:lnTo>
                  <a:lnTo>
                    <a:pt x="0" y="454488"/>
                  </a:lnTo>
                  <a:lnTo>
                    <a:pt x="0" y="170529"/>
                  </a:lnTo>
                  <a:cubicBezTo>
                    <a:pt x="0" y="76348"/>
                    <a:pt x="76348" y="0"/>
                    <a:pt x="170529" y="0"/>
                  </a:cubicBezTo>
                  <a:close/>
                </a:path>
              </a:pathLst>
            </a:custGeom>
            <a:solidFill>
              <a:srgbClr val="C3D77E"/>
            </a:solidFill>
            <a:ln w="28575">
              <a:solidFill>
                <a:srgbClr val="C3D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C4DE3F83-E32B-4727-A7BD-C7F816AE6015}"/>
                </a:ext>
              </a:extLst>
            </p:cNvPr>
            <p:cNvSpPr/>
            <p:nvPr/>
          </p:nvSpPr>
          <p:spPr>
            <a:xfrm>
              <a:off x="4429206" y="2825986"/>
              <a:ext cx="1116000" cy="468000"/>
            </a:xfrm>
            <a:prstGeom prst="roundRect">
              <a:avLst>
                <a:gd name="adj" fmla="val 5000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สำริด</a:t>
              </a:r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A8895290-604C-4F8B-A218-B49E124141E0}"/>
                </a:ext>
              </a:extLst>
            </p:cNvPr>
            <p:cNvSpPr/>
            <p:nvPr/>
          </p:nvSpPr>
          <p:spPr>
            <a:xfrm>
              <a:off x="4041396" y="2824187"/>
              <a:ext cx="1862282" cy="3600000"/>
            </a:xfrm>
            <a:prstGeom prst="roundRect">
              <a:avLst>
                <a:gd name="adj" fmla="val 9157"/>
              </a:avLst>
            </a:prstGeom>
            <a:noFill/>
            <a:ln w="28575">
              <a:solidFill>
                <a:srgbClr val="C3D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99B5EB2-1515-4715-A570-5EF432A16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1363" y="4508788"/>
              <a:ext cx="1585834" cy="1875592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4C3AD32-36AD-40F2-8091-17925CC008A9}"/>
              </a:ext>
            </a:extLst>
          </p:cNvPr>
          <p:cNvGrpSpPr/>
          <p:nvPr/>
        </p:nvGrpSpPr>
        <p:grpSpPr>
          <a:xfrm>
            <a:off x="5988321" y="2438683"/>
            <a:ext cx="1862282" cy="3600000"/>
            <a:chOff x="5988321" y="2824187"/>
            <a:chExt cx="1862282" cy="360000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4049CC99-C726-4F46-AA66-23C467EB3E35}"/>
                </a:ext>
              </a:extLst>
            </p:cNvPr>
            <p:cNvSpPr/>
            <p:nvPr/>
          </p:nvSpPr>
          <p:spPr>
            <a:xfrm>
              <a:off x="5988321" y="2824187"/>
              <a:ext cx="1862282" cy="454488"/>
            </a:xfrm>
            <a:custGeom>
              <a:avLst/>
              <a:gdLst>
                <a:gd name="connsiteX0" fmla="*/ 170529 w 1862282"/>
                <a:gd name="connsiteY0" fmla="*/ 0 h 454488"/>
                <a:gd name="connsiteX1" fmla="*/ 1691753 w 1862282"/>
                <a:gd name="connsiteY1" fmla="*/ 0 h 454488"/>
                <a:gd name="connsiteX2" fmla="*/ 1862282 w 1862282"/>
                <a:gd name="connsiteY2" fmla="*/ 170529 h 454488"/>
                <a:gd name="connsiteX3" fmla="*/ 1862282 w 1862282"/>
                <a:gd name="connsiteY3" fmla="*/ 454488 h 454488"/>
                <a:gd name="connsiteX4" fmla="*/ 0 w 1862282"/>
                <a:gd name="connsiteY4" fmla="*/ 454488 h 454488"/>
                <a:gd name="connsiteX5" fmla="*/ 0 w 1862282"/>
                <a:gd name="connsiteY5" fmla="*/ 170529 h 454488"/>
                <a:gd name="connsiteX6" fmla="*/ 170529 w 1862282"/>
                <a:gd name="connsiteY6" fmla="*/ 0 h 45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282" h="454488">
                  <a:moveTo>
                    <a:pt x="170529" y="0"/>
                  </a:moveTo>
                  <a:lnTo>
                    <a:pt x="1691753" y="0"/>
                  </a:lnTo>
                  <a:cubicBezTo>
                    <a:pt x="1785934" y="0"/>
                    <a:pt x="1862282" y="76348"/>
                    <a:pt x="1862282" y="170529"/>
                  </a:cubicBezTo>
                  <a:lnTo>
                    <a:pt x="1862282" y="454488"/>
                  </a:lnTo>
                  <a:lnTo>
                    <a:pt x="0" y="454488"/>
                  </a:lnTo>
                  <a:lnTo>
                    <a:pt x="0" y="170529"/>
                  </a:lnTo>
                  <a:cubicBezTo>
                    <a:pt x="0" y="76348"/>
                    <a:pt x="76348" y="0"/>
                    <a:pt x="170529" y="0"/>
                  </a:cubicBezTo>
                  <a:close/>
                </a:path>
              </a:pathLst>
            </a:custGeom>
            <a:solidFill>
              <a:srgbClr val="C3D77E"/>
            </a:solidFill>
            <a:ln w="28575">
              <a:solidFill>
                <a:srgbClr val="C3D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56CF836F-EBDF-4D55-9366-F689102FB707}"/>
                </a:ext>
              </a:extLst>
            </p:cNvPr>
            <p:cNvSpPr/>
            <p:nvPr/>
          </p:nvSpPr>
          <p:spPr>
            <a:xfrm>
              <a:off x="6376131" y="2825986"/>
              <a:ext cx="1116000" cy="468000"/>
            </a:xfrm>
            <a:prstGeom prst="roundRect">
              <a:avLst>
                <a:gd name="adj" fmla="val 5000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10800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800" b="1" dirty="0">
                  <a:solidFill>
                    <a:sysClr val="windowText" lastClr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โลหะ</a:t>
              </a:r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0A0B04D3-0100-4490-B086-2471A51AEAB0}"/>
                </a:ext>
              </a:extLst>
            </p:cNvPr>
            <p:cNvSpPr/>
            <p:nvPr/>
          </p:nvSpPr>
          <p:spPr>
            <a:xfrm>
              <a:off x="5988321" y="2824187"/>
              <a:ext cx="1862282" cy="3600000"/>
            </a:xfrm>
            <a:prstGeom prst="roundRect">
              <a:avLst>
                <a:gd name="adj" fmla="val 9157"/>
              </a:avLst>
            </a:prstGeom>
            <a:noFill/>
            <a:ln w="28575">
              <a:solidFill>
                <a:srgbClr val="C3D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80869F4-C732-4416-B673-EB681243B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56213" y="4916814"/>
              <a:ext cx="1728000" cy="1378683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E0BD31FA-C4AB-4094-923A-204AECC3D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5932" y="3788560"/>
              <a:ext cx="1078149" cy="50038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07D08062-2BCA-423D-B084-AF5525356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2057" y="3336543"/>
              <a:ext cx="93417" cy="183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9658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4346E5-29B4-4679-A9A7-35D43F6F9D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000" y="261785"/>
            <a:ext cx="7128000" cy="743873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63D86E72-E2E1-41A2-83D5-2498B429934F}"/>
              </a:ext>
            </a:extLst>
          </p:cNvPr>
          <p:cNvSpPr/>
          <p:nvPr/>
        </p:nvSpPr>
        <p:spPr>
          <a:xfrm flipH="1" flipV="1">
            <a:off x="543190" y="3741241"/>
            <a:ext cx="11075920" cy="2664000"/>
          </a:xfrm>
          <a:prstGeom prst="round2SameRect">
            <a:avLst/>
          </a:prstGeom>
          <a:solidFill>
            <a:srgbClr val="CF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C9E01250-5D08-4F25-8E4D-7FF67E7E8DF6}"/>
              </a:ext>
            </a:extLst>
          </p:cNvPr>
          <p:cNvSpPr/>
          <p:nvPr/>
        </p:nvSpPr>
        <p:spPr>
          <a:xfrm flipH="1">
            <a:off x="543190" y="1077241"/>
            <a:ext cx="11075920" cy="2664000"/>
          </a:xfrm>
          <a:prstGeom prst="round2SameRect">
            <a:avLst/>
          </a:prstGeom>
          <a:solidFill>
            <a:srgbClr val="AE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FED1F5A-5585-44B7-A2DC-A7304CC7238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014750" y="2178319"/>
            <a:ext cx="4812163" cy="27085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D9AC72A-9B79-44CD-B135-848969632E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334135" y="2419473"/>
            <a:ext cx="4071813" cy="2122117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243304-309A-4288-A9D5-D7211869F6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3944" y="3880808"/>
            <a:ext cx="3236112" cy="2157407"/>
          </a:xfrm>
          <a:prstGeom prst="roundRect">
            <a:avLst>
              <a:gd name="adj" fmla="val 71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9D5E7E18-ED9E-491D-8EC4-9FB35565CE78}"/>
              </a:ext>
            </a:extLst>
          </p:cNvPr>
          <p:cNvSpPr txBox="1"/>
          <p:nvPr/>
        </p:nvSpPr>
        <p:spPr>
          <a:xfrm flipH="1">
            <a:off x="8441945" y="5938681"/>
            <a:ext cx="2683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8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sz="2400" dirty="0"/>
              <a:t>ที่มา </a:t>
            </a:r>
            <a:r>
              <a:rPr lang="en-US" altLang="th-TH" sz="2400" dirty="0"/>
              <a:t>: </a:t>
            </a:r>
            <a:r>
              <a:rPr lang="th-TH" altLang="th-TH" sz="2400" dirty="0"/>
              <a:t>ศูนย์มานุษยวิทยาสิรินธร</a:t>
            </a:r>
            <a:endParaRPr lang="en-US" altLang="th-TH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DB40F4-B48C-4B50-B3FC-210EDB4161E3}"/>
              </a:ext>
            </a:extLst>
          </p:cNvPr>
          <p:cNvSpPr txBox="1"/>
          <p:nvPr/>
        </p:nvSpPr>
        <p:spPr>
          <a:xfrm flipH="1">
            <a:off x="4200587" y="4528604"/>
            <a:ext cx="3308999" cy="1093940"/>
          </a:xfrm>
          <a:prstGeom prst="roundRect">
            <a:avLst>
              <a:gd name="adj" fmla="val 0"/>
            </a:avLst>
          </a:prstGeom>
          <a:noFill/>
        </p:spPr>
        <p:txBody>
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l"/>
            <a:r>
              <a:rPr lang="th-TH" altLang="th-TH" sz="3200" b="0" dirty="0"/>
              <a:t>พบที่ปราสาทเขาน้อยสีชมพู</a:t>
            </a:r>
          </a:p>
          <a:p>
            <a:pPr algn="l"/>
            <a:r>
              <a:rPr lang="th-TH" altLang="th-TH" sz="3200" b="0" dirty="0"/>
              <a:t>อ.อรัญประเทศ จ.สระแก้ว </a:t>
            </a:r>
            <a:endParaRPr lang="en-US" altLang="th-TH" sz="3200" b="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F03946F-140D-4585-BA19-E4FFCCF27837}"/>
              </a:ext>
            </a:extLst>
          </p:cNvPr>
          <p:cNvSpPr/>
          <p:nvPr/>
        </p:nvSpPr>
        <p:spPr>
          <a:xfrm flipH="1">
            <a:off x="901293" y="1351741"/>
            <a:ext cx="6563692" cy="2124991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จารึกเขาน้อย </a:t>
            </a:r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เป็นหลักฐานลายลักษณ์อักษร</a:t>
            </a:r>
            <a:br>
              <a: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ที่เก่าแก่ที่สุดในดินแดนไทย (พ.ศ.1180) เนื้อหากล่าวถึง</a:t>
            </a:r>
            <a:br>
              <a: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การสรรเสริญพระวิษณุ รายชื่อขุนนาง สิ่งของ และข้าทาส</a:t>
            </a:r>
            <a:br>
              <a:rPr lang="en-US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ที่อุทิศถวายเทวสถานแห่งนี้</a:t>
            </a:r>
          </a:p>
        </p:txBody>
      </p:sp>
    </p:spTree>
    <p:extLst>
      <p:ext uri="{BB962C8B-B14F-4D97-AF65-F5344CB8AC3E}">
        <p14:creationId xmlns:p14="http://schemas.microsoft.com/office/powerpoint/2010/main" val="813620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57CD3B-1657-42A5-B81D-C2E68DF91F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45" y="1384882"/>
            <a:ext cx="7542074" cy="4986641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3" name="ป-ถ้ำ">
            <a:extLst>
              <a:ext uri="{FF2B5EF4-FFF2-40B4-BE49-F238E27FC236}">
                <a16:creationId xmlns:a16="http://schemas.microsoft.com/office/drawing/2014/main" id="{0E061A0D-1D7F-40E4-AAF1-63ABA02FDB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43" y="1390856"/>
            <a:ext cx="7524000" cy="49746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E8F4AE-B766-4AD4-A35D-9BF5A86CB6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125" y="1823957"/>
            <a:ext cx="2407605" cy="439961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07A05C9-CC38-48FC-BC4C-3ACFCC55035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16A2EDD-8B6F-49C4-A656-1EA9391D01E7}"/>
              </a:ext>
            </a:extLst>
          </p:cNvPr>
          <p:cNvSpPr txBox="1"/>
          <p:nvPr/>
        </p:nvSpPr>
        <p:spPr>
          <a:xfrm>
            <a:off x="9473578" y="1328661"/>
            <a:ext cx="1974698" cy="539942"/>
          </a:xfrm>
          <a:prstGeom prst="roundRect">
            <a:avLst>
              <a:gd name="adj" fmla="val 0"/>
            </a:avLst>
          </a:prstGeom>
          <a:noFill/>
        </p:spPr>
        <p:txBody>
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l"/>
            <a:r>
              <a:rPr lang="th-TH" altLang="th-TH" dirty="0"/>
              <a:t>ตัวอย่างหลักฐาน</a:t>
            </a:r>
          </a:p>
        </p:txBody>
      </p:sp>
      <p:sp>
        <p:nvSpPr>
          <p:cNvPr id="70" name="ข-ถ้ำ">
            <a:extLst>
              <a:ext uri="{FF2B5EF4-FFF2-40B4-BE49-F238E27FC236}">
                <a16:creationId xmlns:a16="http://schemas.microsoft.com/office/drawing/2014/main" id="{F521B5A0-3332-43DE-B724-01DB0E5B4C2A}"/>
              </a:ext>
            </a:extLst>
          </p:cNvPr>
          <p:cNvSpPr txBox="1"/>
          <p:nvPr/>
        </p:nvSpPr>
        <p:spPr>
          <a:xfrm>
            <a:off x="2103792" y="1627399"/>
            <a:ext cx="1827775" cy="5973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B8C0D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ภาพวาดผนังถ้ำ</a:t>
            </a:r>
          </a:p>
        </p:txBody>
      </p:sp>
      <p:sp>
        <p:nvSpPr>
          <p:cNvPr id="71" name="ข-ของป่า">
            <a:extLst>
              <a:ext uri="{FF2B5EF4-FFF2-40B4-BE49-F238E27FC236}">
                <a16:creationId xmlns:a16="http://schemas.microsoft.com/office/drawing/2014/main" id="{955B3E0B-199A-4743-9EB4-71C2BE227E3C}"/>
              </a:ext>
            </a:extLst>
          </p:cNvPr>
          <p:cNvSpPr txBox="1"/>
          <p:nvPr/>
        </p:nvSpPr>
        <p:spPr>
          <a:xfrm>
            <a:off x="899488" y="5965910"/>
            <a:ext cx="3962327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B8C0D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altLang="th-TH" b="0" dirty="0"/>
              <a:t>เลี้ยงชีพด้วยการเก็บของป่าและล่าสัตว์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9BEB861-9A7A-4557-BE6C-FF6016F9D7B7}"/>
              </a:ext>
            </a:extLst>
          </p:cNvPr>
          <p:cNvGrpSpPr/>
          <p:nvPr/>
        </p:nvGrpSpPr>
        <p:grpSpPr>
          <a:xfrm>
            <a:off x="8745158" y="4095813"/>
            <a:ext cx="2149281" cy="2480690"/>
            <a:chOff x="8711960" y="4016057"/>
            <a:chExt cx="2149281" cy="2480690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4A47D4B-1FE1-4085-9708-09267C028E90}"/>
                </a:ext>
              </a:extLst>
            </p:cNvPr>
            <p:cNvSpPr/>
            <p:nvPr/>
          </p:nvSpPr>
          <p:spPr>
            <a:xfrm>
              <a:off x="8711960" y="4016057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5B8C0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62164DD-7961-467A-BFE1-745C2EF965B8}"/>
                </a:ext>
              </a:extLst>
            </p:cNvPr>
            <p:cNvSpPr/>
            <p:nvPr/>
          </p:nvSpPr>
          <p:spPr>
            <a:xfrm>
              <a:off x="8792515" y="5674870"/>
              <a:ext cx="1988170" cy="739208"/>
            </a:xfrm>
            <a:prstGeom prst="roundRect">
              <a:avLst/>
            </a:prstGeom>
            <a:solidFill>
              <a:srgbClr val="C6E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A9943E-44D5-4C80-B94C-B70A50C4F1AF}"/>
                </a:ext>
              </a:extLst>
            </p:cNvPr>
            <p:cNvSpPr txBox="1"/>
            <p:nvPr/>
          </p:nvSpPr>
          <p:spPr>
            <a:xfrm>
              <a:off x="8711960" y="5253112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b="0" dirty="0"/>
                <a:t>เครื่องมือหินกะเทาะ</a:t>
              </a:r>
              <a:endParaRPr lang="en-US" altLang="th-TH" b="0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9C5C67D-4066-47C9-84E7-CE3CE6DC1B2B}"/>
                </a:ext>
              </a:extLst>
            </p:cNvPr>
            <p:cNvSpPr txBox="1"/>
            <p:nvPr/>
          </p:nvSpPr>
          <p:spPr>
            <a:xfrm>
              <a:off x="8929982" y="5674870"/>
              <a:ext cx="1713237" cy="783667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 บ้านเก่า</a:t>
              </a:r>
            </a:p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จ.กาญจนบุรี </a:t>
              </a: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82F1429-40A0-4D57-8586-73116BD1E7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29229" y="4086445"/>
              <a:ext cx="1314741" cy="1166667"/>
            </a:xfrm>
            <a:prstGeom prst="rect">
              <a:avLst/>
            </a:prstGeom>
          </p:spPr>
        </p:pic>
      </p:grpSp>
      <p:pic>
        <p:nvPicPr>
          <p:cNvPr id="18" name="กาญ">
            <a:extLst>
              <a:ext uri="{FF2B5EF4-FFF2-40B4-BE49-F238E27FC236}">
                <a16:creationId xmlns:a16="http://schemas.microsoft.com/office/drawing/2014/main" id="{B36D1549-F7E8-4E9A-91C7-7FAF3A308FE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510" y="3333375"/>
            <a:ext cx="471458" cy="610414"/>
          </a:xfrm>
          <a:prstGeom prst="rect">
            <a:avLst/>
          </a:prstGeom>
        </p:spPr>
      </p:pic>
      <p:pic>
        <p:nvPicPr>
          <p:cNvPr id="25" name="เชียงใหม่">
            <a:extLst>
              <a:ext uri="{FF2B5EF4-FFF2-40B4-BE49-F238E27FC236}">
                <a16:creationId xmlns:a16="http://schemas.microsoft.com/office/drawing/2014/main" id="{17EC6E7D-0CAE-40B1-9426-23130DEDEDC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634" y="1844505"/>
            <a:ext cx="383209" cy="8029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C21393-EC96-4BE3-9448-D614456C8376}"/>
              </a:ext>
            </a:extLst>
          </p:cNvPr>
          <p:cNvGrpSpPr/>
          <p:nvPr/>
        </p:nvGrpSpPr>
        <p:grpSpPr>
          <a:xfrm>
            <a:off x="8745158" y="2824322"/>
            <a:ext cx="2149281" cy="2480690"/>
            <a:chOff x="12192000" y="3280485"/>
            <a:chExt cx="2149281" cy="2480690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D93D840B-867A-4688-9EB0-C429F7123DC3}"/>
                </a:ext>
              </a:extLst>
            </p:cNvPr>
            <p:cNvSpPr/>
            <p:nvPr/>
          </p:nvSpPr>
          <p:spPr>
            <a:xfrm>
              <a:off x="12192000" y="3280485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5B8C0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B2A6B036-A689-47E7-8B25-060D8B31707D}"/>
                </a:ext>
              </a:extLst>
            </p:cNvPr>
            <p:cNvSpPr/>
            <p:nvPr/>
          </p:nvSpPr>
          <p:spPr>
            <a:xfrm>
              <a:off x="12272555" y="4939298"/>
              <a:ext cx="1988170" cy="739208"/>
            </a:xfrm>
            <a:prstGeom prst="roundRect">
              <a:avLst/>
            </a:prstGeom>
            <a:solidFill>
              <a:srgbClr val="C6E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622051C-2E27-4B3F-A8FA-04B0BE10B38D}"/>
                </a:ext>
              </a:extLst>
            </p:cNvPr>
            <p:cNvSpPr txBox="1"/>
            <p:nvPr/>
          </p:nvSpPr>
          <p:spPr>
            <a:xfrm>
              <a:off x="12192000" y="4400972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b="0" dirty="0"/>
                <a:t>เครื่องมือหินกะเทาะ</a:t>
              </a:r>
              <a:endParaRPr lang="en-US" altLang="th-TH" b="0" dirty="0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3A9ECD8-6226-4927-94A9-9D4B3FF14BF7}"/>
                </a:ext>
              </a:extLst>
            </p:cNvPr>
            <p:cNvSpPr txBox="1"/>
            <p:nvPr/>
          </p:nvSpPr>
          <p:spPr>
            <a:xfrm>
              <a:off x="12410022" y="4939298"/>
              <a:ext cx="1713237" cy="783667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อ.ฮอด</a:t>
              </a:r>
            </a:p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จ.เชียงใหม่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5637D06-20F8-469C-A062-68D80E49AC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341288" y="3429000"/>
              <a:ext cx="1850704" cy="97197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0865CB3-D9F4-40C8-AE10-EF4D1ABC2CC6}"/>
              </a:ext>
            </a:extLst>
          </p:cNvPr>
          <p:cNvGrpSpPr/>
          <p:nvPr/>
        </p:nvGrpSpPr>
        <p:grpSpPr>
          <a:xfrm>
            <a:off x="1667684" y="279634"/>
            <a:ext cx="8856632" cy="860049"/>
            <a:chOff x="1888517" y="279634"/>
            <a:chExt cx="8856632" cy="860049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917A264-A913-41A2-A241-71AB5FAA4BA1}"/>
                </a:ext>
              </a:extLst>
            </p:cNvPr>
            <p:cNvSpPr/>
            <p:nvPr/>
          </p:nvSpPr>
          <p:spPr>
            <a:xfrm>
              <a:off x="3088056" y="279634"/>
              <a:ext cx="7657093" cy="791999"/>
            </a:xfrm>
            <a:prstGeom prst="roundRect">
              <a:avLst>
                <a:gd name="adj" fmla="val 19620"/>
              </a:avLst>
            </a:prstGeom>
            <a:solidFill>
              <a:schemeClr val="bg1"/>
            </a:solidFill>
            <a:ln w="19050">
              <a:solidFill>
                <a:srgbClr val="3E5F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144000" rIns="72000" bIns="0" rtlCol="0" anchor="ctr"/>
            <a:lstStyle/>
            <a:p>
              <a:pPr lvl="0" algn="thaiDist">
                <a:lnSpc>
                  <a:spcPct val="80000"/>
                </a:lnSpc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มนุษย์ใช้ชีวิตเร่รอน ไม่มีหลักแหล่งที่แน่นอน ดำรงชีพด้วย</a:t>
              </a:r>
              <a:b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การล่าสัตว์และเก็บของป่า เครื่องมือและอาวุธทำมาจากหินหยาบ</a:t>
              </a:r>
            </a:p>
          </p:txBody>
        </p:sp>
        <p:sp>
          <p:nvSpPr>
            <p:cNvPr id="103" name="Rectangle: Top Corners Rounded 102">
              <a:extLst>
                <a:ext uri="{FF2B5EF4-FFF2-40B4-BE49-F238E27FC236}">
                  <a16:creationId xmlns:a16="http://schemas.microsoft.com/office/drawing/2014/main" id="{4CB5D3AB-7CBF-488F-980D-BE30A38590B5}"/>
                </a:ext>
              </a:extLst>
            </p:cNvPr>
            <p:cNvSpPr/>
            <p:nvPr/>
          </p:nvSpPr>
          <p:spPr>
            <a:xfrm rot="16200000">
              <a:off x="2649188" y="-481037"/>
              <a:ext cx="791999" cy="2313341"/>
            </a:xfrm>
            <a:prstGeom prst="round2SameRect">
              <a:avLst>
                <a:gd name="adj1" fmla="val 18988"/>
                <a:gd name="adj2" fmla="val 0"/>
              </a:avLst>
            </a:prstGeom>
            <a:solidFill>
              <a:srgbClr val="3E5F09"/>
            </a:solidFill>
            <a:ln w="19050">
              <a:solidFill>
                <a:srgbClr val="3E5F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BF24AAD-C22F-43D3-A646-5F12370EB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020590" y="389810"/>
              <a:ext cx="2030144" cy="749873"/>
            </a:xfrm>
            <a:prstGeom prst="rect">
              <a:avLst/>
            </a:prstGeom>
          </p:spPr>
        </p:pic>
      </p:grpSp>
      <p:pic>
        <p:nvPicPr>
          <p:cNvPr id="6" name="ป-กลุ่ม">
            <a:extLst>
              <a:ext uri="{FF2B5EF4-FFF2-40B4-BE49-F238E27FC236}">
                <a16:creationId xmlns:a16="http://schemas.microsoft.com/office/drawing/2014/main" id="{F9A50B9D-2C2C-4D79-A884-2449B118B55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380" y="2862018"/>
            <a:ext cx="4755429" cy="2736000"/>
          </a:xfrm>
          <a:prstGeom prst="rect">
            <a:avLst/>
          </a:prstGeom>
        </p:spPr>
      </p:pic>
      <p:pic>
        <p:nvPicPr>
          <p:cNvPr id="8" name="ป-ของป่า">
            <a:extLst>
              <a:ext uri="{FF2B5EF4-FFF2-40B4-BE49-F238E27FC236}">
                <a16:creationId xmlns:a16="http://schemas.microsoft.com/office/drawing/2014/main" id="{1AE9583B-A3CB-402E-93BC-716343FF52F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639" y="5104651"/>
            <a:ext cx="1379597" cy="828917"/>
          </a:xfrm>
          <a:prstGeom prst="rect">
            <a:avLst/>
          </a:prstGeom>
        </p:spPr>
      </p:pic>
      <p:pic>
        <p:nvPicPr>
          <p:cNvPr id="10" name="ป-หิน">
            <a:extLst>
              <a:ext uri="{FF2B5EF4-FFF2-40B4-BE49-F238E27FC236}">
                <a16:creationId xmlns:a16="http://schemas.microsoft.com/office/drawing/2014/main" id="{FF3A0D0D-9484-46A1-85D7-F4E727FB8A1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378" y="5565543"/>
            <a:ext cx="674630" cy="432000"/>
          </a:xfrm>
          <a:prstGeom prst="rect">
            <a:avLst/>
          </a:prstGeom>
        </p:spPr>
      </p:pic>
      <p:pic>
        <p:nvPicPr>
          <p:cNvPr id="16" name="ป-ภาพวาด">
            <a:extLst>
              <a:ext uri="{FF2B5EF4-FFF2-40B4-BE49-F238E27FC236}">
                <a16:creationId xmlns:a16="http://schemas.microsoft.com/office/drawing/2014/main" id="{91565CA6-2392-4294-9722-035289E9DF4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588" y="2478033"/>
            <a:ext cx="1116000" cy="799701"/>
          </a:xfrm>
          <a:prstGeom prst="rect">
            <a:avLst/>
          </a:prstGeom>
        </p:spPr>
      </p:pic>
      <p:pic>
        <p:nvPicPr>
          <p:cNvPr id="36" name="closeภาพวาด">
            <a:extLst>
              <a:ext uri="{FF2B5EF4-FFF2-40B4-BE49-F238E27FC236}">
                <a16:creationId xmlns:a16="http://schemas.microsoft.com/office/drawing/2014/main" id="{D4C0B135-B87A-42D8-B493-5E6AAAACA23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172" y="1434146"/>
            <a:ext cx="416659" cy="416659"/>
          </a:xfrm>
          <a:prstGeom prst="rect">
            <a:avLst/>
          </a:prstGeom>
        </p:spPr>
      </p:pic>
      <p:pic>
        <p:nvPicPr>
          <p:cNvPr id="44" name="closeของป่า">
            <a:extLst>
              <a:ext uri="{FF2B5EF4-FFF2-40B4-BE49-F238E27FC236}">
                <a16:creationId xmlns:a16="http://schemas.microsoft.com/office/drawing/2014/main" id="{6E41644C-D7C1-483C-9E05-5E549655E89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485" y="5779071"/>
            <a:ext cx="416659" cy="416659"/>
          </a:xfrm>
          <a:prstGeom prst="rect">
            <a:avLst/>
          </a:prstGeom>
        </p:spPr>
      </p:pic>
      <p:sp>
        <p:nvSpPr>
          <p:cNvPr id="72" name="ข-หิน">
            <a:extLst>
              <a:ext uri="{FF2B5EF4-FFF2-40B4-BE49-F238E27FC236}">
                <a16:creationId xmlns:a16="http://schemas.microsoft.com/office/drawing/2014/main" id="{F64C2C4C-2BA2-44F0-AE89-3ACED2E2C21A}"/>
              </a:ext>
            </a:extLst>
          </p:cNvPr>
          <p:cNvSpPr txBox="1"/>
          <p:nvPr/>
        </p:nvSpPr>
        <p:spPr>
          <a:xfrm>
            <a:off x="5658642" y="6112838"/>
            <a:ext cx="2785980" cy="5973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B8C0D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ใช้หินกะเทาะเป็นเครื่องมือ</a:t>
            </a:r>
          </a:p>
        </p:txBody>
      </p:sp>
      <p:pic>
        <p:nvPicPr>
          <p:cNvPr id="43" name="closeหิน">
            <a:extLst>
              <a:ext uri="{FF2B5EF4-FFF2-40B4-BE49-F238E27FC236}">
                <a16:creationId xmlns:a16="http://schemas.microsoft.com/office/drawing/2014/main" id="{8BDB28DC-ADE2-4D08-9A5E-758B03FD7BA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7758" y="5911189"/>
            <a:ext cx="416659" cy="416659"/>
          </a:xfrm>
          <a:prstGeom prst="rect">
            <a:avLst/>
          </a:prstGeom>
        </p:spPr>
      </p:pic>
      <p:pic>
        <p:nvPicPr>
          <p:cNvPr id="46" name="closeเชียงใหม่">
            <a:extLst>
              <a:ext uri="{FF2B5EF4-FFF2-40B4-BE49-F238E27FC236}">
                <a16:creationId xmlns:a16="http://schemas.microsoft.com/office/drawing/2014/main" id="{5E386EBB-9C72-4A70-B85E-51B263BB5B6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0645" y="2622236"/>
            <a:ext cx="416659" cy="416659"/>
          </a:xfrm>
          <a:prstGeom prst="rect">
            <a:avLst/>
          </a:prstGeom>
        </p:spPr>
      </p:pic>
      <p:pic>
        <p:nvPicPr>
          <p:cNvPr id="47" name="closeกาญ">
            <a:extLst>
              <a:ext uri="{FF2B5EF4-FFF2-40B4-BE49-F238E27FC236}">
                <a16:creationId xmlns:a16="http://schemas.microsoft.com/office/drawing/2014/main" id="{DE5AB703-85DC-418D-9A27-7347BAF43AA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107" y="3884353"/>
            <a:ext cx="416659" cy="416659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A0812726-5BE4-42E4-AAC3-D8A5D770756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3056420" y="2887781"/>
            <a:ext cx="255789" cy="3240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72A404BD-1D18-44C8-B5D6-8C86006C6B2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7348163" y="3623548"/>
            <a:ext cx="255789" cy="3240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2786CA3B-2699-4589-80D3-0946DED27C4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7174415" y="5698509"/>
            <a:ext cx="255789" cy="3240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40069118-7A80-4211-81D3-7DD5C12F4C2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2929342" y="5658405"/>
            <a:ext cx="255789" cy="3240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91035B7A-0A42-4B89-8B08-82208E20250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7920423" y="1619132"/>
            <a:ext cx="255789" cy="3240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6EDA643E-7D44-4162-8CF4-1934A6F70F9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9765758" y="2070567"/>
            <a:ext cx="255789" cy="3240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80F89DC9-72C6-4DF6-A78E-25443CBAEFB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912465">
            <a:off x="9791351" y="3642759"/>
            <a:ext cx="255789" cy="324000"/>
          </a:xfrm>
          <a:prstGeom prst="rect">
            <a:avLst/>
          </a:prstGeom>
        </p:spPr>
      </p:pic>
      <p:sp>
        <p:nvSpPr>
          <p:cNvPr id="42" name="ข-ถ้ำ">
            <a:extLst>
              <a:ext uri="{FF2B5EF4-FFF2-40B4-BE49-F238E27FC236}">
                <a16:creationId xmlns:a16="http://schemas.microsoft.com/office/drawing/2014/main" id="{90667683-C181-4F22-91F2-44E747C9FE5A}"/>
              </a:ext>
            </a:extLst>
          </p:cNvPr>
          <p:cNvSpPr txBox="1"/>
          <p:nvPr/>
        </p:nvSpPr>
        <p:spPr>
          <a:xfrm>
            <a:off x="3113960" y="2072629"/>
            <a:ext cx="2785980" cy="5973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B8C0D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อาศัยอยู่ตามถ้ำและเพิงผา</a:t>
            </a:r>
          </a:p>
        </p:txBody>
      </p:sp>
      <p:pic>
        <p:nvPicPr>
          <p:cNvPr id="37" name="closeถ้ำ">
            <a:extLst>
              <a:ext uri="{FF2B5EF4-FFF2-40B4-BE49-F238E27FC236}">
                <a16:creationId xmlns:a16="http://schemas.microsoft.com/office/drawing/2014/main" id="{7570F0E5-A0B1-4D10-9EDF-4925B12183F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610" y="1877628"/>
            <a:ext cx="416659" cy="416659"/>
          </a:xfrm>
          <a:prstGeom prst="rect">
            <a:avLst/>
          </a:prstGeom>
        </p:spPr>
      </p:pic>
      <p:sp>
        <p:nvSpPr>
          <p:cNvPr id="69" name="ข-กลุ่ม">
            <a:extLst>
              <a:ext uri="{FF2B5EF4-FFF2-40B4-BE49-F238E27FC236}">
                <a16:creationId xmlns:a16="http://schemas.microsoft.com/office/drawing/2014/main" id="{B2FC4FD0-ACAB-4706-A90C-77487A2708C0}"/>
              </a:ext>
            </a:extLst>
          </p:cNvPr>
          <p:cNvSpPr txBox="1"/>
          <p:nvPr/>
        </p:nvSpPr>
        <p:spPr>
          <a:xfrm>
            <a:off x="4253657" y="2512030"/>
            <a:ext cx="2631785" cy="597383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B8C0D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อยู่รวมกันเป็นกลุ่มเล็ก ๆ</a:t>
            </a:r>
          </a:p>
        </p:txBody>
      </p:sp>
      <p:pic>
        <p:nvPicPr>
          <p:cNvPr id="39" name="closeกลุ่ม">
            <a:extLst>
              <a:ext uri="{FF2B5EF4-FFF2-40B4-BE49-F238E27FC236}">
                <a16:creationId xmlns:a16="http://schemas.microsoft.com/office/drawing/2014/main" id="{8F4E6FC8-3D2E-41DD-82F8-CDD880F5DCB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826" y="2345418"/>
            <a:ext cx="416659" cy="4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29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42" grpId="0" animBg="1"/>
      <p:bldP spid="42" grpId="1" animBg="1"/>
      <p:bldP spid="69" grpId="0" animBg="1"/>
      <p:bldP spid="6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A32D9474-9CDB-46AA-8FA0-FD97EAC05B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45" y="1384882"/>
            <a:ext cx="7542074" cy="4986641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E8F4AE-B766-4AD4-A35D-9BF5A86CB6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125" y="1823957"/>
            <a:ext cx="2407605" cy="4399611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16A2EDD-8B6F-49C4-A656-1EA9391D01E7}"/>
              </a:ext>
            </a:extLst>
          </p:cNvPr>
          <p:cNvSpPr txBox="1"/>
          <p:nvPr/>
        </p:nvSpPr>
        <p:spPr>
          <a:xfrm>
            <a:off x="9473578" y="1328661"/>
            <a:ext cx="1974698" cy="539942"/>
          </a:xfrm>
          <a:prstGeom prst="roundRect">
            <a:avLst>
              <a:gd name="adj" fmla="val 0"/>
            </a:avLst>
          </a:prstGeom>
          <a:noFill/>
        </p:spPr>
        <p:txBody>
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l"/>
            <a:r>
              <a:rPr lang="th-TH" altLang="th-TH" dirty="0"/>
              <a:t>ตัวอย่างหลักฐาน</a:t>
            </a:r>
          </a:p>
        </p:txBody>
      </p:sp>
      <p:pic>
        <p:nvPicPr>
          <p:cNvPr id="18" name="B-กาญ">
            <a:extLst>
              <a:ext uri="{FF2B5EF4-FFF2-40B4-BE49-F238E27FC236}">
                <a16:creationId xmlns:a16="http://schemas.microsoft.com/office/drawing/2014/main" id="{B36D1549-F7E8-4E9A-91C7-7FAF3A308FE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510" y="3333375"/>
            <a:ext cx="471457" cy="610414"/>
          </a:xfrm>
          <a:prstGeom prst="rect">
            <a:avLst/>
          </a:prstGeom>
        </p:spPr>
      </p:pic>
      <p:pic>
        <p:nvPicPr>
          <p:cNvPr id="10" name="B-ชล">
            <a:extLst>
              <a:ext uri="{FF2B5EF4-FFF2-40B4-BE49-F238E27FC236}">
                <a16:creationId xmlns:a16="http://schemas.microsoft.com/office/drawing/2014/main" id="{89B760DD-87C9-4934-A050-752B9690B53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3850" y="3825239"/>
            <a:ext cx="344769" cy="37659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249268-2105-4F12-B812-6B0AA501E24D}"/>
              </a:ext>
            </a:extLst>
          </p:cNvPr>
          <p:cNvGrpSpPr/>
          <p:nvPr/>
        </p:nvGrpSpPr>
        <p:grpSpPr>
          <a:xfrm>
            <a:off x="1888517" y="279592"/>
            <a:ext cx="8740102" cy="860810"/>
            <a:chOff x="1888517" y="279592"/>
            <a:chExt cx="8740102" cy="860810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917A264-A913-41A2-A241-71AB5FAA4BA1}"/>
                </a:ext>
              </a:extLst>
            </p:cNvPr>
            <p:cNvSpPr/>
            <p:nvPr/>
          </p:nvSpPr>
          <p:spPr>
            <a:xfrm>
              <a:off x="3088058" y="279592"/>
              <a:ext cx="7540561" cy="791999"/>
            </a:xfrm>
            <a:prstGeom prst="roundRect">
              <a:avLst>
                <a:gd name="adj" fmla="val 19620"/>
              </a:avLst>
            </a:prstGeom>
            <a:solidFill>
              <a:schemeClr val="bg1"/>
            </a:solidFill>
            <a:ln w="19050">
              <a:solidFill>
                <a:srgbClr val="0088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144000" rIns="72000" bIns="0" rtlCol="0" anchor="ctr"/>
            <a:lstStyle/>
            <a:p>
              <a:pPr>
                <a:lnSpc>
                  <a:spcPct val="80000"/>
                </a:lnSpc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มนุษย์รู้จักการเพาะปลูกและเลี้ยงสัตว์</a:t>
              </a:r>
              <a: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ตั้งถิ่นฐานเป็นหลักแหล่งแน่นอนเครื่องมือเครื่องใช้และอาวุธมีความประณีตมากขึ้น</a:t>
              </a:r>
            </a:p>
          </p:txBody>
        </p:sp>
        <p:sp>
          <p:nvSpPr>
            <p:cNvPr id="103" name="Rectangle: Top Corners Rounded 102">
              <a:extLst>
                <a:ext uri="{FF2B5EF4-FFF2-40B4-BE49-F238E27FC236}">
                  <a16:creationId xmlns:a16="http://schemas.microsoft.com/office/drawing/2014/main" id="{4CB5D3AB-7CBF-488F-980D-BE30A38590B5}"/>
                </a:ext>
              </a:extLst>
            </p:cNvPr>
            <p:cNvSpPr/>
            <p:nvPr/>
          </p:nvSpPr>
          <p:spPr>
            <a:xfrm rot="16200000">
              <a:off x="2649188" y="-481079"/>
              <a:ext cx="791999" cy="2313341"/>
            </a:xfrm>
            <a:prstGeom prst="round2SameRect">
              <a:avLst>
                <a:gd name="adj1" fmla="val 18988"/>
                <a:gd name="adj2" fmla="val 0"/>
              </a:avLst>
            </a:prstGeom>
            <a:solidFill>
              <a:srgbClr val="0088CC"/>
            </a:solidFill>
            <a:ln w="19050">
              <a:solidFill>
                <a:srgbClr val="0088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507C973-CD42-4EA5-8F0C-3BDCFFE49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984586" y="390529"/>
              <a:ext cx="2206943" cy="749873"/>
            </a:xfrm>
            <a:prstGeom prst="rect">
              <a:avLst/>
            </a:prstGeom>
          </p:spPr>
        </p:pic>
      </p:grpSp>
      <p:pic>
        <p:nvPicPr>
          <p:cNvPr id="16" name="B--ปลูก">
            <a:extLst>
              <a:ext uri="{FF2B5EF4-FFF2-40B4-BE49-F238E27FC236}">
                <a16:creationId xmlns:a16="http://schemas.microsoft.com/office/drawing/2014/main" id="{B0AD9EEF-456A-4361-8C4C-C3ED6F2E790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118" y="3563782"/>
            <a:ext cx="1642570" cy="2592000"/>
          </a:xfrm>
          <a:prstGeom prst="rect">
            <a:avLst/>
          </a:prstGeom>
        </p:spPr>
      </p:pic>
      <p:pic>
        <p:nvPicPr>
          <p:cNvPr id="20" name="B-บ้าน">
            <a:extLst>
              <a:ext uri="{FF2B5EF4-FFF2-40B4-BE49-F238E27FC236}">
                <a16:creationId xmlns:a16="http://schemas.microsoft.com/office/drawing/2014/main" id="{8C42FFF5-7C6B-483D-A69F-DE8E773D71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911" y="2067769"/>
            <a:ext cx="634981" cy="835200"/>
          </a:xfrm>
          <a:prstGeom prst="rect">
            <a:avLst/>
          </a:prstGeom>
        </p:spPr>
      </p:pic>
      <p:pic>
        <p:nvPicPr>
          <p:cNvPr id="23" name="B-สัตว์">
            <a:extLst>
              <a:ext uri="{FF2B5EF4-FFF2-40B4-BE49-F238E27FC236}">
                <a16:creationId xmlns:a16="http://schemas.microsoft.com/office/drawing/2014/main" id="{A5ECA950-CDCE-4CEA-B1BA-3F4EE19E24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0900" y="2743199"/>
            <a:ext cx="3666867" cy="2144997"/>
          </a:xfrm>
          <a:prstGeom prst="rect">
            <a:avLst/>
          </a:prstGeom>
        </p:spPr>
      </p:pic>
      <p:pic>
        <p:nvPicPr>
          <p:cNvPr id="25" name="B-ผ้า">
            <a:extLst>
              <a:ext uri="{FF2B5EF4-FFF2-40B4-BE49-F238E27FC236}">
                <a16:creationId xmlns:a16="http://schemas.microsoft.com/office/drawing/2014/main" id="{0D42F3D5-82AD-4FDB-B759-77531EFD8E1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0518" y="2834302"/>
            <a:ext cx="1469113" cy="1368000"/>
          </a:xfrm>
          <a:prstGeom prst="rect">
            <a:avLst/>
          </a:prstGeom>
        </p:spPr>
      </p:pic>
      <p:sp>
        <p:nvSpPr>
          <p:cNvPr id="42" name="T-บ้าน">
            <a:extLst>
              <a:ext uri="{FF2B5EF4-FFF2-40B4-BE49-F238E27FC236}">
                <a16:creationId xmlns:a16="http://schemas.microsoft.com/office/drawing/2014/main" id="{90667683-C181-4F22-91F2-44E747C9FE5A}"/>
              </a:ext>
            </a:extLst>
          </p:cNvPr>
          <p:cNvSpPr txBox="1"/>
          <p:nvPr/>
        </p:nvSpPr>
        <p:spPr>
          <a:xfrm>
            <a:off x="2438570" y="1453693"/>
            <a:ext cx="3622121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88CC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บ้านเรือนอยู่ใกล้เชิงเขาหรือริมแม่น้ำ</a:t>
            </a:r>
          </a:p>
        </p:txBody>
      </p:sp>
      <p:sp>
        <p:nvSpPr>
          <p:cNvPr id="69" name="T-สัตว์">
            <a:extLst>
              <a:ext uri="{FF2B5EF4-FFF2-40B4-BE49-F238E27FC236}">
                <a16:creationId xmlns:a16="http://schemas.microsoft.com/office/drawing/2014/main" id="{B2FC4FD0-ACAB-4706-A90C-77487A2708C0}"/>
              </a:ext>
            </a:extLst>
          </p:cNvPr>
          <p:cNvSpPr txBox="1"/>
          <p:nvPr/>
        </p:nvSpPr>
        <p:spPr>
          <a:xfrm>
            <a:off x="6079275" y="5132693"/>
            <a:ext cx="1287932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88CC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เลี้ยงสัตว์</a:t>
            </a:r>
          </a:p>
        </p:txBody>
      </p:sp>
      <p:sp>
        <p:nvSpPr>
          <p:cNvPr id="70" name="Tผ้า">
            <a:extLst>
              <a:ext uri="{FF2B5EF4-FFF2-40B4-BE49-F238E27FC236}">
                <a16:creationId xmlns:a16="http://schemas.microsoft.com/office/drawing/2014/main" id="{F521B5A0-3332-43DE-B724-01DB0E5B4C2A}"/>
              </a:ext>
            </a:extLst>
          </p:cNvPr>
          <p:cNvSpPr txBox="1"/>
          <p:nvPr/>
        </p:nvSpPr>
        <p:spPr>
          <a:xfrm>
            <a:off x="2113591" y="2208416"/>
            <a:ext cx="2237519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88CC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นำใยพืชมาทอเป็นผ้า</a:t>
            </a:r>
          </a:p>
        </p:txBody>
      </p:sp>
      <p:sp>
        <p:nvSpPr>
          <p:cNvPr id="71" name="T-ปลูก">
            <a:extLst>
              <a:ext uri="{FF2B5EF4-FFF2-40B4-BE49-F238E27FC236}">
                <a16:creationId xmlns:a16="http://schemas.microsoft.com/office/drawing/2014/main" id="{955B3E0B-199A-4743-9EB4-71C2BE227E3C}"/>
              </a:ext>
            </a:extLst>
          </p:cNvPr>
          <p:cNvSpPr txBox="1"/>
          <p:nvPr/>
        </p:nvSpPr>
        <p:spPr>
          <a:xfrm>
            <a:off x="2769146" y="4441549"/>
            <a:ext cx="1206568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88CC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altLang="th-TH" b="0" dirty="0"/>
              <a:t>เพาะปลูก</a:t>
            </a:r>
          </a:p>
        </p:txBody>
      </p:sp>
      <p:pic>
        <p:nvPicPr>
          <p:cNvPr id="46" name="closeบ้าน">
            <a:extLst>
              <a:ext uri="{FF2B5EF4-FFF2-40B4-BE49-F238E27FC236}">
                <a16:creationId xmlns:a16="http://schemas.microsoft.com/office/drawing/2014/main" id="{D75060A4-7F63-4731-8873-4AEA741065F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1682" y="1255284"/>
            <a:ext cx="416659" cy="416659"/>
          </a:xfrm>
          <a:prstGeom prst="rect">
            <a:avLst/>
          </a:prstGeom>
        </p:spPr>
      </p:pic>
      <p:pic>
        <p:nvPicPr>
          <p:cNvPr id="48" name="closeผ้า">
            <a:extLst>
              <a:ext uri="{FF2B5EF4-FFF2-40B4-BE49-F238E27FC236}">
                <a16:creationId xmlns:a16="http://schemas.microsoft.com/office/drawing/2014/main" id="{5CF56508-ED4D-49EA-8F9D-998DA03757D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1494" y="1992675"/>
            <a:ext cx="416659" cy="416659"/>
          </a:xfrm>
          <a:prstGeom prst="rect">
            <a:avLst/>
          </a:prstGeom>
        </p:spPr>
      </p:pic>
      <p:pic>
        <p:nvPicPr>
          <p:cNvPr id="49" name="closeสัตว์">
            <a:extLst>
              <a:ext uri="{FF2B5EF4-FFF2-40B4-BE49-F238E27FC236}">
                <a16:creationId xmlns:a16="http://schemas.microsoft.com/office/drawing/2014/main" id="{BAFA27CD-70E8-409F-9DEB-614BBA0D522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168" y="4938516"/>
            <a:ext cx="416659" cy="416659"/>
          </a:xfrm>
          <a:prstGeom prst="rect">
            <a:avLst/>
          </a:prstGeom>
        </p:spPr>
      </p:pic>
      <p:pic>
        <p:nvPicPr>
          <p:cNvPr id="52" name="close-ปลูก">
            <a:extLst>
              <a:ext uri="{FF2B5EF4-FFF2-40B4-BE49-F238E27FC236}">
                <a16:creationId xmlns:a16="http://schemas.microsoft.com/office/drawing/2014/main" id="{B7AFF59E-B4DE-4C07-8B65-9BD84FB689F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623" y="4242449"/>
            <a:ext cx="416659" cy="416659"/>
          </a:xfrm>
          <a:prstGeom prst="rect">
            <a:avLst/>
          </a:prstGeom>
        </p:spPr>
      </p:pic>
      <p:grpSp>
        <p:nvGrpSpPr>
          <p:cNvPr id="8" name="กาญ">
            <a:extLst>
              <a:ext uri="{FF2B5EF4-FFF2-40B4-BE49-F238E27FC236}">
                <a16:creationId xmlns:a16="http://schemas.microsoft.com/office/drawing/2014/main" id="{7C4A0B3C-2C89-43E1-812F-474B7DA8EE37}"/>
              </a:ext>
            </a:extLst>
          </p:cNvPr>
          <p:cNvGrpSpPr/>
          <p:nvPr/>
        </p:nvGrpSpPr>
        <p:grpSpPr>
          <a:xfrm>
            <a:off x="8386877" y="4097718"/>
            <a:ext cx="2149281" cy="2480690"/>
            <a:chOff x="12358530" y="4151982"/>
            <a:chExt cx="2149281" cy="2480690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4A47D4B-1FE1-4085-9708-09267C028E90}"/>
                </a:ext>
              </a:extLst>
            </p:cNvPr>
            <p:cNvSpPr/>
            <p:nvPr/>
          </p:nvSpPr>
          <p:spPr>
            <a:xfrm>
              <a:off x="12358530" y="4151982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0088C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62164DD-7961-467A-BFE1-745C2EF965B8}"/>
                </a:ext>
              </a:extLst>
            </p:cNvPr>
            <p:cNvSpPr/>
            <p:nvPr/>
          </p:nvSpPr>
          <p:spPr>
            <a:xfrm>
              <a:off x="12439085" y="5810796"/>
              <a:ext cx="1988170" cy="739208"/>
            </a:xfrm>
            <a:prstGeom prst="roundRect">
              <a:avLst/>
            </a:prstGeom>
            <a:solidFill>
              <a:srgbClr val="A7E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A9943E-44D5-4C80-B94C-B70A50C4F1AF}"/>
                </a:ext>
              </a:extLst>
            </p:cNvPr>
            <p:cNvSpPr txBox="1"/>
            <p:nvPr/>
          </p:nvSpPr>
          <p:spPr>
            <a:xfrm>
              <a:off x="12358530" y="5389038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ขวานหินขัด</a:t>
              </a:r>
              <a:endParaRPr lang="en-US" altLang="th-TH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9C5C67D-4066-47C9-84E7-CE3CE6DC1B2B}"/>
                </a:ext>
              </a:extLst>
            </p:cNvPr>
            <p:cNvSpPr txBox="1"/>
            <p:nvPr/>
          </p:nvSpPr>
          <p:spPr>
            <a:xfrm>
              <a:off x="12576552" y="5884938"/>
              <a:ext cx="1713237" cy="70826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70000"/>
                </a:lnSpc>
              </a:pPr>
              <a:r>
                <a:rPr lang="th-TH" altLang="th-TH" b="0" dirty="0"/>
                <a:t> ถ้ำพระ </a:t>
              </a:r>
            </a:p>
            <a:p>
              <a:pPr algn="ctr">
                <a:lnSpc>
                  <a:spcPct val="70000"/>
                </a:lnSpc>
              </a:pPr>
              <a:r>
                <a:rPr lang="th-TH" altLang="th-TH" b="0" dirty="0"/>
                <a:t>จ. กาญจนบุรี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A3B024C-ECC4-4FC0-B7ED-76FDBD205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95599" y="4435393"/>
              <a:ext cx="2088000" cy="838555"/>
            </a:xfrm>
            <a:prstGeom prst="rect">
              <a:avLst/>
            </a:prstGeom>
            <a:effectLst/>
          </p:spPr>
        </p:pic>
      </p:grpSp>
      <p:pic>
        <p:nvPicPr>
          <p:cNvPr id="53" name="closeกาญ">
            <a:extLst>
              <a:ext uri="{FF2B5EF4-FFF2-40B4-BE49-F238E27FC236}">
                <a16:creationId xmlns:a16="http://schemas.microsoft.com/office/drawing/2014/main" id="{93CD9838-173F-412C-BA44-75C19479AAD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65" y="3887505"/>
            <a:ext cx="416659" cy="416659"/>
          </a:xfrm>
          <a:prstGeom prst="rect">
            <a:avLst/>
          </a:prstGeom>
        </p:spPr>
      </p:pic>
      <p:pic>
        <p:nvPicPr>
          <p:cNvPr id="27" name="B-หิน">
            <a:extLst>
              <a:ext uri="{FF2B5EF4-FFF2-40B4-BE49-F238E27FC236}">
                <a16:creationId xmlns:a16="http://schemas.microsoft.com/office/drawing/2014/main" id="{3CE64D50-3918-47DC-89DE-1000178E494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5009" y="2115901"/>
            <a:ext cx="1044779" cy="1196636"/>
          </a:xfrm>
          <a:prstGeom prst="rect">
            <a:avLst/>
          </a:prstGeom>
        </p:spPr>
      </p:pic>
      <p:sp>
        <p:nvSpPr>
          <p:cNvPr id="72" name="T-หิน">
            <a:extLst>
              <a:ext uri="{FF2B5EF4-FFF2-40B4-BE49-F238E27FC236}">
                <a16:creationId xmlns:a16="http://schemas.microsoft.com/office/drawing/2014/main" id="{F64C2C4C-2BA2-44F0-AE89-3ACED2E2C21A}"/>
              </a:ext>
            </a:extLst>
          </p:cNvPr>
          <p:cNvSpPr txBox="1"/>
          <p:nvPr/>
        </p:nvSpPr>
        <p:spPr>
          <a:xfrm>
            <a:off x="5492553" y="1482030"/>
            <a:ext cx="1825507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88CC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เครื่องมือหินขัด</a:t>
            </a:r>
          </a:p>
        </p:txBody>
      </p:sp>
      <p:pic>
        <p:nvPicPr>
          <p:cNvPr id="47" name="closeหิน">
            <a:extLst>
              <a:ext uri="{FF2B5EF4-FFF2-40B4-BE49-F238E27FC236}">
                <a16:creationId xmlns:a16="http://schemas.microsoft.com/office/drawing/2014/main" id="{730C4E95-289D-46F0-B69E-3CC2735782F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8070" y="1273700"/>
            <a:ext cx="416659" cy="416659"/>
          </a:xfrm>
          <a:prstGeom prst="rect">
            <a:avLst/>
          </a:prstGeom>
        </p:spPr>
      </p:pic>
      <p:grpSp>
        <p:nvGrpSpPr>
          <p:cNvPr id="7" name="ชล">
            <a:extLst>
              <a:ext uri="{FF2B5EF4-FFF2-40B4-BE49-F238E27FC236}">
                <a16:creationId xmlns:a16="http://schemas.microsoft.com/office/drawing/2014/main" id="{B03F20BC-F85E-4595-96B2-6E4FA96F5B29}"/>
              </a:ext>
            </a:extLst>
          </p:cNvPr>
          <p:cNvGrpSpPr/>
          <p:nvPr/>
        </p:nvGrpSpPr>
        <p:grpSpPr>
          <a:xfrm>
            <a:off x="7106522" y="3232646"/>
            <a:ext cx="2149281" cy="2480690"/>
            <a:chOff x="12336451" y="911351"/>
            <a:chExt cx="2149281" cy="2480690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D93D840B-867A-4688-9EB0-C429F7123DC3}"/>
                </a:ext>
              </a:extLst>
            </p:cNvPr>
            <p:cNvSpPr/>
            <p:nvPr/>
          </p:nvSpPr>
          <p:spPr>
            <a:xfrm>
              <a:off x="12336451" y="911351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0088C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B2A6B036-A689-47E7-8B25-060D8B31707D}"/>
                </a:ext>
              </a:extLst>
            </p:cNvPr>
            <p:cNvSpPr/>
            <p:nvPr/>
          </p:nvSpPr>
          <p:spPr>
            <a:xfrm>
              <a:off x="12417006" y="2570164"/>
              <a:ext cx="1988170" cy="739208"/>
            </a:xfrm>
            <a:prstGeom prst="roundRect">
              <a:avLst/>
            </a:prstGeom>
            <a:solidFill>
              <a:srgbClr val="A7E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622051C-2E27-4B3F-A8FA-04B0BE10B38D}"/>
                </a:ext>
              </a:extLst>
            </p:cNvPr>
            <p:cNvSpPr txBox="1"/>
            <p:nvPr/>
          </p:nvSpPr>
          <p:spPr>
            <a:xfrm>
              <a:off x="12336451" y="2031838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เครื่องมือหินขัด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3A9ECD8-6226-4927-94A9-9D4B3FF14BF7}"/>
                </a:ext>
              </a:extLst>
            </p:cNvPr>
            <p:cNvSpPr txBox="1"/>
            <p:nvPr/>
          </p:nvSpPr>
          <p:spPr>
            <a:xfrm>
              <a:off x="12554473" y="2570164"/>
              <a:ext cx="1713237" cy="783667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 บ้านโคกพนมดี </a:t>
              </a:r>
            </a:p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จ.ชลบุรี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829900C-5199-40FD-A843-E7F0367C6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426728" y="964087"/>
              <a:ext cx="1964524" cy="1227829"/>
            </a:xfrm>
            <a:prstGeom prst="rect">
              <a:avLst/>
            </a:prstGeom>
          </p:spPr>
        </p:pic>
      </p:grpSp>
      <p:pic>
        <p:nvPicPr>
          <p:cNvPr id="54" name="closeชล">
            <a:extLst>
              <a:ext uri="{FF2B5EF4-FFF2-40B4-BE49-F238E27FC236}">
                <a16:creationId xmlns:a16="http://schemas.microsoft.com/office/drawing/2014/main" id="{D337FB89-10DA-48A7-95B2-B53535D86A5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3270" y="3024316"/>
            <a:ext cx="416659" cy="416659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0AC04095-880C-401A-ADA3-1F1CFBCA7A3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3752395" y="3628473"/>
            <a:ext cx="255789" cy="3240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010E7BD8-30C0-4628-BF27-54EA184D83B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1704508" y="5106046"/>
            <a:ext cx="255789" cy="3240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0CD03484-E63E-4A1D-8087-36ACC2E667C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6654499" y="3864615"/>
            <a:ext cx="255789" cy="32400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049F2D6E-985C-4045-AF0B-B999FF7E3B7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4383169" y="2573579"/>
            <a:ext cx="255789" cy="324000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6E8E6D09-1575-4AB5-BA2C-0391DF75A02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6536996" y="2727982"/>
            <a:ext cx="255789" cy="32400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EFB63C05-D80C-431E-9C47-569C54717AD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9663103" y="3643222"/>
            <a:ext cx="255789" cy="324000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68F59790-0DAC-408F-9083-796817A9C46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912465">
            <a:off x="10327708" y="3983721"/>
            <a:ext cx="25578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86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0" animBg="1"/>
      <p:bldP spid="42" grpId="2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1" grpId="2" animBg="1"/>
      <p:bldP spid="72" grpId="0" animBg="1"/>
      <p:bldP spid="7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EBD74B2-B2D4-4D88-83EE-8E3E2AFCD85F}"/>
              </a:ext>
            </a:extLst>
          </p:cNvPr>
          <p:cNvGrpSpPr/>
          <p:nvPr/>
        </p:nvGrpSpPr>
        <p:grpSpPr>
          <a:xfrm>
            <a:off x="2305930" y="279592"/>
            <a:ext cx="7580141" cy="838474"/>
            <a:chOff x="1888517" y="279592"/>
            <a:chExt cx="7580141" cy="838474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3917A264-A913-41A2-A241-71AB5FAA4BA1}"/>
                </a:ext>
              </a:extLst>
            </p:cNvPr>
            <p:cNvSpPr/>
            <p:nvPr/>
          </p:nvSpPr>
          <p:spPr>
            <a:xfrm>
              <a:off x="3088059" y="279592"/>
              <a:ext cx="6380599" cy="791999"/>
            </a:xfrm>
            <a:prstGeom prst="roundRect">
              <a:avLst>
                <a:gd name="adj" fmla="val 19620"/>
              </a:avLst>
            </a:prstGeom>
            <a:solidFill>
              <a:schemeClr val="bg1"/>
            </a:solidFill>
            <a:ln w="19050">
              <a:solidFill>
                <a:srgbClr val="DE6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tIns="144000" rIns="72000" bIns="0" rtlCol="0" anchor="ctr"/>
            <a:lstStyle/>
            <a:p>
              <a:pPr>
                <a:lnSpc>
                  <a:spcPct val="80000"/>
                </a:lnSpc>
              </a:pP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มนุษย์รู้จักการนำทองแดงและดีบุกมาหลอมรวมกัน</a:t>
              </a:r>
              <a:br>
                <a:rPr lang="en-US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เป็นสำริด เพื่อทำเครื่องมือเครื่องใช้</a:t>
              </a:r>
            </a:p>
          </p:txBody>
        </p:sp>
        <p:sp>
          <p:nvSpPr>
            <p:cNvPr id="103" name="Rectangle: Top Corners Rounded 102">
              <a:extLst>
                <a:ext uri="{FF2B5EF4-FFF2-40B4-BE49-F238E27FC236}">
                  <a16:creationId xmlns:a16="http://schemas.microsoft.com/office/drawing/2014/main" id="{4CB5D3AB-7CBF-488F-980D-BE30A38590B5}"/>
                </a:ext>
              </a:extLst>
            </p:cNvPr>
            <p:cNvSpPr/>
            <p:nvPr/>
          </p:nvSpPr>
          <p:spPr>
            <a:xfrm rot="16200000">
              <a:off x="2649188" y="-481079"/>
              <a:ext cx="791999" cy="2313341"/>
            </a:xfrm>
            <a:prstGeom prst="round2SameRect">
              <a:avLst>
                <a:gd name="adj1" fmla="val 18988"/>
                <a:gd name="adj2" fmla="val 0"/>
              </a:avLst>
            </a:prstGeom>
            <a:solidFill>
              <a:srgbClr val="DE6F00"/>
            </a:solidFill>
            <a:ln w="19050">
              <a:solidFill>
                <a:srgbClr val="DE6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EC2A199-37D8-4D66-85B4-58575B477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7267" y="368193"/>
              <a:ext cx="1841152" cy="749873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A32D9474-9CDB-46AA-8FA0-FD97EAC05B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45" y="1389791"/>
            <a:ext cx="7542074" cy="4976823"/>
          </a:xfrm>
          <a:prstGeom prst="roundRect">
            <a:avLst>
              <a:gd name="adj" fmla="val 537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E8F4AE-B766-4AD4-A35D-9BF5A86CB6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125" y="1823957"/>
            <a:ext cx="2407604" cy="4399611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16A2EDD-8B6F-49C4-A656-1EA9391D01E7}"/>
              </a:ext>
            </a:extLst>
          </p:cNvPr>
          <p:cNvSpPr txBox="1"/>
          <p:nvPr/>
        </p:nvSpPr>
        <p:spPr>
          <a:xfrm>
            <a:off x="9473578" y="1328661"/>
            <a:ext cx="1974698" cy="539942"/>
          </a:xfrm>
          <a:prstGeom prst="roundRect">
            <a:avLst>
              <a:gd name="adj" fmla="val 0"/>
            </a:avLst>
          </a:prstGeom>
          <a:noFill/>
        </p:spPr>
        <p:txBody>
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l"/>
            <a:r>
              <a:rPr lang="th-TH" altLang="th-TH" dirty="0"/>
              <a:t>ตัวอย่างหลักฐาน</a:t>
            </a:r>
          </a:p>
        </p:txBody>
      </p:sp>
      <p:pic>
        <p:nvPicPr>
          <p:cNvPr id="15" name="B-อุดร">
            <a:extLst>
              <a:ext uri="{FF2B5EF4-FFF2-40B4-BE49-F238E27FC236}">
                <a16:creationId xmlns:a16="http://schemas.microsoft.com/office/drawing/2014/main" id="{7FC35961-754F-4193-A60A-AE17EE3EEB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911" y="2570164"/>
            <a:ext cx="540000" cy="414999"/>
          </a:xfrm>
          <a:prstGeom prst="rect">
            <a:avLst/>
          </a:prstGeom>
        </p:spPr>
      </p:pic>
      <p:pic>
        <p:nvPicPr>
          <p:cNvPr id="17" name="B-ชุมพร">
            <a:extLst>
              <a:ext uri="{FF2B5EF4-FFF2-40B4-BE49-F238E27FC236}">
                <a16:creationId xmlns:a16="http://schemas.microsoft.com/office/drawing/2014/main" id="{A8786391-DF7F-419B-ABE8-065941D0A2A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8354" y="4590482"/>
            <a:ext cx="242069" cy="540000"/>
          </a:xfrm>
          <a:prstGeom prst="rect">
            <a:avLst/>
          </a:prstGeom>
        </p:spPr>
      </p:pic>
      <p:pic>
        <p:nvPicPr>
          <p:cNvPr id="5" name="B--ปลูก">
            <a:extLst>
              <a:ext uri="{FF2B5EF4-FFF2-40B4-BE49-F238E27FC236}">
                <a16:creationId xmlns:a16="http://schemas.microsoft.com/office/drawing/2014/main" id="{43006515-C2B8-46A0-A17E-CCA723EE2D6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4375" y="2777663"/>
            <a:ext cx="3204000" cy="2145798"/>
          </a:xfrm>
          <a:prstGeom prst="rect">
            <a:avLst/>
          </a:prstGeom>
        </p:spPr>
      </p:pic>
      <p:pic>
        <p:nvPicPr>
          <p:cNvPr id="8" name="B-ชุมชน">
            <a:extLst>
              <a:ext uri="{FF2B5EF4-FFF2-40B4-BE49-F238E27FC236}">
                <a16:creationId xmlns:a16="http://schemas.microsoft.com/office/drawing/2014/main" id="{2A255189-B970-43E1-9E1E-440B1CA841F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345" y="2541376"/>
            <a:ext cx="5359766" cy="1121812"/>
          </a:xfrm>
          <a:prstGeom prst="rect">
            <a:avLst/>
          </a:prstGeom>
        </p:spPr>
      </p:pic>
      <p:pic>
        <p:nvPicPr>
          <p:cNvPr id="14" name="B-เครื่องมือ">
            <a:extLst>
              <a:ext uri="{FF2B5EF4-FFF2-40B4-BE49-F238E27FC236}">
                <a16:creationId xmlns:a16="http://schemas.microsoft.com/office/drawing/2014/main" id="{5121703B-121B-4D81-A8C6-AC18486ADA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37" y="2777662"/>
            <a:ext cx="2158660" cy="2620373"/>
          </a:xfrm>
          <a:prstGeom prst="rect">
            <a:avLst/>
          </a:prstGeom>
        </p:spPr>
      </p:pic>
      <p:pic>
        <p:nvPicPr>
          <p:cNvPr id="18" name="B-ประดับ">
            <a:extLst>
              <a:ext uri="{FF2B5EF4-FFF2-40B4-BE49-F238E27FC236}">
                <a16:creationId xmlns:a16="http://schemas.microsoft.com/office/drawing/2014/main" id="{1478000D-B8DA-4B25-9096-FC2481A1335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21"/>
          <a:stretch/>
        </p:blipFill>
        <p:spPr>
          <a:xfrm>
            <a:off x="5881773" y="4454013"/>
            <a:ext cx="2059228" cy="1913412"/>
          </a:xfrm>
          <a:prstGeom prst="rect">
            <a:avLst/>
          </a:prstGeom>
        </p:spPr>
      </p:pic>
      <p:sp>
        <p:nvSpPr>
          <p:cNvPr id="42" name="T-ชุมชน">
            <a:extLst>
              <a:ext uri="{FF2B5EF4-FFF2-40B4-BE49-F238E27FC236}">
                <a16:creationId xmlns:a16="http://schemas.microsoft.com/office/drawing/2014/main" id="{90667683-C181-4F22-91F2-44E747C9FE5A}"/>
              </a:ext>
            </a:extLst>
          </p:cNvPr>
          <p:cNvSpPr txBox="1"/>
          <p:nvPr/>
        </p:nvSpPr>
        <p:spPr>
          <a:xfrm>
            <a:off x="2248551" y="2023227"/>
            <a:ext cx="3289924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E6F00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อาศัยอยู่เป็นชุมชนที่ใหญ่มากขึ้น</a:t>
            </a:r>
          </a:p>
        </p:txBody>
      </p:sp>
      <p:sp>
        <p:nvSpPr>
          <p:cNvPr id="70" name="T-ประดับ">
            <a:extLst>
              <a:ext uri="{FF2B5EF4-FFF2-40B4-BE49-F238E27FC236}">
                <a16:creationId xmlns:a16="http://schemas.microsoft.com/office/drawing/2014/main" id="{F521B5A0-3332-43DE-B724-01DB0E5B4C2A}"/>
              </a:ext>
            </a:extLst>
          </p:cNvPr>
          <p:cNvSpPr txBox="1"/>
          <p:nvPr/>
        </p:nvSpPr>
        <p:spPr>
          <a:xfrm>
            <a:off x="3651936" y="5515917"/>
            <a:ext cx="2149281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E6F00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เครื่องประดับสำริด</a:t>
            </a:r>
          </a:p>
        </p:txBody>
      </p:sp>
      <p:sp>
        <p:nvSpPr>
          <p:cNvPr id="71" name="T-เครื่องมือ">
            <a:extLst>
              <a:ext uri="{FF2B5EF4-FFF2-40B4-BE49-F238E27FC236}">
                <a16:creationId xmlns:a16="http://schemas.microsoft.com/office/drawing/2014/main" id="{955B3E0B-199A-4743-9EB4-71C2BE227E3C}"/>
              </a:ext>
            </a:extLst>
          </p:cNvPr>
          <p:cNvSpPr txBox="1"/>
          <p:nvPr/>
        </p:nvSpPr>
        <p:spPr>
          <a:xfrm>
            <a:off x="934806" y="2068724"/>
            <a:ext cx="1666869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E6F00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thaiDist" defTabSz="447675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altLang="th-TH" b="0" dirty="0"/>
              <a:t>เครื่องมือสำริด</a:t>
            </a:r>
          </a:p>
        </p:txBody>
      </p:sp>
      <p:sp>
        <p:nvSpPr>
          <p:cNvPr id="72" name="T-ปลูก">
            <a:extLst>
              <a:ext uri="{FF2B5EF4-FFF2-40B4-BE49-F238E27FC236}">
                <a16:creationId xmlns:a16="http://schemas.microsoft.com/office/drawing/2014/main" id="{F64C2C4C-2BA2-44F0-AE89-3ACED2E2C21A}"/>
              </a:ext>
            </a:extLst>
          </p:cNvPr>
          <p:cNvSpPr txBox="1"/>
          <p:nvPr/>
        </p:nvSpPr>
        <p:spPr>
          <a:xfrm>
            <a:off x="3472644" y="3453394"/>
            <a:ext cx="2337249" cy="5571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DE6F00"/>
            </a:solidFill>
          </a:ln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447675">
              <a:defRPr sz="2800" b="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altLang="th-TH" dirty="0"/>
              <a:t>เลี้ยงสัตว์และเพาะปลูก</a:t>
            </a:r>
          </a:p>
        </p:txBody>
      </p:sp>
      <p:pic>
        <p:nvPicPr>
          <p:cNvPr id="40" name="close-ชุมชน">
            <a:extLst>
              <a:ext uri="{FF2B5EF4-FFF2-40B4-BE49-F238E27FC236}">
                <a16:creationId xmlns:a16="http://schemas.microsoft.com/office/drawing/2014/main" id="{B69520FE-27AE-49E3-B56F-D4FADE43224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45" y="1820825"/>
            <a:ext cx="416659" cy="416659"/>
          </a:xfrm>
          <a:prstGeom prst="rect">
            <a:avLst/>
          </a:prstGeom>
        </p:spPr>
      </p:pic>
      <p:pic>
        <p:nvPicPr>
          <p:cNvPr id="41" name="close-ปลูก">
            <a:extLst>
              <a:ext uri="{FF2B5EF4-FFF2-40B4-BE49-F238E27FC236}">
                <a16:creationId xmlns:a16="http://schemas.microsoft.com/office/drawing/2014/main" id="{942F80F9-23B7-4D1C-AD4F-74C6E461419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149" y="3234505"/>
            <a:ext cx="416659" cy="416659"/>
          </a:xfrm>
          <a:prstGeom prst="rect">
            <a:avLst/>
          </a:prstGeom>
        </p:spPr>
      </p:pic>
      <p:pic>
        <p:nvPicPr>
          <p:cNvPr id="43" name="close-เครื่องมือ">
            <a:extLst>
              <a:ext uri="{FF2B5EF4-FFF2-40B4-BE49-F238E27FC236}">
                <a16:creationId xmlns:a16="http://schemas.microsoft.com/office/drawing/2014/main" id="{A3B7F9B7-529A-44BD-9910-F0E4FEC465A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3071" y="1888969"/>
            <a:ext cx="416659" cy="416659"/>
          </a:xfrm>
          <a:prstGeom prst="rect">
            <a:avLst/>
          </a:prstGeom>
        </p:spPr>
      </p:pic>
      <p:pic>
        <p:nvPicPr>
          <p:cNvPr id="44" name="close-ประดับ">
            <a:extLst>
              <a:ext uri="{FF2B5EF4-FFF2-40B4-BE49-F238E27FC236}">
                <a16:creationId xmlns:a16="http://schemas.microsoft.com/office/drawing/2014/main" id="{C7355B94-B03E-4577-A675-099934A791E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159" y="5340910"/>
            <a:ext cx="416659" cy="416659"/>
          </a:xfrm>
          <a:prstGeom prst="rect">
            <a:avLst/>
          </a:prstGeom>
        </p:spPr>
      </p:pic>
      <p:grpSp>
        <p:nvGrpSpPr>
          <p:cNvPr id="11" name="T-ชุมพร">
            <a:extLst>
              <a:ext uri="{FF2B5EF4-FFF2-40B4-BE49-F238E27FC236}">
                <a16:creationId xmlns:a16="http://schemas.microsoft.com/office/drawing/2014/main" id="{1DFC04DC-256F-49CA-8D18-727FDDD2528E}"/>
              </a:ext>
            </a:extLst>
          </p:cNvPr>
          <p:cNvGrpSpPr/>
          <p:nvPr/>
        </p:nvGrpSpPr>
        <p:grpSpPr>
          <a:xfrm>
            <a:off x="7348114" y="4089820"/>
            <a:ext cx="2149281" cy="2480690"/>
            <a:chOff x="7709745" y="911351"/>
            <a:chExt cx="2149281" cy="2480690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D93D840B-867A-4688-9EB0-C429F7123DC3}"/>
                </a:ext>
              </a:extLst>
            </p:cNvPr>
            <p:cNvSpPr/>
            <p:nvPr/>
          </p:nvSpPr>
          <p:spPr>
            <a:xfrm>
              <a:off x="7709745" y="911351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DE6F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B2A6B036-A689-47E7-8B25-060D8B31707D}"/>
                </a:ext>
              </a:extLst>
            </p:cNvPr>
            <p:cNvSpPr/>
            <p:nvPr/>
          </p:nvSpPr>
          <p:spPr>
            <a:xfrm>
              <a:off x="7790300" y="2570164"/>
              <a:ext cx="1988170" cy="739208"/>
            </a:xfrm>
            <a:prstGeom prst="round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622051C-2E27-4B3F-A8FA-04B0BE10B38D}"/>
                </a:ext>
              </a:extLst>
            </p:cNvPr>
            <p:cNvSpPr txBox="1"/>
            <p:nvPr/>
          </p:nvSpPr>
          <p:spPr>
            <a:xfrm>
              <a:off x="7709745" y="2031838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กลองมโหระทึก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83A9ECD8-6226-4927-94A9-9D4B3FF14BF7}"/>
                </a:ext>
              </a:extLst>
            </p:cNvPr>
            <p:cNvSpPr txBox="1"/>
            <p:nvPr/>
          </p:nvSpPr>
          <p:spPr>
            <a:xfrm>
              <a:off x="7768893" y="2570164"/>
              <a:ext cx="2009577" cy="783667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ชุมชนเขาสามแก้ว</a:t>
              </a:r>
            </a:p>
            <a:p>
              <a:pPr algn="ctr">
                <a:lnSpc>
                  <a:spcPct val="80000"/>
                </a:lnSpc>
              </a:pPr>
              <a:r>
                <a:rPr lang="th-TH" altLang="th-TH" b="0" dirty="0"/>
                <a:t>จ.ชุมพร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1AA6B7B-4BB6-4038-9527-2AB4D6F48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0751" y="967500"/>
              <a:ext cx="1152407" cy="1180687"/>
            </a:xfrm>
            <a:prstGeom prst="rect">
              <a:avLst/>
            </a:prstGeom>
          </p:spPr>
        </p:pic>
      </p:grpSp>
      <p:pic>
        <p:nvPicPr>
          <p:cNvPr id="46" name="close-ชุมพร">
            <a:extLst>
              <a:ext uri="{FF2B5EF4-FFF2-40B4-BE49-F238E27FC236}">
                <a16:creationId xmlns:a16="http://schemas.microsoft.com/office/drawing/2014/main" id="{99C2B251-7D10-4BA5-83A1-3107343850B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799" y="3914023"/>
            <a:ext cx="416659" cy="416659"/>
          </a:xfrm>
          <a:prstGeom prst="rect">
            <a:avLst/>
          </a:prstGeom>
        </p:spPr>
      </p:pic>
      <p:grpSp>
        <p:nvGrpSpPr>
          <p:cNvPr id="9" name="T-อุดร">
            <a:extLst>
              <a:ext uri="{FF2B5EF4-FFF2-40B4-BE49-F238E27FC236}">
                <a16:creationId xmlns:a16="http://schemas.microsoft.com/office/drawing/2014/main" id="{213F7141-0369-4B3C-9AAC-14424068B898}"/>
              </a:ext>
            </a:extLst>
          </p:cNvPr>
          <p:cNvGrpSpPr/>
          <p:nvPr/>
        </p:nvGrpSpPr>
        <p:grpSpPr>
          <a:xfrm>
            <a:off x="9715667" y="3115233"/>
            <a:ext cx="2149281" cy="2480690"/>
            <a:chOff x="7731824" y="4151983"/>
            <a:chExt cx="2149281" cy="2480690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4A47D4B-1FE1-4085-9708-09267C028E90}"/>
                </a:ext>
              </a:extLst>
            </p:cNvPr>
            <p:cNvSpPr/>
            <p:nvPr/>
          </p:nvSpPr>
          <p:spPr>
            <a:xfrm>
              <a:off x="7731824" y="4151983"/>
              <a:ext cx="2149281" cy="2480690"/>
            </a:xfrm>
            <a:prstGeom prst="roundRect">
              <a:avLst>
                <a:gd name="adj" fmla="val 7841"/>
              </a:avLst>
            </a:prstGeom>
            <a:solidFill>
              <a:schemeClr val="bg1"/>
            </a:solidFill>
            <a:ln w="19050">
              <a:solidFill>
                <a:srgbClr val="DE6F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62164DD-7961-467A-BFE1-745C2EF965B8}"/>
                </a:ext>
              </a:extLst>
            </p:cNvPr>
            <p:cNvSpPr/>
            <p:nvPr/>
          </p:nvSpPr>
          <p:spPr>
            <a:xfrm>
              <a:off x="7812379" y="5810796"/>
              <a:ext cx="1988170" cy="739208"/>
            </a:xfrm>
            <a:prstGeom prst="round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A9943E-44D5-4C80-B94C-B70A50C4F1AF}"/>
                </a:ext>
              </a:extLst>
            </p:cNvPr>
            <p:cNvSpPr txBox="1"/>
            <p:nvPr/>
          </p:nvSpPr>
          <p:spPr>
            <a:xfrm>
              <a:off x="7731824" y="5389038"/>
              <a:ext cx="2149281" cy="53994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3600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altLang="th-TH" dirty="0"/>
                <a:t>ขวานสำริด</a:t>
              </a:r>
              <a:endParaRPr lang="en-US" altLang="th-TH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9C5C67D-4066-47C9-84E7-CE3CE6DC1B2B}"/>
                </a:ext>
              </a:extLst>
            </p:cNvPr>
            <p:cNvSpPr txBox="1"/>
            <p:nvPr/>
          </p:nvSpPr>
          <p:spPr>
            <a:xfrm>
              <a:off x="7949846" y="5884938"/>
              <a:ext cx="1713237" cy="708262"/>
            </a:xfrm>
            <a:prstGeom prst="roundRect">
              <a:avLst>
                <a:gd name="adj" fmla="val 0"/>
              </a:avLst>
            </a:prstGeom>
            <a:noFill/>
          </p:spPr>
          <p:txBody>
            <a:bodyPr rot="0" spcFirstLastPara="0" vertOverflow="overflow" horzOverflow="overflow" vert="horz" wrap="square" lIns="91440" tIns="72000" rIns="9144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thaiDist" defTabSz="447675">
                <a:defRPr sz="2800" b="1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>
                <a:lnSpc>
                  <a:spcPct val="70000"/>
                </a:lnSpc>
              </a:pPr>
              <a:r>
                <a:rPr lang="th-TH" altLang="th-TH" b="0" dirty="0"/>
                <a:t>บ้านเชียง </a:t>
              </a:r>
            </a:p>
            <a:p>
              <a:pPr algn="ctr">
                <a:lnSpc>
                  <a:spcPct val="70000"/>
                </a:lnSpc>
              </a:pPr>
              <a:r>
                <a:rPr lang="th-TH" altLang="th-TH" b="0" dirty="0"/>
                <a:t>จ.อุดรธานี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B4C5635-C583-4564-B458-D0F6FBD25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2448" y="4291869"/>
              <a:ext cx="1059672" cy="1078101"/>
            </a:xfrm>
            <a:prstGeom prst="rect">
              <a:avLst/>
            </a:prstGeom>
          </p:spPr>
        </p:pic>
      </p:grpSp>
      <p:pic>
        <p:nvPicPr>
          <p:cNvPr id="47" name="close-อุดร">
            <a:extLst>
              <a:ext uri="{FF2B5EF4-FFF2-40B4-BE49-F238E27FC236}">
                <a16:creationId xmlns:a16="http://schemas.microsoft.com/office/drawing/2014/main" id="{2986D4D3-7B35-44AE-9031-C7F0FFEACE2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46926" y="2902721"/>
            <a:ext cx="416659" cy="416659"/>
          </a:xfrm>
          <a:prstGeom prst="rect">
            <a:avLst/>
          </a:prstGeom>
        </p:spPr>
      </p:pic>
      <p:pic>
        <p:nvPicPr>
          <p:cNvPr id="48" name="B-ชุมชน2">
            <a:extLst>
              <a:ext uri="{FF2B5EF4-FFF2-40B4-BE49-F238E27FC236}">
                <a16:creationId xmlns:a16="http://schemas.microsoft.com/office/drawing/2014/main" id="{73ABE4E4-3848-46E0-8231-35D78C8A34F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8551" y="2816676"/>
            <a:ext cx="839507" cy="50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381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2" grpId="2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12116</TotalTime>
  <Words>4073</Words>
  <Application>Microsoft Office PowerPoint</Application>
  <PresentationFormat>Widescreen</PresentationFormat>
  <Paragraphs>421</Paragraphs>
  <Slides>39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TH SarabunPSK</vt:lpstr>
      <vt:lpstr>Calibri</vt:lpstr>
      <vt:lpstr>Arial</vt:lpstr>
      <vt:lpstr>TH Sarabun New</vt:lpstr>
      <vt:lpstr>Cordia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Ratiyakorn Korkong</dc:creator>
  <cp:lastModifiedBy>Atchawee Jaiipani</cp:lastModifiedBy>
  <cp:revision>690</cp:revision>
  <dcterms:created xsi:type="dcterms:W3CDTF">2021-10-11T08:45:38Z</dcterms:created>
  <dcterms:modified xsi:type="dcterms:W3CDTF">2023-10-19T03:48:52Z</dcterms:modified>
</cp:coreProperties>
</file>