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305" r:id="rId4"/>
    <p:sldId id="258" r:id="rId5"/>
    <p:sldId id="270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80" r:id="rId14"/>
    <p:sldId id="509" r:id="rId15"/>
    <p:sldId id="445" r:id="rId16"/>
    <p:sldId id="346" r:id="rId17"/>
    <p:sldId id="421" r:id="rId18"/>
    <p:sldId id="422" r:id="rId19"/>
    <p:sldId id="423" r:id="rId20"/>
    <p:sldId id="510" r:id="rId21"/>
    <p:sldId id="511" r:id="rId22"/>
    <p:sldId id="512" r:id="rId23"/>
    <p:sldId id="513" r:id="rId24"/>
    <p:sldId id="514" r:id="rId25"/>
    <p:sldId id="515" r:id="rId26"/>
    <p:sldId id="281" r:id="rId27"/>
    <p:sldId id="516" r:id="rId28"/>
    <p:sldId id="269" r:id="rId29"/>
    <p:sldId id="259" r:id="rId30"/>
    <p:sldId id="260" r:id="rId31"/>
    <p:sldId id="261" r:id="rId32"/>
    <p:sldId id="262" r:id="rId33"/>
    <p:sldId id="263" r:id="rId34"/>
    <p:sldId id="264" r:id="rId35"/>
    <p:sldId id="265" r:id="rId36"/>
    <p:sldId id="266" r:id="rId37"/>
    <p:sldId id="267" r:id="rId38"/>
    <p:sldId id="268" r:id="rId39"/>
    <p:sldId id="508" r:id="rId40"/>
  </p:sldIdLst>
  <p:sldSz cx="12192000" cy="6858000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Calibri Light" panose="020F0302020204030204" pitchFamily="34" charset="0"/>
      <p:regular r:id="rId46"/>
      <p:italic r:id="rId47"/>
    </p:embeddedFont>
    <p:embeddedFont>
      <p:font typeface="Cordia New" panose="020B0304020202020204" pitchFamily="34" charset="-34"/>
      <p:regular r:id="rId48"/>
      <p:bold r:id="rId49"/>
      <p:italic r:id="rId50"/>
      <p:boldItalic r:id="rId51"/>
    </p:embeddedFont>
    <p:embeddedFont>
      <p:font typeface="Mali" panose="00000500000000000000" pitchFamily="2" charset="-34"/>
      <p:regular r:id="rId52"/>
      <p:bold r:id="rId53"/>
      <p:italic r:id="rId54"/>
      <p:boldItalic r:id="rId55"/>
    </p:embeddedFont>
    <p:embeddedFont>
      <p:font typeface="TH Sarabun New" panose="020B0500040200020003" pitchFamily="34" charset="-34"/>
      <p:regular r:id="rId56"/>
      <p:bold r:id="rId57"/>
      <p:italic r:id="rId58"/>
      <p:boldItalic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E0B1"/>
    <a:srgbClr val="FAB4CF"/>
    <a:srgbClr val="9DE0F5"/>
    <a:srgbClr val="009FDC"/>
    <a:srgbClr val="E5388A"/>
    <a:srgbClr val="17B8F1"/>
    <a:srgbClr val="2EBFF2"/>
    <a:srgbClr val="9FE1F9"/>
    <a:srgbClr val="FDE9E9"/>
    <a:srgbClr val="F1FA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0800" autoAdjust="0"/>
  </p:normalViewPr>
  <p:slideViewPr>
    <p:cSldViewPr snapToGrid="0">
      <p:cViewPr varScale="1">
        <p:scale>
          <a:sx n="100" d="100"/>
          <a:sy n="100" d="100"/>
        </p:scale>
        <p:origin x="8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1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font" Target="fonts/font17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font" Target="fonts/font18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F49493-578A-4AA7-82FE-A3BEFB8C33D5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1AEF16-CB83-4E23-8AA7-9021003A4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539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อธิบายประวัติความเป็นมาของนาฏศิลป์ หรือชุดการแสดงอย่างง่าย ๆ ได้ (มฐ. ศ ๓.๒ ป.๔/๑)</a:t>
            </a: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เปรียบเทียบการแสดงนาฏศิลป์กับการแสดงที่มาจากวัฒนธรรมอื่นได้ (มฐ. ศ ๓.๒ ป.๔/๒)</a:t>
            </a: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อธิบายความสำคัญของการแสดงความเคารพในการเรียนและการแสดงนาฏศิลป์ได้ (มฐ. ศ​ ๓.๒ ป.๔/๓)</a:t>
            </a: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ระบุเหตุผลที่ควรรักษาและสืบทอดการแสดงนาฏศิลป์ได้ (มฐ. ศ​ ๓.๒ ป.๔/๔)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650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อธิบายความรู้เพิ่มเติมเกี่ยวกับจุดประสงค์ในการเข้าร่วมกิจกรรมไหว้ครูทางนาฏศิลป์ให้นักเรียนฟัง เพื่อให้เกิดความรู้ ความเข้าใจที่ชัดเจนยิ่งขึ้น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916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ครูอธิบายความรู้เพิ่มเติมเกี่ยวกับสิ่งที่ต้องใช้ในพิธีไหว้ครูทางนาฏศิลป์ไทย 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707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ครูอธิบายความรู้เสริมเกี่ยวกับกรวยดอกไม้ที่ใช้ในพิธีไหว้ครูให้นักเรียนฟัง เพื่อให้นักเรียนเข้าใจความหมายของดอกไม้</a:t>
            </a:r>
            <a:r>
              <a:rPr lang="th-TH" sz="1600" baseline="0" dirty="0"/>
              <a:t> หรือวัสดุอื่นๆ ที่ใช้ประกอบเป็นกรวยดอกไม้</a:t>
            </a:r>
            <a:endParaRPr lang="th-TH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3214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ครูอธิบายความรู้เพิ่มเติมเกี่ยวกับคุณค่าและความสำคัญของการแสดงนาฏศิลป์ไทยให้นักเรียนฟัง เพื่อให้เกิดความรู้ ความเข้าใจที่ชัดเจนยิ่งขึ้น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428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ครูและนักเรียนสนทนาร่วมกันเกี่ยวกับคุณค่าของนาฏศิลป์ไทยในด้านต่างๆ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54458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ครูอธิบายความรู้เพิ่มเติมเกี่ยวกับการมีส่วนร่วมในการสืบทอดนาฏศิลป์ไทยให้นักเรียนฟัง เพื่อให้เกิดความรู้ ความเข้าใจที่ชัดเจนยิ่งขึ้น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01088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ครูยกตัวอย่างแนวทางที่ใช้ในการสืบทอดนาฏศิลป์ไทย คือ การเรียนรู้สืบค้น ให้นักเรียนฟัง แล้วให้นักเรียนร่วมกันวิเคราะห์ว่าแนวทางนี้เหมาะสมที่จะนำมาใช้ในการสืบทอดการแสดงนาฏศิลป์ไทยหรือไม่ อย่างไร</a:t>
            </a:r>
          </a:p>
          <a:p>
            <a:endParaRPr lang="th-TH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01088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ครูและนักเรียนร่วมกันสนทนาเกี่ยวกับการปฏิบัติตนอย่างเหมาะสมในการชมการแสดงนาฏศิลป์ไทย</a:t>
            </a:r>
          </a:p>
          <a:p>
            <a:endParaRPr lang="th-TH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01088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ครูอธิบายความรู้เพิ่มเติมเกี่ยวกับหลักการชมการแสดงนาฏศิลป์</a:t>
            </a:r>
            <a:r>
              <a:rPr lang="th-TH" baseline="0" dirty="0"/>
              <a:t> </a:t>
            </a:r>
            <a:r>
              <a:rPr lang="th-TH" dirty="0"/>
              <a:t>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19652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ครูอธิบายความรู้เพิ่มเติมเกี่ยวกับความสำคัญในการสังเกตฉากและอุปกรณ์ต่างๆ ที่ใช้ประกอบการแสดงนาฏศิลป์</a:t>
            </a:r>
            <a:r>
              <a:rPr lang="th-TH" baseline="0" dirty="0"/>
              <a:t> </a:t>
            </a:r>
            <a:r>
              <a:rPr lang="th-TH" dirty="0"/>
              <a:t>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4744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FEBA4B-3CED-43ED-9FED-79B2AEE5DDD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319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ความสำคัญในการสังเกตเครื่องแต่งกายที่ใช้ประกอบการแสดงนาฏศิลป์</a:t>
            </a:r>
            <a:r>
              <a:rPr lang="th-TH" baseline="0" dirty="0"/>
              <a:t> </a:t>
            </a:r>
            <a:r>
              <a:rPr lang="th-TH" dirty="0"/>
              <a:t>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63467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ครูอธิบายความรู้เพิ่มเติมเกี่ยวกับความสำคัญในการสังเกตบทบาทของผู้แสดง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33160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ครูอธิบายความรู้เพิ่มเติมเกี่ยวกับความสำคัญในการสังเกตดนตรีที่ใช้ประกอบการแสดงนาฏศิลป์</a:t>
            </a:r>
            <a:r>
              <a:rPr lang="th-TH" baseline="0" dirty="0"/>
              <a:t> </a:t>
            </a:r>
            <a:r>
              <a:rPr lang="th-TH" dirty="0"/>
              <a:t>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94238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ความสำคัญในการสังเกตเนื้อเพลง/บทร้องที่ใช้ประกอบการแสดงนาฏศิลป์</a:t>
            </a:r>
            <a:r>
              <a:rPr lang="th-TH" baseline="0" dirty="0"/>
              <a:t> </a:t>
            </a:r>
            <a:r>
              <a:rPr lang="th-TH" dirty="0"/>
              <a:t>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75792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ครูอธิบายความรู้เพิ่มเติมเกี่ยวกับความสำคัญในการสังเกตท่ารำที่ใช้ประกอบการแสดงนาฏศิลป์</a:t>
            </a:r>
            <a:r>
              <a:rPr lang="th-TH" baseline="0" dirty="0"/>
              <a:t> </a:t>
            </a:r>
            <a:r>
              <a:rPr lang="th-TH" dirty="0"/>
              <a:t>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6251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ครูและนักเรียนร่วมกันสรุปความรู้เกี่ยวกับที่มาของการแสดงนาฏศิลป์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8785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ครูและนักเรียนร่วมกันสรุปความรู้เกี่ยวกับที่มาของการแสดงนาฏศิลป์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44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ครูให้นักเรียนสังเกตภาพการแสดง จากนั้นร่วมกันวิเคราะห์ว่าการแสดงชุดนี้น่าจะมีที่มาจากสิ่งใด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007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ครูอธิบายความรู้เพิ่มเติมเกี่ยวกับการแสดงนาฏศิลป์ไทยให้นักเรียนฟัง เพื่อให้เกิดความรู้ ความเข้าใจที่ชัดเจนยิ่งขึ้น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ครูอธิบายความรู้เพิ่มเติมเกี่ยวกับที่มาของการแสดงนาฏศิลป์ทั่วไปและที่มาของนาฏศิลป์ไทย เพื่อให้นักเรียนเข้าใจความแตกต่างของที่มาในการแสดงนาฏศิลป์</a:t>
            </a:r>
            <a:r>
              <a:rPr lang="th-TH" sz="1600" baseline="0" dirty="0"/>
              <a:t> ซึ่งความแตกต่างนี้จะส่งผลต่อการเกิดชุดการแสดงนาฏศิลป์ไทยในแต่ละชุด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358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0309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ครูอธิบายความรู้เพิ่มเติมเกี่ยวกับที่มาของการแสดง ชุด ฟ้อนเงี้ยว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555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ครูอธิบายความรู้เพิ่มเติมเกี่ยวกับที่มาของการแสดง ชุด เซิ้งแหย่ไข่มดแดง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761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ครูให้นักเรียนสังเกตภาพ</a:t>
            </a:r>
            <a:r>
              <a:rPr lang="th-TH" sz="1600" baseline="0" dirty="0"/>
              <a:t> </a:t>
            </a:r>
            <a:r>
              <a:rPr lang="th-TH" sz="1600" dirty="0"/>
              <a:t>จากนั้นร่วมกันวิเคราะห์ว่าภาพพิธีกรรมดังกล่าวมีความเกี่ยวข้องกับการแสดงนาฏศิลป์ไทยอย่างไร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1AEF16-CB83-4E23-8AA7-9021003A406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667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30795-395B-441E-B085-7C5BAF65C5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48639B-B152-492A-977C-3E0C9F73CD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D36D9-48FA-4C66-BCEE-2AE74318B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317F5-9108-4EAB-9C0D-2C6FF8B10322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E583A5-8BEF-4458-B53A-F1DA31266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EB4E72-2E27-4278-8958-0CC7AE99D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5EF5-3B84-4954-B6A5-6D5714B5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96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479D5-BF45-4C60-AF86-E24046984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9D6F90-6396-46AD-85C6-A4469B1CB3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D3942B-6A04-461C-87A2-26DDCDF68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317F5-9108-4EAB-9C0D-2C6FF8B10322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14E04B-D348-497B-8853-1BDE75967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58EB4D-7F58-4C3C-8473-1C8D67066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5EF5-3B84-4954-B6A5-6D5714B5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68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C43610-52F6-4FF2-BD59-AFDC970982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2B3600-3E69-4A72-9C0B-CFF8CE6C35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891FB-F91B-4055-AE13-C8A8573D7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317F5-9108-4EAB-9C0D-2C6FF8B10322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3F30D7-AEEE-4226-873D-CD483B8BD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2B82B7-C652-4E66-86AC-5930228BF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5EF5-3B84-4954-B6A5-6D5714B5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60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5D5F0-9C76-4FD6-9B11-0E623034D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3F1AB-3E5E-47EA-A560-7CF4CC1DFF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8101D-4682-45E1-B8B3-7F3AEAFCA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317F5-9108-4EAB-9C0D-2C6FF8B10322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6EB218-7171-42F9-BC77-ABEC334BC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8FF0CC-4755-4DA6-85A5-562BCAF37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5EF5-3B84-4954-B6A5-6D5714B5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29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68D4-C546-4BDE-ACBC-DDCA77350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816EE5-AD7C-48F3-9706-3A9797066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9FC352-1529-440E-BAE1-1DBF688F6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317F5-9108-4EAB-9C0D-2C6FF8B10322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F67692-4A2E-4CC0-A43C-305960830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C7315D-7063-4424-84BC-B11B07810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5EF5-3B84-4954-B6A5-6D5714B5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23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8FC3F-BB04-4336-8B37-B84E9880B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988B05-8B3E-4102-8CCA-1AC5F341FE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626468-1C9E-4302-A46B-72A4A728C0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ED5BA-90F8-4E97-941C-C8D7453C8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317F5-9108-4EAB-9C0D-2C6FF8B10322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86D998-8818-495E-8B33-97EA936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6EB015-45A2-4C97-AAEF-E1A51ECE9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5EF5-3B84-4954-B6A5-6D5714B5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02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C586D-2FC7-40DF-89EF-CA60922B5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2CD738-C67C-45C0-9916-C038BBF6BE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92E55F-BFDC-4942-9777-72D7F3BB5E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A7AECD-F9B4-4921-9886-88D1FE0C49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4F1404-455E-463C-A8A6-10F66FC4B2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E8A5F0-C6C9-4636-9DC1-69443AC41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317F5-9108-4EAB-9C0D-2C6FF8B10322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0B01DE-6E2E-4C57-8B20-301FCD029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F84290-C66C-495B-AF74-D5A11EE82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5EF5-3B84-4954-B6A5-6D5714B5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19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5EA45-D522-4092-A4BF-15F76D0E1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B993EA-FEA3-47A5-BABD-4B0377DF8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317F5-9108-4EAB-9C0D-2C6FF8B10322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F34276-DC2E-4ADB-AB9A-F3AD487C0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F2DB57-589F-413D-8613-5EEF79EF4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5EF5-3B84-4954-B6A5-6D5714B5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42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81B03C-0A9A-4CD7-9283-1B701BB68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317F5-9108-4EAB-9C0D-2C6FF8B10322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562A72-D954-43FE-94BB-758978890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85D1C1-0306-474F-BC2C-BDBC83A67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5EF5-3B84-4954-B6A5-6D5714B5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0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D818A-476F-4030-A1BD-E5F0BE550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B2C9CD-8145-4D04-BA10-4A234C6B5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20ADDE-919F-407B-8C9E-4A1AB5B0A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7B3070-6087-43D2-8AA6-85DEB8AC6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317F5-9108-4EAB-9C0D-2C6FF8B10322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20950-12B4-4148-81DB-2B08FFD7F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80860-2811-4223-90C4-5A7FB4753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5EF5-3B84-4954-B6A5-6D5714B5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66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1C416-8891-40B9-9386-9707C0BD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AF204A-FEE0-4BE2-8CE4-34E62886BC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B51809-430D-4310-8556-8CFE98D976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702301-E99D-40EA-8D2F-16D099AB7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317F5-9108-4EAB-9C0D-2C6FF8B10322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418F5-DF07-4B39-A01D-54F1B969F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02BD8C-110F-4DB2-9133-7CE9078B7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5EF5-3B84-4954-B6A5-6D5714B5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98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423B4D-110D-4536-965B-960AD925F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FB1C2E-FA92-44F3-9F67-DD69B1CED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229845-9234-4102-8D4F-18841CFDA8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317F5-9108-4EAB-9C0D-2C6FF8B10322}" type="datetimeFigureOut">
              <a:rPr lang="en-US" smtClean="0"/>
              <a:t>17/10/2023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43411-2EDD-45F9-B37A-1507AA6BF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67B12-DF8A-4572-966C-CE652DD3B2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D5EF5-3B84-4954-B6A5-6D5714B5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170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22.png"/><Relationship Id="rId9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23.png"/><Relationship Id="rId10" Type="http://schemas.openxmlformats.org/officeDocument/2006/relationships/image" Target="../media/image77.png"/><Relationship Id="rId4" Type="http://schemas.openxmlformats.org/officeDocument/2006/relationships/image" Target="../media/image22.png"/><Relationship Id="rId9" Type="http://schemas.openxmlformats.org/officeDocument/2006/relationships/image" Target="../media/image7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2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11" Type="http://schemas.openxmlformats.org/officeDocument/2006/relationships/image" Target="../media/image20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22.png"/><Relationship Id="rId9" Type="http://schemas.openxmlformats.org/officeDocument/2006/relationships/image" Target="../media/image8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86.jpe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openxmlformats.org/officeDocument/2006/relationships/image" Target="../media/image20.png"/><Relationship Id="rId5" Type="http://schemas.openxmlformats.org/officeDocument/2006/relationships/image" Target="../media/image23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8.png"/><Relationship Id="rId7" Type="http://schemas.openxmlformats.org/officeDocument/2006/relationships/image" Target="../media/image91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openxmlformats.org/officeDocument/2006/relationships/image" Target="../media/image22.png"/><Relationship Id="rId5" Type="http://schemas.openxmlformats.org/officeDocument/2006/relationships/image" Target="../media/image89.png"/><Relationship Id="rId10" Type="http://schemas.openxmlformats.org/officeDocument/2006/relationships/image" Target="../media/image94.png"/><Relationship Id="rId4" Type="http://schemas.openxmlformats.org/officeDocument/2006/relationships/image" Target="../media/image2.png"/><Relationship Id="rId9" Type="http://schemas.openxmlformats.org/officeDocument/2006/relationships/image" Target="../media/image9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95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73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05.png"/><Relationship Id="rId3" Type="http://schemas.openxmlformats.org/officeDocument/2006/relationships/image" Target="../media/image96.png"/><Relationship Id="rId7" Type="http://schemas.openxmlformats.org/officeDocument/2006/relationships/image" Target="../media/image99.png"/><Relationship Id="rId12" Type="http://schemas.openxmlformats.org/officeDocument/2006/relationships/image" Target="../media/image104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5" Type="http://schemas.openxmlformats.org/officeDocument/2006/relationships/image" Target="../media/image22.png"/><Relationship Id="rId10" Type="http://schemas.openxmlformats.org/officeDocument/2006/relationships/image" Target="../media/image102.png"/><Relationship Id="rId4" Type="http://schemas.openxmlformats.org/officeDocument/2006/relationships/image" Target="../media/image2.png"/><Relationship Id="rId9" Type="http://schemas.openxmlformats.org/officeDocument/2006/relationships/image" Target="../media/image101.png"/><Relationship Id="rId14" Type="http://schemas.openxmlformats.org/officeDocument/2006/relationships/image" Target="../media/image10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07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08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image" Target="../media/image113.png"/><Relationship Id="rId18" Type="http://schemas.openxmlformats.org/officeDocument/2006/relationships/image" Target="../media/image46.png"/><Relationship Id="rId3" Type="http://schemas.openxmlformats.org/officeDocument/2006/relationships/image" Target="../media/image109.png"/><Relationship Id="rId7" Type="http://schemas.openxmlformats.org/officeDocument/2006/relationships/image" Target="../media/image110.png"/><Relationship Id="rId12" Type="http://schemas.openxmlformats.org/officeDocument/2006/relationships/slide" Target="slide23.xml"/><Relationship Id="rId17" Type="http://schemas.openxmlformats.org/officeDocument/2006/relationships/image" Target="../media/image115.png"/><Relationship Id="rId2" Type="http://schemas.openxmlformats.org/officeDocument/2006/relationships/notesSlide" Target="../notesSlides/notesSlide18.xml"/><Relationship Id="rId16" Type="http://schemas.openxmlformats.org/officeDocument/2006/relationships/slide" Target="slide25.xm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11" Type="http://schemas.openxmlformats.org/officeDocument/2006/relationships/image" Target="../media/image112.png"/><Relationship Id="rId5" Type="http://schemas.openxmlformats.org/officeDocument/2006/relationships/image" Target="../media/image2.png"/><Relationship Id="rId15" Type="http://schemas.openxmlformats.org/officeDocument/2006/relationships/image" Target="../media/image114.png"/><Relationship Id="rId10" Type="http://schemas.openxmlformats.org/officeDocument/2006/relationships/slide" Target="slide22.xml"/><Relationship Id="rId19" Type="http://schemas.openxmlformats.org/officeDocument/2006/relationships/image" Target="../media/image47.svg"/><Relationship Id="rId4" Type="http://schemas.openxmlformats.org/officeDocument/2006/relationships/image" Target="../media/image22.png"/><Relationship Id="rId9" Type="http://schemas.openxmlformats.org/officeDocument/2006/relationships/image" Target="../media/image111.png"/><Relationship Id="rId1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6.jpeg"/><Relationship Id="rId7" Type="http://schemas.openxmlformats.org/officeDocument/2006/relationships/image" Target="../media/image1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20.png"/><Relationship Id="rId5" Type="http://schemas.openxmlformats.org/officeDocument/2006/relationships/image" Target="../media/image22.png"/><Relationship Id="rId10" Type="http://schemas.openxmlformats.org/officeDocument/2006/relationships/image" Target="../media/image25.png"/><Relationship Id="rId4" Type="http://schemas.openxmlformats.org/officeDocument/2006/relationships/image" Target="../media/image117.jpeg"/><Relationship Id="rId9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20.jpeg"/><Relationship Id="rId7" Type="http://schemas.openxmlformats.org/officeDocument/2006/relationships/image" Target="../media/image1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11" Type="http://schemas.openxmlformats.org/officeDocument/2006/relationships/image" Target="../media/image20.png"/><Relationship Id="rId5" Type="http://schemas.openxmlformats.org/officeDocument/2006/relationships/image" Target="../media/image118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23.jpeg"/><Relationship Id="rId7" Type="http://schemas.openxmlformats.org/officeDocument/2006/relationships/image" Target="../media/image1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png"/><Relationship Id="rId11" Type="http://schemas.openxmlformats.org/officeDocument/2006/relationships/image" Target="../media/image20.png"/><Relationship Id="rId5" Type="http://schemas.openxmlformats.org/officeDocument/2006/relationships/image" Target="../media/image118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26.jpeg"/><Relationship Id="rId7" Type="http://schemas.openxmlformats.org/officeDocument/2006/relationships/image" Target="../media/image1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11" Type="http://schemas.openxmlformats.org/officeDocument/2006/relationships/image" Target="../media/image20.png"/><Relationship Id="rId5" Type="http://schemas.openxmlformats.org/officeDocument/2006/relationships/image" Target="../media/image118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png"/><Relationship Id="rId7" Type="http://schemas.openxmlformats.org/officeDocument/2006/relationships/slide" Target="slide1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29.png"/><Relationship Id="rId4" Type="http://schemas.openxmlformats.org/officeDocument/2006/relationships/image" Target="../media/image118.png"/><Relationship Id="rId9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30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jpeg"/><Relationship Id="rId11" Type="http://schemas.openxmlformats.org/officeDocument/2006/relationships/image" Target="../media/image20.png"/><Relationship Id="rId5" Type="http://schemas.openxmlformats.org/officeDocument/2006/relationships/image" Target="../media/image131.png"/><Relationship Id="rId10" Type="http://schemas.openxmlformats.org/officeDocument/2006/relationships/image" Target="../media/image25.png"/><Relationship Id="rId4" Type="http://schemas.openxmlformats.org/officeDocument/2006/relationships/image" Target="../media/image118.png"/><Relationship Id="rId9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2.png"/><Relationship Id="rId7" Type="http://schemas.openxmlformats.org/officeDocument/2006/relationships/image" Target="../media/image1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.png"/><Relationship Id="rId11" Type="http://schemas.openxmlformats.org/officeDocument/2006/relationships/image" Target="../media/image20.png"/><Relationship Id="rId5" Type="http://schemas.openxmlformats.org/officeDocument/2006/relationships/image" Target="../media/image133.png"/><Relationship Id="rId10" Type="http://schemas.openxmlformats.org/officeDocument/2006/relationships/image" Target="../media/image138.png"/><Relationship Id="rId4" Type="http://schemas.openxmlformats.org/officeDocument/2006/relationships/image" Target="../media/image22.png"/><Relationship Id="rId9" Type="http://schemas.openxmlformats.org/officeDocument/2006/relationships/image" Target="../media/image13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2.png"/><Relationship Id="rId7" Type="http://schemas.openxmlformats.org/officeDocument/2006/relationships/image" Target="../media/image1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png"/><Relationship Id="rId11" Type="http://schemas.openxmlformats.org/officeDocument/2006/relationships/image" Target="../media/image20.png"/><Relationship Id="rId5" Type="http://schemas.openxmlformats.org/officeDocument/2006/relationships/image" Target="../media/image133.png"/><Relationship Id="rId10" Type="http://schemas.openxmlformats.org/officeDocument/2006/relationships/image" Target="../media/image143.png"/><Relationship Id="rId4" Type="http://schemas.openxmlformats.org/officeDocument/2006/relationships/image" Target="../media/image22.png"/><Relationship Id="rId9" Type="http://schemas.openxmlformats.org/officeDocument/2006/relationships/image" Target="../media/image1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0.png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14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15.sv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slide" Target="slide4.xml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slide" Target="slide14.xml"/><Relationship Id="rId14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0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1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0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1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0.png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1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0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1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0.png"/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1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0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1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0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1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0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1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21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0.png"/><Relationship Id="rId4" Type="http://schemas.openxmlformats.org/officeDocument/2006/relationships/image" Target="../media/image2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20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5.png"/><Relationship Id="rId18" Type="http://schemas.openxmlformats.org/officeDocument/2006/relationships/image" Target="../media/image10.png"/><Relationship Id="rId3" Type="http://schemas.openxmlformats.org/officeDocument/2006/relationships/image" Target="../media/image36.png"/><Relationship Id="rId21" Type="http://schemas.openxmlformats.org/officeDocument/2006/relationships/image" Target="../media/image51.jpeg"/><Relationship Id="rId7" Type="http://schemas.openxmlformats.org/officeDocument/2006/relationships/image" Target="../media/image40.png"/><Relationship Id="rId12" Type="http://schemas.openxmlformats.org/officeDocument/2006/relationships/image" Target="../media/image44.png"/><Relationship Id="rId17" Type="http://schemas.openxmlformats.org/officeDocument/2006/relationships/image" Target="../media/image48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2.png"/><Relationship Id="rId20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5" Type="http://schemas.openxmlformats.org/officeDocument/2006/relationships/image" Target="../media/image47.svg"/><Relationship Id="rId10" Type="http://schemas.openxmlformats.org/officeDocument/2006/relationships/image" Target="../media/image42.png"/><Relationship Id="rId19" Type="http://schemas.openxmlformats.org/officeDocument/2006/relationships/image" Target="../media/image49.jpeg"/><Relationship Id="rId4" Type="http://schemas.openxmlformats.org/officeDocument/2006/relationships/image" Target="../media/image37.png"/><Relationship Id="rId9" Type="http://schemas.openxmlformats.org/officeDocument/2006/relationships/image" Target="../media/image2.png"/><Relationship Id="rId14" Type="http://schemas.openxmlformats.org/officeDocument/2006/relationships/image" Target="../media/image46.png"/><Relationship Id="rId22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47.svg"/><Relationship Id="rId3" Type="http://schemas.openxmlformats.org/officeDocument/2006/relationships/image" Target="../media/image52.jpeg"/><Relationship Id="rId7" Type="http://schemas.openxmlformats.org/officeDocument/2006/relationships/image" Target="../media/image54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56.png"/><Relationship Id="rId5" Type="http://schemas.openxmlformats.org/officeDocument/2006/relationships/image" Target="../media/image2.png"/><Relationship Id="rId15" Type="http://schemas.openxmlformats.org/officeDocument/2006/relationships/image" Target="../media/image20.png"/><Relationship Id="rId10" Type="http://schemas.openxmlformats.org/officeDocument/2006/relationships/slide" Target="slide9.xml"/><Relationship Id="rId4" Type="http://schemas.openxmlformats.org/officeDocument/2006/relationships/image" Target="../media/image53.jpeg"/><Relationship Id="rId9" Type="http://schemas.openxmlformats.org/officeDocument/2006/relationships/slide" Target="slide8.xml"/><Relationship Id="rId14" Type="http://schemas.openxmlformats.org/officeDocument/2006/relationships/image" Target="../media/image5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2.png"/><Relationship Id="rId7" Type="http://schemas.openxmlformats.org/officeDocument/2006/relationships/image" Target="../media/image59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slide" Target="slide7.xml"/><Relationship Id="rId10" Type="http://schemas.openxmlformats.org/officeDocument/2006/relationships/image" Target="../media/image20.png"/><Relationship Id="rId4" Type="http://schemas.openxmlformats.org/officeDocument/2006/relationships/image" Target="../media/image22.png"/><Relationship Id="rId9" Type="http://schemas.openxmlformats.org/officeDocument/2006/relationships/image" Target="../media/image6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2.png"/><Relationship Id="rId7" Type="http://schemas.openxmlformats.org/officeDocument/2006/relationships/image" Target="../media/image59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slide" Target="slide7.xml"/><Relationship Id="rId10" Type="http://schemas.openxmlformats.org/officeDocument/2006/relationships/image" Target="../media/image20.png"/><Relationship Id="rId4" Type="http://schemas.openxmlformats.org/officeDocument/2006/relationships/image" Target="../media/image22.png"/><Relationship Id="rId9" Type="http://schemas.openxmlformats.org/officeDocument/2006/relationships/image" Target="../media/image6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C0FE65-30C7-4BDE-AD74-F249C9A918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8027965-BEB8-4BFD-805B-826E57892C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10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6" name="AutoShape 38" descr="Click Icon Stock Vector Illustration Flat: เวกเตอร์สต็อก (ปลอดค่าลิขสิทธิ์)  605935103 | Shutterstock">
            <a:extLst>
              <a:ext uri="{FF2B5EF4-FFF2-40B4-BE49-F238E27FC236}">
                <a16:creationId xmlns:a16="http://schemas.microsoft.com/office/drawing/2014/main" id="{E016A1C3-C955-47AB-B3E3-74E8F0DB21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-459136" y="7472415"/>
            <a:ext cx="444077" cy="33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18799" tIns="59399" rIns="118799" bIns="59399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103B506-EAA0-4314-81F2-8AB49489C4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6215974"/>
            <a:ext cx="493437" cy="4870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B0A6692-AAD2-45DF-88AB-2A2309446D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777" y="4242127"/>
            <a:ext cx="2314593" cy="2615874"/>
          </a:xfrm>
          <a:prstGeom prst="rect">
            <a:avLst/>
          </a:prstGeom>
          <a:effectLst/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E8582170-4E50-4623-A749-21DAB223F4DD}"/>
              </a:ext>
            </a:extLst>
          </p:cNvPr>
          <p:cNvGrpSpPr/>
          <p:nvPr/>
        </p:nvGrpSpPr>
        <p:grpSpPr>
          <a:xfrm>
            <a:off x="498632" y="1065786"/>
            <a:ext cx="3220890" cy="3100174"/>
            <a:chOff x="775847" y="1476644"/>
            <a:chExt cx="3220890" cy="3100174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864E3AD6-38EC-4F37-9E77-62B290DE99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579" y="1476644"/>
              <a:ext cx="3058366" cy="3100174"/>
            </a:xfrm>
            <a:prstGeom prst="rect">
              <a:avLst/>
            </a:prstGeom>
          </p:spPr>
        </p:pic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F8842C4-2792-4C78-8A6E-46D18BC2709E}"/>
                </a:ext>
              </a:extLst>
            </p:cNvPr>
            <p:cNvSpPr/>
            <p:nvPr/>
          </p:nvSpPr>
          <p:spPr>
            <a:xfrm>
              <a:off x="775847" y="1795090"/>
              <a:ext cx="3220890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เพื่อน ๆ ทราบไหมคะ</a:t>
              </a: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ว่าภาพนี้เป็นกิจกรรมใด </a:t>
              </a: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และมีความเกี่ยวข้อง</a:t>
              </a: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กับนาฏศิลป์ไทยอย่างไรคะ</a:t>
              </a:r>
            </a:p>
          </p:txBody>
        </p:sp>
      </p:grpSp>
      <p:pic>
        <p:nvPicPr>
          <p:cNvPr id="43" name="Picture 3" descr="D:\รวมงาน\งานอักษรเจริญทัศน update 300162\ภาพการตูนนาฏศิลป์ โหลด\นาฏศิลป์ไทยแบบรวมๆ\รูปราชวินิต มัธยม\๙ ส.ค.๕๐ ไหว้ครู ดนตรีไทย\Picture 300.jpg">
            <a:extLst>
              <a:ext uri="{FF2B5EF4-FFF2-40B4-BE49-F238E27FC236}">
                <a16:creationId xmlns:a16="http://schemas.microsoft.com/office/drawing/2014/main" id="{2007C927-852E-4256-A3B0-18F922D8E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3916" y="643617"/>
            <a:ext cx="7429177" cy="5570765"/>
          </a:xfrm>
          <a:prstGeom prst="roundRect">
            <a:avLst>
              <a:gd name="adj" fmla="val 3123"/>
            </a:avLst>
          </a:prstGeom>
          <a:noFill/>
          <a:ln w="76200">
            <a:solidFill>
              <a:schemeClr val="bg1">
                <a:lumMod val="9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44DCD95-77FD-4B9A-91C7-131B112962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1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6" name="AutoShape 38" descr="Click Icon Stock Vector Illustration Flat: เวกเตอร์สต็อก (ปลอดค่าลิขสิทธิ์)  605935103 | Shutterstock">
            <a:extLst>
              <a:ext uri="{FF2B5EF4-FFF2-40B4-BE49-F238E27FC236}">
                <a16:creationId xmlns:a16="http://schemas.microsoft.com/office/drawing/2014/main" id="{E016A1C3-C955-47AB-B3E3-74E8F0DB21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-459136" y="7472415"/>
            <a:ext cx="444077" cy="33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18799" tIns="59399" rIns="118799" bIns="59399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103B506-EAA0-4314-81F2-8AB49489C4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6215974"/>
            <a:ext cx="493437" cy="48702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32D54EF-A578-42A6-8D50-072B5DA7C415}"/>
              </a:ext>
            </a:extLst>
          </p:cNvPr>
          <p:cNvGrpSpPr/>
          <p:nvPr/>
        </p:nvGrpSpPr>
        <p:grpSpPr>
          <a:xfrm>
            <a:off x="1472287" y="5169432"/>
            <a:ext cx="3951949" cy="1544884"/>
            <a:chOff x="1472287" y="5169432"/>
            <a:chExt cx="3951949" cy="1544884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D0550EC-02D3-459B-B6C7-442BE9F64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2287" y="5169432"/>
              <a:ext cx="3295119" cy="1544884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657FE48-C67B-42F8-85D1-AA34AB1F83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3836" y="5700616"/>
              <a:ext cx="3600400" cy="95410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altLang="en-US" sz="2800" dirty="0">
                  <a:latin typeface="TH Sarabun New" panose="020B0500040200020003" pitchFamily="34" charset="-34"/>
                  <a:ea typeface="Calibri" pitchFamily="34" charset="0"/>
                  <a:cs typeface="TH Sarabun New" panose="020B0500040200020003" pitchFamily="34" charset="-34"/>
                </a:rPr>
                <a:t>ก่อให้เกิดความรักและ</a:t>
              </a:r>
            </a:p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altLang="en-US" sz="2800" dirty="0">
                  <a:latin typeface="TH Sarabun New" panose="020B0500040200020003" pitchFamily="34" charset="-34"/>
                  <a:ea typeface="Calibri" pitchFamily="34" charset="0"/>
                  <a:cs typeface="TH Sarabun New" panose="020B0500040200020003" pitchFamily="34" charset="-34"/>
                </a:rPr>
                <a:t>ความสามัคคีในหมู่คณะ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C3C2C99-8F81-4748-AD0D-5077B7509B80}"/>
              </a:ext>
            </a:extLst>
          </p:cNvPr>
          <p:cNvGrpSpPr/>
          <p:nvPr/>
        </p:nvGrpSpPr>
        <p:grpSpPr>
          <a:xfrm>
            <a:off x="176012" y="2953825"/>
            <a:ext cx="3715887" cy="1222637"/>
            <a:chOff x="176012" y="2953825"/>
            <a:chExt cx="3715887" cy="1222637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C52C1055-DD30-41CD-9B81-18493630E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012" y="2953825"/>
              <a:ext cx="3677391" cy="1222637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9A76458-8CA1-4DCD-BA21-98FD7717C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531" y="3058219"/>
              <a:ext cx="3328368" cy="95410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altLang="en-US" sz="2800" dirty="0">
                  <a:latin typeface="TH Sarabun New" panose="020B0500040200020003" pitchFamily="34" charset="-34"/>
                  <a:ea typeface="Calibri" pitchFamily="34" charset="0"/>
                  <a:cs typeface="TH Sarabun New" panose="020B0500040200020003" pitchFamily="34" charset="-34"/>
                </a:rPr>
                <a:t>สร้างขวัญกำลังใจให้กับ</a:t>
              </a:r>
            </a:p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altLang="en-US" sz="2800" dirty="0">
                  <a:latin typeface="TH Sarabun New" panose="020B0500040200020003" pitchFamily="34" charset="-34"/>
                  <a:ea typeface="Calibri" pitchFamily="34" charset="0"/>
                  <a:cs typeface="TH Sarabun New" panose="020B0500040200020003" pitchFamily="34" charset="-34"/>
                </a:rPr>
                <a:t>ลูกศิษย์ให้มีจิตใจมั่นคง</a:t>
              </a:r>
              <a:endParaRPr kumimoji="0" lang="en-US" altLang="en-US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4871CF3-6169-464C-808C-C2BA4D04C9E2}"/>
              </a:ext>
            </a:extLst>
          </p:cNvPr>
          <p:cNvGrpSpPr/>
          <p:nvPr/>
        </p:nvGrpSpPr>
        <p:grpSpPr>
          <a:xfrm>
            <a:off x="7209839" y="184142"/>
            <a:ext cx="4418918" cy="1538565"/>
            <a:chOff x="7209839" y="184142"/>
            <a:chExt cx="4418918" cy="1538565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E543CBF-D416-4E1E-B307-78D39F2FF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9839" y="184142"/>
              <a:ext cx="3980681" cy="1538565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23FCC65-6614-484D-90B2-0A85C31814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7485" y="271202"/>
              <a:ext cx="3911272" cy="95410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h-TH" altLang="en-US" sz="28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การเชิญครูมาในพิธีเพื่อกราบไหว้</a:t>
              </a: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h-TH" altLang="en-US" sz="28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ให้เกิดความเป็นสิริมงคล</a:t>
              </a:r>
              <a:endParaRPr kumimoji="0" lang="en-US" altLang="en-US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50D352A-AFDA-402D-9B61-9E8D10689F01}"/>
              </a:ext>
            </a:extLst>
          </p:cNvPr>
          <p:cNvGrpSpPr/>
          <p:nvPr/>
        </p:nvGrpSpPr>
        <p:grpSpPr>
          <a:xfrm>
            <a:off x="8299009" y="2892865"/>
            <a:ext cx="4522021" cy="1222637"/>
            <a:chOff x="8299009" y="2892865"/>
            <a:chExt cx="4522021" cy="1222637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2A96DE38-4A6B-4CEA-BA9F-7E5291F12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99009" y="2892865"/>
              <a:ext cx="3677391" cy="1222637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27F040A-CA05-41C9-94FE-7E292A9F1D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0630" y="2985955"/>
              <a:ext cx="3600400" cy="95410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altLang="en-US" sz="2800" dirty="0">
                  <a:latin typeface="TH Sarabun New" panose="020B0500040200020003" pitchFamily="34" charset="-34"/>
                  <a:ea typeface="Calibri" pitchFamily="34" charset="0"/>
                  <a:cs typeface="TH Sarabun New" panose="020B0500040200020003" pitchFamily="34" charset="-34"/>
                </a:rPr>
                <a:t>มอบตัวเข้าเป็นศิษย์ </a:t>
              </a:r>
            </a:p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altLang="en-US" sz="2800" dirty="0">
                  <a:latin typeface="TH Sarabun New" panose="020B0500040200020003" pitchFamily="34" charset="-34"/>
                  <a:ea typeface="Calibri" pitchFamily="34" charset="0"/>
                  <a:cs typeface="TH Sarabun New" panose="020B0500040200020003" pitchFamily="34" charset="-34"/>
                </a:rPr>
                <a:t>เพื่อขอสืบทอดวิชาความรู้</a:t>
              </a:r>
              <a:endParaRPr kumimoji="0" lang="en-US" altLang="en-US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AF614F1-A0A4-4602-9B79-B8733A621229}"/>
              </a:ext>
            </a:extLst>
          </p:cNvPr>
          <p:cNvGrpSpPr/>
          <p:nvPr/>
        </p:nvGrpSpPr>
        <p:grpSpPr>
          <a:xfrm>
            <a:off x="7391132" y="5172610"/>
            <a:ext cx="4154485" cy="1501247"/>
            <a:chOff x="7391132" y="5172610"/>
            <a:chExt cx="4154485" cy="1501247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9455B0CD-4E26-4C1F-AA2A-1674531FF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1132" y="5172610"/>
              <a:ext cx="3785352" cy="1501247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09F506E-B0DB-4525-A763-A78D37A554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5217" y="5652821"/>
              <a:ext cx="3600400" cy="95410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เป็นการคงไว้ซึ่งศิลปวัฒนธรรม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ที่ดีงามของไทย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9239E094-7ADC-4985-AB1D-314BBBA83717}"/>
              </a:ext>
            </a:extLst>
          </p:cNvPr>
          <p:cNvGrpSpPr/>
          <p:nvPr/>
        </p:nvGrpSpPr>
        <p:grpSpPr>
          <a:xfrm>
            <a:off x="3219867" y="1873983"/>
            <a:ext cx="5766593" cy="3228519"/>
            <a:chOff x="2905967" y="1736193"/>
            <a:chExt cx="6395959" cy="3580879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3C7C2811-9431-4DE0-B6E7-38DA6ACE764A}"/>
                </a:ext>
              </a:extLst>
            </p:cNvPr>
            <p:cNvSpPr/>
            <p:nvPr/>
          </p:nvSpPr>
          <p:spPr>
            <a:xfrm>
              <a:off x="3800906" y="2636156"/>
              <a:ext cx="4593940" cy="2628890"/>
            </a:xfrm>
            <a:prstGeom prst="roundRect">
              <a:avLst>
                <a:gd name="adj" fmla="val 13012"/>
              </a:avLst>
            </a:prstGeom>
            <a:solidFill>
              <a:srgbClr val="FBE1ED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2A1FD7C6-0395-4132-ABF6-94762B2D8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3134" y="1736193"/>
              <a:ext cx="6105733" cy="832388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4236C018-892A-4AB3-9BED-63E4113F0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05967" y="2708662"/>
              <a:ext cx="6395959" cy="2518821"/>
            </a:xfrm>
            <a:prstGeom prst="rect">
              <a:avLst/>
            </a:prstGeom>
          </p:spPr>
        </p:pic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2C33413C-208F-4D3C-A6E5-D03FDCDEABB2}"/>
                </a:ext>
              </a:extLst>
            </p:cNvPr>
            <p:cNvSpPr/>
            <p:nvPr/>
          </p:nvSpPr>
          <p:spPr>
            <a:xfrm>
              <a:off x="3748452" y="2592981"/>
              <a:ext cx="4692865" cy="2724091"/>
            </a:xfrm>
            <a:prstGeom prst="roundRect">
              <a:avLst>
                <a:gd name="adj" fmla="val 13012"/>
              </a:avLst>
            </a:prstGeom>
            <a:noFill/>
            <a:ln w="12700">
              <a:solidFill>
                <a:srgbClr val="FBE1E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805A586-D373-4D9E-AA7E-53E433B29671}"/>
              </a:ext>
            </a:extLst>
          </p:cNvPr>
          <p:cNvGrpSpPr/>
          <p:nvPr/>
        </p:nvGrpSpPr>
        <p:grpSpPr>
          <a:xfrm>
            <a:off x="1472287" y="197531"/>
            <a:ext cx="3883445" cy="1538565"/>
            <a:chOff x="1472287" y="197531"/>
            <a:chExt cx="3883445" cy="1538565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83EFF014-C999-44AC-9C5F-B5933D37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2287" y="197531"/>
              <a:ext cx="3295119" cy="1538565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2E5F887-A6B5-415A-8244-2A9528828D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5332" y="295019"/>
              <a:ext cx="3600400" cy="95410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altLang="en-US" sz="2800" dirty="0">
                  <a:latin typeface="TH Sarabun New" panose="020B0500040200020003" pitchFamily="34" charset="-34"/>
                  <a:ea typeface="Calibri" pitchFamily="34" charset="0"/>
                  <a:cs typeface="TH Sarabun New" panose="020B0500040200020003" pitchFamily="34" charset="-34"/>
                </a:rPr>
                <a:t>เป็นการแสดงความกตัญญู</a:t>
              </a:r>
            </a:p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altLang="en-US" sz="2800" dirty="0">
                  <a:latin typeface="TH Sarabun New" panose="020B0500040200020003" pitchFamily="34" charset="-34"/>
                  <a:ea typeface="Calibri" pitchFamily="34" charset="0"/>
                  <a:cs typeface="TH Sarabun New" panose="020B0500040200020003" pitchFamily="34" charset="-34"/>
                </a:rPr>
                <a:t>ต่อครูบาอาจารย์</a:t>
              </a:r>
              <a:endParaRPr kumimoji="0" lang="en-US" altLang="en-US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2" name="Picture 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E8BB4D8-0ED2-4FD0-B0A4-6D073F878A9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48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6" name="AutoShape 38" descr="Click Icon Stock Vector Illustration Flat: เวกเตอร์สต็อก (ปลอดค่าลิขสิทธิ์)  605935103 | Shutterstock">
            <a:extLst>
              <a:ext uri="{FF2B5EF4-FFF2-40B4-BE49-F238E27FC236}">
                <a16:creationId xmlns:a16="http://schemas.microsoft.com/office/drawing/2014/main" id="{E016A1C3-C955-47AB-B3E3-74E8F0DB21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-459136" y="7472415"/>
            <a:ext cx="444077" cy="33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18799" tIns="59399" rIns="118799" bIns="59399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103B506-EAA0-4314-81F2-8AB49489C4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6215974"/>
            <a:ext cx="493437" cy="48702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E30BE522-2EC7-4936-81DA-D8EF268B33C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777" y="4242127"/>
            <a:ext cx="2314593" cy="2615874"/>
          </a:xfrm>
          <a:prstGeom prst="rect">
            <a:avLst/>
          </a:prstGeom>
          <a:effectLst/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BA8304D-902A-4C8A-BBF2-70C76C77A8E9}"/>
              </a:ext>
            </a:extLst>
          </p:cNvPr>
          <p:cNvGrpSpPr/>
          <p:nvPr/>
        </p:nvGrpSpPr>
        <p:grpSpPr>
          <a:xfrm>
            <a:off x="427286" y="1742536"/>
            <a:ext cx="3341350" cy="2344750"/>
            <a:chOff x="427286" y="1742536"/>
            <a:chExt cx="3341350" cy="234475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A8F3CDC-1D82-43FD-B253-1D6F30EBD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7286" y="1742536"/>
              <a:ext cx="3341350" cy="2344750"/>
            </a:xfrm>
            <a:prstGeom prst="rect">
              <a:avLst/>
            </a:prstGeom>
          </p:spPr>
        </p:pic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4138848-6F6A-43DC-B381-D030D120C880}"/>
                </a:ext>
              </a:extLst>
            </p:cNvPr>
            <p:cNvSpPr/>
            <p:nvPr/>
          </p:nvSpPr>
          <p:spPr>
            <a:xfrm>
              <a:off x="487516" y="1916357"/>
              <a:ext cx="3220890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เพื่อน ๆ ทราบไหมคะ</a:t>
              </a: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ว่าสิ่งที่เราต้องใช้ในพิธีไหว้ครู</a:t>
              </a: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ทางนาฏศิลป์ไทย มีอะไรบ้าง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14BD6A0-9E43-496D-9B56-3155958A8224}"/>
              </a:ext>
            </a:extLst>
          </p:cNvPr>
          <p:cNvGrpSpPr/>
          <p:nvPr/>
        </p:nvGrpSpPr>
        <p:grpSpPr>
          <a:xfrm>
            <a:off x="4036531" y="534540"/>
            <a:ext cx="2156573" cy="2876420"/>
            <a:chOff x="4036531" y="534540"/>
            <a:chExt cx="2156573" cy="287642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3BF7F52-DF73-4802-979B-9B7E87161031}"/>
                </a:ext>
              </a:extLst>
            </p:cNvPr>
            <p:cNvSpPr/>
            <p:nvPr/>
          </p:nvSpPr>
          <p:spPr>
            <a:xfrm>
              <a:off x="4036531" y="534540"/>
              <a:ext cx="2156573" cy="2156574"/>
            </a:xfrm>
            <a:prstGeom prst="ellipse">
              <a:avLst/>
            </a:prstGeom>
            <a:solidFill>
              <a:srgbClr val="9DE0F5"/>
            </a:solidFill>
            <a:ln w="76200">
              <a:solidFill>
                <a:srgbClr val="F8FC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CDAB672A-9C64-4DF0-B2A8-54F7B00F70F5}"/>
                </a:ext>
              </a:extLst>
            </p:cNvPr>
            <p:cNvSpPr/>
            <p:nvPr/>
          </p:nvSpPr>
          <p:spPr>
            <a:xfrm>
              <a:off x="4095763" y="2776940"/>
              <a:ext cx="2038108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200" b="1" dirty="0">
                  <a:solidFill>
                    <a:schemeClr val="accent1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ขันกำนล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FAD1847-BA4E-4EA1-AA5D-570A2151DB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18310" y="909395"/>
              <a:ext cx="1993014" cy="151660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378B0AA-4B7C-45C0-BDE0-E019CBD50BB8}"/>
              </a:ext>
            </a:extLst>
          </p:cNvPr>
          <p:cNvGrpSpPr/>
          <p:nvPr/>
        </p:nvGrpSpPr>
        <p:grpSpPr>
          <a:xfrm>
            <a:off x="4036529" y="3639634"/>
            <a:ext cx="2156575" cy="2842655"/>
            <a:chOff x="4036529" y="3639634"/>
            <a:chExt cx="2156575" cy="284265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CF58518E-5114-4350-B85B-0BEFE3E6F56D}"/>
                </a:ext>
              </a:extLst>
            </p:cNvPr>
            <p:cNvSpPr/>
            <p:nvPr/>
          </p:nvSpPr>
          <p:spPr>
            <a:xfrm>
              <a:off x="4036531" y="3639634"/>
              <a:ext cx="2156573" cy="2156574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29CBD8-BEA4-4D94-94DA-454431D4272B}"/>
                </a:ext>
              </a:extLst>
            </p:cNvPr>
            <p:cNvSpPr/>
            <p:nvPr/>
          </p:nvSpPr>
          <p:spPr>
            <a:xfrm>
              <a:off x="4095763" y="5848269"/>
              <a:ext cx="2038108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200" b="1" dirty="0">
                  <a:solidFill>
                    <a:schemeClr val="accent1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ธูปเทียน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6F627EB-4728-472B-9211-E349946160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9401"/>
            <a:stretch/>
          </p:blipFill>
          <p:spPr>
            <a:xfrm>
              <a:off x="4036529" y="3639635"/>
              <a:ext cx="2156573" cy="2156573"/>
            </a:xfrm>
            <a:prstGeom prst="ellipse">
              <a:avLst/>
            </a:prstGeom>
            <a:solidFill>
              <a:srgbClr val="9DE0F5"/>
            </a:solidFill>
            <a:ln w="76200">
              <a:solidFill>
                <a:srgbClr val="F8FCFE"/>
              </a:solidFill>
            </a:ln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CEFE360-1884-4C08-B7BF-6EE0DE427E0D}"/>
              </a:ext>
            </a:extLst>
          </p:cNvPr>
          <p:cNvGrpSpPr/>
          <p:nvPr/>
        </p:nvGrpSpPr>
        <p:grpSpPr>
          <a:xfrm>
            <a:off x="6460995" y="3639634"/>
            <a:ext cx="2519161" cy="2842655"/>
            <a:chOff x="6460995" y="3639634"/>
            <a:chExt cx="2519161" cy="2842655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349809-35ED-4087-9A0A-C3713BAADF79}"/>
                </a:ext>
              </a:extLst>
            </p:cNvPr>
            <p:cNvSpPr/>
            <p:nvPr/>
          </p:nvSpPr>
          <p:spPr>
            <a:xfrm>
              <a:off x="6640453" y="3639634"/>
              <a:ext cx="2156573" cy="2156574"/>
            </a:xfrm>
            <a:prstGeom prst="ellipse">
              <a:avLst/>
            </a:prstGeom>
            <a:solidFill>
              <a:srgbClr val="9DE0F5"/>
            </a:solidFill>
            <a:ln w="76200">
              <a:solidFill>
                <a:srgbClr val="F8FC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E09EBE21-F39A-4B53-97FD-8C176F47CEC9}"/>
                </a:ext>
              </a:extLst>
            </p:cNvPr>
            <p:cNvSpPr/>
            <p:nvPr/>
          </p:nvSpPr>
          <p:spPr>
            <a:xfrm>
              <a:off x="6699685" y="5848269"/>
              <a:ext cx="2038108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200" b="1" dirty="0">
                  <a:solidFill>
                    <a:schemeClr val="accent1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ผ้าเช็ดหน้าสีขาว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A5CDB07-1D56-4E79-A2E4-A74DF2E07A2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60995" y="3824197"/>
              <a:ext cx="2519161" cy="1918538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D12BF66-42CF-412E-BB9D-555010F5B2A1}"/>
              </a:ext>
            </a:extLst>
          </p:cNvPr>
          <p:cNvGrpSpPr/>
          <p:nvPr/>
        </p:nvGrpSpPr>
        <p:grpSpPr>
          <a:xfrm>
            <a:off x="9161828" y="3639634"/>
            <a:ext cx="2383789" cy="2842655"/>
            <a:chOff x="9161828" y="3639634"/>
            <a:chExt cx="2383789" cy="2842655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B087B8A-21A2-48EF-A1A4-13219A0723E4}"/>
                </a:ext>
              </a:extLst>
            </p:cNvPr>
            <p:cNvSpPr/>
            <p:nvPr/>
          </p:nvSpPr>
          <p:spPr>
            <a:xfrm>
              <a:off x="9244376" y="3639634"/>
              <a:ext cx="2156573" cy="2156574"/>
            </a:xfrm>
            <a:prstGeom prst="ellipse">
              <a:avLst/>
            </a:prstGeom>
            <a:solidFill>
              <a:srgbClr val="9DE0F5"/>
            </a:solidFill>
            <a:ln w="76200">
              <a:solidFill>
                <a:srgbClr val="F8FC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D1CAD4F5-33B2-4220-9BEA-AAD5440BC8A1}"/>
                </a:ext>
              </a:extLst>
            </p:cNvPr>
            <p:cNvSpPr/>
            <p:nvPr/>
          </p:nvSpPr>
          <p:spPr>
            <a:xfrm>
              <a:off x="9303608" y="5848269"/>
              <a:ext cx="2038108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200" b="1" dirty="0">
                  <a:solidFill>
                    <a:schemeClr val="accent1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เงิน</a:t>
              </a:r>
            </a:p>
          </p:txBody>
        </p: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4615EB0A-B1BA-4B49-B3DD-49CDDC619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1828" y="3875746"/>
              <a:ext cx="2383789" cy="18154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2BEBD3B-CFC0-4B79-A22A-EE39C43F134D}"/>
              </a:ext>
            </a:extLst>
          </p:cNvPr>
          <p:cNvGrpSpPr/>
          <p:nvPr/>
        </p:nvGrpSpPr>
        <p:grpSpPr>
          <a:xfrm>
            <a:off x="6641492" y="367964"/>
            <a:ext cx="4759457" cy="3042996"/>
            <a:chOff x="6641492" y="367964"/>
            <a:chExt cx="4759457" cy="3042996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8008A79A-2BF7-48BA-A57C-C69215BF772F}"/>
                </a:ext>
              </a:extLst>
            </p:cNvPr>
            <p:cNvSpPr/>
            <p:nvPr/>
          </p:nvSpPr>
          <p:spPr>
            <a:xfrm>
              <a:off x="6641492" y="620366"/>
              <a:ext cx="4759457" cy="2068824"/>
            </a:xfrm>
            <a:prstGeom prst="roundRect">
              <a:avLst>
                <a:gd name="adj" fmla="val 50000"/>
              </a:avLst>
            </a:prstGeom>
            <a:solidFill>
              <a:srgbClr val="9DE0F5"/>
            </a:solidFill>
            <a:ln w="76200">
              <a:solidFill>
                <a:srgbClr val="F8FC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20122945-4178-4AE2-A1E6-E7202021CD77}"/>
                </a:ext>
              </a:extLst>
            </p:cNvPr>
            <p:cNvSpPr/>
            <p:nvPr/>
          </p:nvSpPr>
          <p:spPr>
            <a:xfrm>
              <a:off x="8667750" y="1407019"/>
              <a:ext cx="914400" cy="495518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458A3E24-1E2D-4D7A-94A2-53CF686FF2E3}"/>
                </a:ext>
              </a:extLst>
            </p:cNvPr>
            <p:cNvSpPr/>
            <p:nvPr/>
          </p:nvSpPr>
          <p:spPr>
            <a:xfrm>
              <a:off x="6983112" y="2776940"/>
              <a:ext cx="2038108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200" b="1" dirty="0">
                  <a:solidFill>
                    <a:schemeClr val="accent1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กรวยดอกไม้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56B34288-4C7F-40D3-A10F-14D686508F83}"/>
                </a:ext>
              </a:extLst>
            </p:cNvPr>
            <p:cNvSpPr/>
            <p:nvPr/>
          </p:nvSpPr>
          <p:spPr>
            <a:xfrm>
              <a:off x="9149645" y="2776940"/>
              <a:ext cx="2038108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200" b="1" dirty="0">
                  <a:solidFill>
                    <a:schemeClr val="accent1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พวงมาลัย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18F83B1-A173-40B9-B9D8-79A985628CA1}"/>
                </a:ext>
              </a:extLst>
            </p:cNvPr>
            <p:cNvSpPr/>
            <p:nvPr/>
          </p:nvSpPr>
          <p:spPr>
            <a:xfrm>
              <a:off x="8131094" y="1350688"/>
              <a:ext cx="2038108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200" b="1" dirty="0">
                  <a:solidFill>
                    <a:srgbClr val="2F559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16FF76D-ED34-4744-8792-9AC8C4A6BD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557221">
              <a:off x="9582150" y="888444"/>
              <a:ext cx="1426948" cy="1580646"/>
            </a:xfrm>
            <a:prstGeom prst="rect">
              <a:avLst/>
            </a:prstGeom>
            <a:effectLst>
              <a:outerShdw blurRad="63500" dist="381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5651B31-D081-4474-9F86-63EEB26B6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31453">
              <a:off x="7481078" y="367964"/>
              <a:ext cx="840118" cy="2113971"/>
            </a:xfrm>
            <a:prstGeom prst="rect">
              <a:avLst/>
            </a:prstGeom>
          </p:spPr>
        </p:pic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699F5DA-A0B8-4CFB-B065-5B88DE0D9F0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4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6" name="AutoShape 38" descr="Click Icon Stock Vector Illustration Flat: เวกเตอร์สต็อก (ปลอดค่าลิขสิทธิ์)  605935103 | Shutterstock">
            <a:extLst>
              <a:ext uri="{FF2B5EF4-FFF2-40B4-BE49-F238E27FC236}">
                <a16:creationId xmlns:a16="http://schemas.microsoft.com/office/drawing/2014/main" id="{E016A1C3-C955-47AB-B3E3-74E8F0DB21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-459136" y="7472415"/>
            <a:ext cx="444077" cy="33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18799" tIns="59399" rIns="118799" bIns="59399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103B506-EAA0-4314-81F2-8AB49489C4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6" y="6215974"/>
            <a:ext cx="493437" cy="4870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88D4F6-9E0A-4D17-8C30-A699694929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664" y="370813"/>
            <a:ext cx="5054600" cy="807757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45F4DF87-10E7-452F-A0FD-A153E1D6237D}"/>
              </a:ext>
            </a:extLst>
          </p:cNvPr>
          <p:cNvGrpSpPr/>
          <p:nvPr/>
        </p:nvGrpSpPr>
        <p:grpSpPr>
          <a:xfrm>
            <a:off x="2283445" y="1691762"/>
            <a:ext cx="2387192" cy="1514733"/>
            <a:chOff x="2156445" y="1597817"/>
            <a:chExt cx="2387192" cy="1514733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5DD1CE57-153C-4279-A32C-96C5BF8FDF1B}"/>
                </a:ext>
              </a:extLst>
            </p:cNvPr>
            <p:cNvSpPr/>
            <p:nvPr/>
          </p:nvSpPr>
          <p:spPr>
            <a:xfrm>
              <a:off x="2156445" y="1844040"/>
              <a:ext cx="2387192" cy="126851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8383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C5FBA2ED-4032-4418-9968-FB0678EA4D79}"/>
                </a:ext>
              </a:extLst>
            </p:cNvPr>
            <p:cNvSpPr/>
            <p:nvPr/>
          </p:nvSpPr>
          <p:spPr>
            <a:xfrm>
              <a:off x="2587799" y="1597817"/>
              <a:ext cx="1461514" cy="491446"/>
            </a:xfrm>
            <a:prstGeom prst="roundRect">
              <a:avLst>
                <a:gd name="adj" fmla="val 50000"/>
              </a:avLst>
            </a:prstGeom>
            <a:solidFill>
              <a:srgbClr val="E83833"/>
            </a:solidFill>
            <a:ln w="28575">
              <a:solidFill>
                <a:srgbClr val="FAD3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DA858CF-FBD9-4348-98B1-A5D46E4E5101}"/>
                </a:ext>
              </a:extLst>
            </p:cNvPr>
            <p:cNvSpPr txBox="1"/>
            <p:nvPr/>
          </p:nvSpPr>
          <p:spPr>
            <a:xfrm>
              <a:off x="2757950" y="1598384"/>
              <a:ext cx="10999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ดอกเข็ม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834CA0A-C8D3-499A-BC09-2F4C0E6BD973}"/>
                </a:ext>
              </a:extLst>
            </p:cNvPr>
            <p:cNvSpPr txBox="1"/>
            <p:nvPr/>
          </p:nvSpPr>
          <p:spPr>
            <a:xfrm>
              <a:off x="2218960" y="2153872"/>
              <a:ext cx="2215671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เปรียบเสมือนสติปัญญา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ที่เฉียบคมราวเข็ม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5FED0BE-CBFD-49E3-8C9B-00706CE75912}"/>
              </a:ext>
            </a:extLst>
          </p:cNvPr>
          <p:cNvGrpSpPr/>
          <p:nvPr/>
        </p:nvGrpSpPr>
        <p:grpSpPr>
          <a:xfrm>
            <a:off x="2283445" y="4256358"/>
            <a:ext cx="2387192" cy="1514232"/>
            <a:chOff x="2156445" y="4229151"/>
            <a:chExt cx="2387192" cy="1514232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93A3B0A6-94A5-477A-8F03-8FBF70E37F7C}"/>
                </a:ext>
              </a:extLst>
            </p:cNvPr>
            <p:cNvSpPr/>
            <p:nvPr/>
          </p:nvSpPr>
          <p:spPr>
            <a:xfrm>
              <a:off x="2156445" y="4474873"/>
              <a:ext cx="2387192" cy="126851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A832B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B36229FE-9FB2-4966-BFF2-0FB6A6176D38}"/>
                </a:ext>
              </a:extLst>
            </p:cNvPr>
            <p:cNvSpPr/>
            <p:nvPr/>
          </p:nvSpPr>
          <p:spPr>
            <a:xfrm>
              <a:off x="2469852" y="4229151"/>
              <a:ext cx="1701127" cy="491446"/>
            </a:xfrm>
            <a:prstGeom prst="roundRect">
              <a:avLst>
                <a:gd name="adj" fmla="val 50000"/>
              </a:avLst>
            </a:prstGeom>
            <a:solidFill>
              <a:srgbClr val="A832B8"/>
            </a:solidFill>
            <a:ln w="28575">
              <a:solidFill>
                <a:srgbClr val="EBC8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659747EC-E127-411B-BCC0-85A7B37DEE6B}"/>
                </a:ext>
              </a:extLst>
            </p:cNvPr>
            <p:cNvSpPr txBox="1"/>
            <p:nvPr/>
          </p:nvSpPr>
          <p:spPr>
            <a:xfrm>
              <a:off x="2618152" y="4229718"/>
              <a:ext cx="140134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ดอกมะเขือ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32EA5EE-F3EF-46C1-95D4-4F2DFB940DED}"/>
                </a:ext>
              </a:extLst>
            </p:cNvPr>
            <p:cNvSpPr txBox="1"/>
            <p:nvPr/>
          </p:nvSpPr>
          <p:spPr>
            <a:xfrm>
              <a:off x="2406221" y="4783129"/>
              <a:ext cx="1846980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เปรียบเสมือนความ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อ่อนน้อมถ่อมตน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3D807CF-615F-4F38-9085-4EAF8A5044B0}"/>
              </a:ext>
            </a:extLst>
          </p:cNvPr>
          <p:cNvGrpSpPr/>
          <p:nvPr/>
        </p:nvGrpSpPr>
        <p:grpSpPr>
          <a:xfrm>
            <a:off x="7451895" y="1474386"/>
            <a:ext cx="2420090" cy="1916002"/>
            <a:chOff x="7578895" y="1591536"/>
            <a:chExt cx="2420090" cy="1916002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75CBF064-2F25-416D-963F-CBA25C02FAD0}"/>
                </a:ext>
              </a:extLst>
            </p:cNvPr>
            <p:cNvSpPr/>
            <p:nvPr/>
          </p:nvSpPr>
          <p:spPr>
            <a:xfrm>
              <a:off x="7578895" y="1843540"/>
              <a:ext cx="2387192" cy="1663998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719E2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A8369FD1-74E0-4218-BDD6-1B26CCE0F141}"/>
                </a:ext>
              </a:extLst>
            </p:cNvPr>
            <p:cNvSpPr/>
            <p:nvPr/>
          </p:nvSpPr>
          <p:spPr>
            <a:xfrm>
              <a:off x="7919582" y="1597817"/>
              <a:ext cx="1705818" cy="491446"/>
            </a:xfrm>
            <a:prstGeom prst="roundRect">
              <a:avLst>
                <a:gd name="adj" fmla="val 50000"/>
              </a:avLst>
            </a:prstGeom>
            <a:solidFill>
              <a:srgbClr val="719E20"/>
            </a:solidFill>
            <a:ln w="28575">
              <a:solidFill>
                <a:srgbClr val="E6F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1A31A408-98BC-428A-A98D-B16BC9616C38}"/>
                </a:ext>
              </a:extLst>
            </p:cNvPr>
            <p:cNvSpPr txBox="1"/>
            <p:nvPr/>
          </p:nvSpPr>
          <p:spPr>
            <a:xfrm>
              <a:off x="8100242" y="1591536"/>
              <a:ext cx="13885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หญ้าแพรก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4659678-028A-4396-A4C9-036F45DD7C7D}"/>
                </a:ext>
              </a:extLst>
            </p:cNvPr>
            <p:cNvSpPr txBox="1"/>
            <p:nvPr/>
          </p:nvSpPr>
          <p:spPr>
            <a:xfrm>
              <a:off x="7611793" y="2153872"/>
              <a:ext cx="2387192" cy="1292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เปรียบเสมือนความอดทน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ความเจริญงอกงาม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เมื่อได้รับการสั่งสอน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64ED494-89C9-40A4-9B12-CF4F366E894B}"/>
              </a:ext>
            </a:extLst>
          </p:cNvPr>
          <p:cNvGrpSpPr/>
          <p:nvPr/>
        </p:nvGrpSpPr>
        <p:grpSpPr>
          <a:xfrm>
            <a:off x="7451895" y="4115082"/>
            <a:ext cx="2387192" cy="1909721"/>
            <a:chOff x="7578895" y="4229150"/>
            <a:chExt cx="2387192" cy="1909721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BA6466CE-075D-4835-A118-F6F5E70E3991}"/>
                </a:ext>
              </a:extLst>
            </p:cNvPr>
            <p:cNvSpPr/>
            <p:nvPr/>
          </p:nvSpPr>
          <p:spPr>
            <a:xfrm>
              <a:off x="7578895" y="4474873"/>
              <a:ext cx="2387192" cy="1663998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5883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DA714B08-BD8E-4B96-8BF0-7BE090885232}"/>
                </a:ext>
              </a:extLst>
            </p:cNvPr>
            <p:cNvSpPr/>
            <p:nvPr/>
          </p:nvSpPr>
          <p:spPr>
            <a:xfrm>
              <a:off x="7984842" y="4229150"/>
              <a:ext cx="1575299" cy="491446"/>
            </a:xfrm>
            <a:prstGeom prst="roundRect">
              <a:avLst>
                <a:gd name="adj" fmla="val 50000"/>
              </a:avLst>
            </a:prstGeom>
            <a:solidFill>
              <a:srgbClr val="F58837"/>
            </a:solidFill>
            <a:ln w="2857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413F43E-732D-4B12-99E2-8411FCA147D5}"/>
                </a:ext>
              </a:extLst>
            </p:cNvPr>
            <p:cNvSpPr txBox="1"/>
            <p:nvPr/>
          </p:nvSpPr>
          <p:spPr>
            <a:xfrm>
              <a:off x="8220852" y="4244642"/>
              <a:ext cx="11368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ข้าวตอก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6BB4F93-CCF9-4F35-8481-E36A23769F97}"/>
                </a:ext>
              </a:extLst>
            </p:cNvPr>
            <p:cNvSpPr txBox="1"/>
            <p:nvPr/>
          </p:nvSpPr>
          <p:spPr>
            <a:xfrm>
              <a:off x="7740753" y="4799182"/>
              <a:ext cx="2097048" cy="1292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เปรียบเสมือนความ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มีระเบียบวินัย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การรู้จักควบคุมตนเอง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2C551140-DF86-4EA8-B5C8-F412ADB2CAF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9877" y="545035"/>
            <a:ext cx="2292246" cy="5767930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39C58AC4-77B4-4822-8C62-1E22FA6E9AE5}"/>
              </a:ext>
            </a:extLst>
          </p:cNvPr>
          <p:cNvGrpSpPr/>
          <p:nvPr/>
        </p:nvGrpSpPr>
        <p:grpSpPr>
          <a:xfrm>
            <a:off x="266309" y="1480667"/>
            <a:ext cx="1890136" cy="1787195"/>
            <a:chOff x="266309" y="1363807"/>
            <a:chExt cx="1890136" cy="1787195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B6583B5-7330-4E21-8A02-20E942D94A7A}"/>
                </a:ext>
              </a:extLst>
            </p:cNvPr>
            <p:cNvSpPr/>
            <p:nvPr/>
          </p:nvSpPr>
          <p:spPr>
            <a:xfrm>
              <a:off x="399665" y="1505082"/>
              <a:ext cx="1645920" cy="1645920"/>
            </a:xfrm>
            <a:prstGeom prst="ellipse">
              <a:avLst/>
            </a:prstGeom>
            <a:solidFill>
              <a:srgbClr val="9DE0F5"/>
            </a:solidFill>
            <a:ln w="76200">
              <a:solidFill>
                <a:srgbClr val="F8FC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5A4D97B-1366-4A45-8DAF-7602F28124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370" t="-4024" r="-932"/>
            <a:stretch/>
          </p:blipFill>
          <p:spPr>
            <a:xfrm>
              <a:off x="266309" y="1363807"/>
              <a:ext cx="1890136" cy="1726404"/>
            </a:xfrm>
            <a:prstGeom prst="ellipse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F924DC1-80C5-47AC-881F-5132604AF717}"/>
              </a:ext>
            </a:extLst>
          </p:cNvPr>
          <p:cNvGrpSpPr/>
          <p:nvPr/>
        </p:nvGrpSpPr>
        <p:grpSpPr>
          <a:xfrm>
            <a:off x="386720" y="4256358"/>
            <a:ext cx="1658865" cy="1645920"/>
            <a:chOff x="386720" y="4136416"/>
            <a:chExt cx="1658865" cy="1645920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F6EA7CCE-BCEF-4846-9E22-EA34BE819AB2}"/>
                </a:ext>
              </a:extLst>
            </p:cNvPr>
            <p:cNvSpPr/>
            <p:nvPr/>
          </p:nvSpPr>
          <p:spPr>
            <a:xfrm>
              <a:off x="399665" y="4136416"/>
              <a:ext cx="1645920" cy="1645920"/>
            </a:xfrm>
            <a:prstGeom prst="ellipse">
              <a:avLst/>
            </a:prstGeom>
            <a:solidFill>
              <a:srgbClr val="9DE0F5"/>
            </a:solidFill>
            <a:ln w="76200">
              <a:solidFill>
                <a:srgbClr val="F8FC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B16C678-ED62-4CCC-B105-427B424CB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6720" y="4523230"/>
              <a:ext cx="1648142" cy="938281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BA752F9-0E47-4EBB-98DC-0A0A60DB4927}"/>
              </a:ext>
            </a:extLst>
          </p:cNvPr>
          <p:cNvGrpSpPr/>
          <p:nvPr/>
        </p:nvGrpSpPr>
        <p:grpSpPr>
          <a:xfrm>
            <a:off x="10146415" y="4260396"/>
            <a:ext cx="1699269" cy="1645920"/>
            <a:chOff x="10146415" y="4140454"/>
            <a:chExt cx="1699269" cy="1645920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8CAAA41D-C038-40D5-B539-B963A14B7ACF}"/>
                </a:ext>
              </a:extLst>
            </p:cNvPr>
            <p:cNvSpPr/>
            <p:nvPr/>
          </p:nvSpPr>
          <p:spPr>
            <a:xfrm>
              <a:off x="10146415" y="4140454"/>
              <a:ext cx="1645920" cy="1645920"/>
            </a:xfrm>
            <a:prstGeom prst="ellipse">
              <a:avLst/>
            </a:prstGeom>
            <a:solidFill>
              <a:srgbClr val="9DE0F5"/>
            </a:solidFill>
            <a:ln w="76200">
              <a:solidFill>
                <a:srgbClr val="F8FC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3E6FCB1E-37F5-456A-9A06-92421D78851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46415" y="4323220"/>
              <a:ext cx="1699269" cy="1442775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92B960E-994D-4E35-B7E2-D9FF6CE4313B}"/>
              </a:ext>
            </a:extLst>
          </p:cNvPr>
          <p:cNvGrpSpPr/>
          <p:nvPr/>
        </p:nvGrpSpPr>
        <p:grpSpPr>
          <a:xfrm>
            <a:off x="9998985" y="1172146"/>
            <a:ext cx="1926706" cy="2099754"/>
            <a:chOff x="9998985" y="1055286"/>
            <a:chExt cx="1926706" cy="2099754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693938CB-2799-42C7-956D-BC7C3113783B}"/>
                </a:ext>
              </a:extLst>
            </p:cNvPr>
            <p:cNvSpPr/>
            <p:nvPr/>
          </p:nvSpPr>
          <p:spPr>
            <a:xfrm>
              <a:off x="10146415" y="1509120"/>
              <a:ext cx="1645920" cy="1645920"/>
            </a:xfrm>
            <a:prstGeom prst="ellipse">
              <a:avLst/>
            </a:prstGeom>
            <a:solidFill>
              <a:srgbClr val="9DE0F5"/>
            </a:solidFill>
            <a:ln w="76200">
              <a:solidFill>
                <a:srgbClr val="F8FC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5F74A6F-4844-4BF4-BE9D-4A7288DB22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329" t="-17515" r="-5382" b="6098"/>
            <a:stretch/>
          </p:blipFill>
          <p:spPr>
            <a:xfrm>
              <a:off x="9998985" y="1055286"/>
              <a:ext cx="1926706" cy="2034926"/>
            </a:xfrm>
            <a:prstGeom prst="ellipse">
              <a:avLst/>
            </a:prstGeom>
          </p:spPr>
        </p:pic>
      </p:grpSp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4C038C5-21AA-47DD-A2FB-F462DA33D7E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65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3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0DBE208-FDBA-4979-8D55-E59C7EE82F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368" y="0"/>
            <a:ext cx="1220410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6E321B7-CADB-4820-920D-95839289CE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2732" y="4157483"/>
            <a:ext cx="2389488" cy="2700517"/>
          </a:xfrm>
          <a:prstGeom prst="rect">
            <a:avLst/>
          </a:prstGeom>
          <a:effectLst/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F30017A-16E0-43CE-8599-7642D880CC31}"/>
              </a:ext>
            </a:extLst>
          </p:cNvPr>
          <p:cNvGrpSpPr/>
          <p:nvPr/>
        </p:nvGrpSpPr>
        <p:grpSpPr>
          <a:xfrm>
            <a:off x="987030" y="910252"/>
            <a:ext cx="3220890" cy="3100174"/>
            <a:chOff x="8556230" y="910252"/>
            <a:chExt cx="3220890" cy="310017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5F2C152-035F-453A-8AF9-5AF7060E19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37492" y="910252"/>
              <a:ext cx="3058366" cy="3100174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2D1C824-0BF1-4513-BAA6-2736D9FB7CC9}"/>
                </a:ext>
              </a:extLst>
            </p:cNvPr>
            <p:cNvSpPr/>
            <p:nvPr/>
          </p:nvSpPr>
          <p:spPr>
            <a:xfrm>
              <a:off x="8556230" y="1212344"/>
              <a:ext cx="3220890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เพื่อน ๆ คิดว่าการแสดงนาฏศิลป์ไทยมีคุณค่า</a:t>
              </a: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และความสำคัญต่อตัวเราหรือไม่ เพราะอะไรนะ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289F0A-1993-4E9D-9A8B-05C0732BFA55}"/>
              </a:ext>
            </a:extLst>
          </p:cNvPr>
          <p:cNvGrpSpPr/>
          <p:nvPr/>
        </p:nvGrpSpPr>
        <p:grpSpPr>
          <a:xfrm>
            <a:off x="220781" y="968268"/>
            <a:ext cx="4753388" cy="3003737"/>
            <a:chOff x="8576532" y="740013"/>
            <a:chExt cx="4753388" cy="3003737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154E5A3-6BFD-4254-8C6C-12646794641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76532" y="740013"/>
              <a:ext cx="4753388" cy="3003737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0144AB2-BB2C-4CB6-B76B-0E4A6719E813}"/>
                </a:ext>
              </a:extLst>
            </p:cNvPr>
            <p:cNvSpPr/>
            <p:nvPr/>
          </p:nvSpPr>
          <p:spPr>
            <a:xfrm>
              <a:off x="8718754" y="1028343"/>
              <a:ext cx="4377450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นาฏศิลป์ไทยจัดเป็นมรดกวัฒนธรรม</a:t>
              </a:r>
            </a:p>
            <a:p>
              <a:pPr algn="ctr"/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ทางภูมิปัญญาที่บรรพบุรุษไทยได้คิดสร้างสรรค์ขึ้นจนกลายเป็นเอกลักษณ์ทางวัฒนธรรมของชาติ จัดเป็นการแสดง</a:t>
              </a:r>
            </a:p>
            <a:p>
              <a:pPr algn="ctr"/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ที่มีคุณค่าและความสำคัญหลายประการ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FC12321E-378B-4D90-85EC-94DE54248C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020" y="6215974"/>
            <a:ext cx="493437" cy="487028"/>
          </a:xfrm>
          <a:prstGeom prst="rect">
            <a:avLst/>
          </a:prstGeom>
        </p:spPr>
      </p:pic>
      <p:pic>
        <p:nvPicPr>
          <p:cNvPr id="19" name="ANS">
            <a:hlinkClick r:id="rId9" action="ppaction://hlinksldjump"/>
            <a:extLst>
              <a:ext uri="{FF2B5EF4-FFF2-40B4-BE49-F238E27FC236}">
                <a16:creationId xmlns:a16="http://schemas.microsoft.com/office/drawing/2014/main" id="{14B8812A-0599-466B-83AF-F8AA383E03B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8423"/>
            <a:ext cx="1105348" cy="484579"/>
          </a:xfrm>
          <a:prstGeom prst="rect">
            <a:avLst/>
          </a:prstGeom>
        </p:spPr>
      </p:pic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004C1F-282B-41C1-81FF-2426F12DE68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E8E02661-93DF-4053-985C-50AA54ACE3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0A306B4-35B4-4405-8498-7F1C05138C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402143-4A07-4EB6-8102-6A994A576C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103" y="370158"/>
            <a:ext cx="3485180" cy="80775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6D2DDE0-3594-430F-BDDD-65850D66192A}"/>
              </a:ext>
            </a:extLst>
          </p:cNvPr>
          <p:cNvGrpSpPr/>
          <p:nvPr/>
        </p:nvGrpSpPr>
        <p:grpSpPr>
          <a:xfrm>
            <a:off x="8947645" y="1509619"/>
            <a:ext cx="2784068" cy="1367612"/>
            <a:chOff x="8947645" y="1509619"/>
            <a:chExt cx="2784068" cy="1367612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6D1B731-8606-4C6A-A467-C9D4CC293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47645" y="1509619"/>
              <a:ext cx="2784068" cy="1367612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C55FF7A-BAE3-4D8F-A6AA-37848BB27083}"/>
                </a:ext>
              </a:extLst>
            </p:cNvPr>
            <p:cNvSpPr txBox="1"/>
            <p:nvPr/>
          </p:nvSpPr>
          <p:spPr>
            <a:xfrm>
              <a:off x="8985745" y="1583516"/>
              <a:ext cx="2699778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แสดงถึงเอกลักษณ์ทาง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วัฒนธรรมของชาติ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3977C34-A2AB-49CA-AFB5-50390566C2EA}"/>
              </a:ext>
            </a:extLst>
          </p:cNvPr>
          <p:cNvGrpSpPr/>
          <p:nvPr/>
        </p:nvGrpSpPr>
        <p:grpSpPr>
          <a:xfrm>
            <a:off x="4591499" y="1619052"/>
            <a:ext cx="2784066" cy="1375752"/>
            <a:chOff x="4591499" y="1619052"/>
            <a:chExt cx="2784066" cy="1375752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B9BCE48-C66A-47DF-83F4-FDFE7FA94BA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91499" y="1619052"/>
              <a:ext cx="2784066" cy="1375752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58B5473-340E-451B-86E1-C2719C6AFE01}"/>
                </a:ext>
              </a:extLst>
            </p:cNvPr>
            <p:cNvSpPr txBox="1"/>
            <p:nvPr/>
          </p:nvSpPr>
          <p:spPr>
            <a:xfrm>
              <a:off x="4894932" y="1695251"/>
              <a:ext cx="2177199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ฝึกความสามัคคี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การทำงานเป็นทีม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3EB0824-6BFC-46A2-8D49-3E94322544FE}"/>
              </a:ext>
            </a:extLst>
          </p:cNvPr>
          <p:cNvGrpSpPr/>
          <p:nvPr/>
        </p:nvGrpSpPr>
        <p:grpSpPr>
          <a:xfrm>
            <a:off x="727098" y="1548074"/>
            <a:ext cx="2849190" cy="1383892"/>
            <a:chOff x="727098" y="1548074"/>
            <a:chExt cx="2849190" cy="1383892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9A233AD-796B-4D65-8244-0D3B96863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7098" y="1548074"/>
              <a:ext cx="2849190" cy="1383892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4932F35-7249-4A5F-9B58-F684D534B08B}"/>
                </a:ext>
              </a:extLst>
            </p:cNvPr>
            <p:cNvSpPr txBox="1"/>
            <p:nvPr/>
          </p:nvSpPr>
          <p:spPr>
            <a:xfrm>
              <a:off x="793789" y="1619052"/>
              <a:ext cx="2715808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ร่างกายแข็งแรง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คล่องแคล่วและว่องไว 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B3EA92C-0833-40C1-AF36-B1C01FCA89B4}"/>
              </a:ext>
            </a:extLst>
          </p:cNvPr>
          <p:cNvGrpSpPr/>
          <p:nvPr/>
        </p:nvGrpSpPr>
        <p:grpSpPr>
          <a:xfrm>
            <a:off x="2639844" y="5342643"/>
            <a:ext cx="3223654" cy="1387962"/>
            <a:chOff x="2639844" y="5342643"/>
            <a:chExt cx="3223654" cy="1387962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C0495A7-F645-49C7-87F4-A344DADD5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39844" y="5342643"/>
              <a:ext cx="3223654" cy="1387962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BA5289C-00C3-4678-B136-17FEBF3500E9}"/>
                </a:ext>
              </a:extLst>
            </p:cNvPr>
            <p:cNvSpPr txBox="1"/>
            <p:nvPr/>
          </p:nvSpPr>
          <p:spPr>
            <a:xfrm>
              <a:off x="2913806" y="5587778"/>
              <a:ext cx="267573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อารมณ์ดี ร่าเริงแจ่มใส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มีสุขภาพจิตที่ดี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BFE5BFB-D549-4A58-9FC9-298C2FB2F7C7}"/>
              </a:ext>
            </a:extLst>
          </p:cNvPr>
          <p:cNvGrpSpPr/>
          <p:nvPr/>
        </p:nvGrpSpPr>
        <p:grpSpPr>
          <a:xfrm>
            <a:off x="6450203" y="5330868"/>
            <a:ext cx="3223654" cy="1387962"/>
            <a:chOff x="6450203" y="5330868"/>
            <a:chExt cx="3223654" cy="1387962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6C81E5B-1D9E-4763-9128-1732CF673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50203" y="5330868"/>
              <a:ext cx="3223654" cy="1387962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1C70D2-980E-4E91-A384-6C3AFF760E4D}"/>
                </a:ext>
              </a:extLst>
            </p:cNvPr>
            <p:cNvSpPr txBox="1"/>
            <p:nvPr/>
          </p:nvSpPr>
          <p:spPr>
            <a:xfrm>
              <a:off x="6644286" y="5587778"/>
              <a:ext cx="2731838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มีปฏิภาณไหวพริบ</a:t>
              </a:r>
            </a:p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แก้ปัญหาเฉพาะหน้าได้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97FC862-41FC-4DB3-B658-07417CF302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6" y="6215974"/>
            <a:ext cx="493437" cy="487028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4F61B60-0149-436C-A96C-F54BDF56AC3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7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กล่องข้อความ 5">
            <a:extLst>
              <a:ext uri="{FF2B5EF4-FFF2-40B4-BE49-F238E27FC236}">
                <a16:creationId xmlns:a16="http://schemas.microsoft.com/office/drawing/2014/main" id="{0921EEEC-702B-4826-A0EC-F7101C6339BF}"/>
              </a:ext>
            </a:extLst>
          </p:cNvPr>
          <p:cNvSpPr txBox="1"/>
          <p:nvPr/>
        </p:nvSpPr>
        <p:spPr>
          <a:xfrm>
            <a:off x="4843925" y="886703"/>
            <a:ext cx="652396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929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ภาษาท่าแบ่งเป็น  </a:t>
            </a:r>
            <a:r>
              <a:rPr lang="en-US" sz="2929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r>
              <a:rPr lang="th-TH" sz="2929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ประเภท ได้แก่</a:t>
            </a:r>
            <a:endParaRPr lang="en-US" sz="2929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D184B1-3712-4D28-9BEF-B1F35244ED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D9A7577-4F2E-4A11-96EB-A647316998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9955" y="4248633"/>
            <a:ext cx="2308836" cy="260936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1FFB4D0-A424-489F-BF9D-C50070D5D83A}"/>
              </a:ext>
            </a:extLst>
          </p:cNvPr>
          <p:cNvGrpSpPr/>
          <p:nvPr/>
        </p:nvGrpSpPr>
        <p:grpSpPr>
          <a:xfrm>
            <a:off x="7933698" y="1703002"/>
            <a:ext cx="3341350" cy="2344750"/>
            <a:chOff x="6855745" y="1097817"/>
            <a:chExt cx="3341350" cy="234475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2502BC3-56CC-4BC5-8EC2-660987848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5745" y="1097817"/>
              <a:ext cx="3341350" cy="2344750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1A6FE39-8B5D-43ED-BDA6-84239F11C42F}"/>
                </a:ext>
              </a:extLst>
            </p:cNvPr>
            <p:cNvSpPr/>
            <p:nvPr/>
          </p:nvSpPr>
          <p:spPr>
            <a:xfrm>
              <a:off x="6915975" y="1259072"/>
              <a:ext cx="3220890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เพื่อน ๆ สามารถมีส่วนร่วม</a:t>
              </a: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ในการสืบทอดนาฏศิลป์ไทยด้วยวิธีการอย่างไรบ้างคะ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C26F814F-FB6F-41AF-A96E-44824F2855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DD9C3BD-0FCF-4598-8FFA-846E93B291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6" y="6215974"/>
            <a:ext cx="493437" cy="487028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3AA6002-D107-4B3E-B582-12FC7430A4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83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656B3DCA-1AD1-4935-8E96-6F6CA6C49C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102" y="357465"/>
            <a:ext cx="6612183" cy="79193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D4ADA64-FBF9-4455-B0E7-3B0B9027A5E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560CE08-B733-478D-BAFD-7750B028634D}"/>
              </a:ext>
            </a:extLst>
          </p:cNvPr>
          <p:cNvGrpSpPr/>
          <p:nvPr/>
        </p:nvGrpSpPr>
        <p:grpSpPr>
          <a:xfrm>
            <a:off x="777778" y="1134446"/>
            <a:ext cx="2209954" cy="5445739"/>
            <a:chOff x="777778" y="1134446"/>
            <a:chExt cx="2209954" cy="5445739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5BEEB01-D790-4084-B7F8-60210D3F4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2973" y="1134446"/>
              <a:ext cx="2164368" cy="237371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EE188A3-1B29-46F7-9341-602F727C0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7778" y="3684905"/>
              <a:ext cx="2194758" cy="54362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86C80B2-0361-413C-B49D-79C2CBF515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0600" y="2343274"/>
              <a:ext cx="1311546" cy="711217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5A0DF3D-D34D-4FC2-B1A1-1B1D509D756B}"/>
                </a:ext>
              </a:extLst>
            </p:cNvPr>
            <p:cNvSpPr txBox="1"/>
            <p:nvPr/>
          </p:nvSpPr>
          <p:spPr>
            <a:xfrm>
              <a:off x="792973" y="4317258"/>
              <a:ext cx="2194759" cy="2262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>
                <a:lnSpc>
                  <a:spcPct val="90000"/>
                </a:lnSpc>
              </a:pPr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สืบค้นข้อมูลเกี่ยวกับการแสดงนาฏศิลป์ไทย นำข้อมูลที่ได้ไปจัดทำป้ายนิเทศ เพื่อเผยแพร่ความรู้ให้แก่ผู้คนในชุมชน/ท้องถิ่น</a:t>
              </a:r>
              <a:endParaRPr lang="en-US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908B24E-2E0F-453E-A580-5786A224EB45}"/>
              </a:ext>
            </a:extLst>
          </p:cNvPr>
          <p:cNvGrpSpPr/>
          <p:nvPr/>
        </p:nvGrpSpPr>
        <p:grpSpPr>
          <a:xfrm>
            <a:off x="3316943" y="1077334"/>
            <a:ext cx="2194757" cy="5502851"/>
            <a:chOff x="3316943" y="1077334"/>
            <a:chExt cx="2194757" cy="550285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4088933-92DF-4AFB-9D45-BA192A561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32137" y="1077334"/>
              <a:ext cx="2164368" cy="243449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9DA4D08-238E-468B-886D-F446D4E14D7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16943" y="3674775"/>
              <a:ext cx="2194757" cy="563884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0E9DF7E-F753-4A8B-9E46-DA53A0BBCEF7}"/>
                </a:ext>
              </a:extLst>
            </p:cNvPr>
            <p:cNvSpPr txBox="1"/>
            <p:nvPr/>
          </p:nvSpPr>
          <p:spPr>
            <a:xfrm>
              <a:off x="3464594" y="4317258"/>
              <a:ext cx="1965902" cy="2262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>
                <a:lnSpc>
                  <a:spcPct val="90000"/>
                </a:lnSpc>
              </a:pPr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ฝึกปฏิบัติการแสดงนาฏศิลป์ไทยในชุดง่าย ๆ ตามความสนใจ จากนั้นนำไปจัดแสดงเพื่อเป็น</a:t>
              </a:r>
              <a:r>
                <a:rPr lang="en-ZW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  </a:t>
              </a:r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การเผยแพร่ผลงาน</a:t>
              </a:r>
              <a:endParaRPr lang="en-US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B9CEA6C-C7CD-4749-A2FA-15DB24D9A0FF}"/>
              </a:ext>
            </a:extLst>
          </p:cNvPr>
          <p:cNvGrpSpPr/>
          <p:nvPr/>
        </p:nvGrpSpPr>
        <p:grpSpPr>
          <a:xfrm>
            <a:off x="5877515" y="1294449"/>
            <a:ext cx="2630332" cy="4933174"/>
            <a:chOff x="5877515" y="1294449"/>
            <a:chExt cx="2630332" cy="493317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5E2F1D-032A-451E-B549-7CF86A0D4C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53311" y="1294449"/>
              <a:ext cx="2390597" cy="2245405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CA85BF2-0134-46F9-A593-F32F916DF0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7515" y="3675558"/>
              <a:ext cx="2630332" cy="577390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0A59419-C972-4447-B55D-2062B5BA0A92}"/>
                </a:ext>
              </a:extLst>
            </p:cNvPr>
            <p:cNvSpPr txBox="1"/>
            <p:nvPr/>
          </p:nvSpPr>
          <p:spPr>
            <a:xfrm>
              <a:off x="5972868" y="4324794"/>
              <a:ext cx="2497526" cy="1902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>
                <a:lnSpc>
                  <a:spcPct val="90000"/>
                </a:lnSpc>
              </a:pPr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หาโอกาสในการเข้าร่วมกิจกรรมทางนาฏศิลป์ไทย ไม่ว่าจะในฐานะของ</a:t>
              </a:r>
              <a:r>
                <a:rPr lang="en-ZW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        </a:t>
              </a:r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ผู้แสดง หรือในฐานะของผู้ชมการแสดง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64B9ABE-5628-4B5F-B6E0-2ABF69A0ADC5}"/>
              </a:ext>
            </a:extLst>
          </p:cNvPr>
          <p:cNvGrpSpPr/>
          <p:nvPr/>
        </p:nvGrpSpPr>
        <p:grpSpPr>
          <a:xfrm>
            <a:off x="8862958" y="1336656"/>
            <a:ext cx="2805914" cy="4883431"/>
            <a:chOff x="8862958" y="1336656"/>
            <a:chExt cx="2805914" cy="488343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23CCEEA-723C-455F-BDFA-FAE5731623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3731" y="1336656"/>
              <a:ext cx="2164368" cy="216099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7B992FE-F515-4B86-8D55-715AA9FF1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62958" y="3684905"/>
              <a:ext cx="2805914" cy="54362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61DB405-28CB-4E23-BD99-C0D131A4D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59543" y="1346413"/>
              <a:ext cx="752910" cy="1362226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A3108B8-8002-4601-8446-3825B4BC1D28}"/>
                </a:ext>
              </a:extLst>
            </p:cNvPr>
            <p:cNvSpPr txBox="1"/>
            <p:nvPr/>
          </p:nvSpPr>
          <p:spPr>
            <a:xfrm>
              <a:off x="9095447" y="4317258"/>
              <a:ext cx="2393932" cy="1902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>
                <a:lnSpc>
                  <a:spcPct val="90000"/>
                </a:lnSpc>
              </a:pPr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จัดการแสดงนาฏศิลป์ไทยในกิจกรรมสำคัญต่าง ๆ ที่โรงเรียน ชุมชน หรือท้องถิ่นจัดขึ้น เช่น งานวิชาการ งานประเพณี </a:t>
              </a:r>
            </a:p>
          </p:txBody>
        </p:sp>
      </p:grpSp>
      <p:pic>
        <p:nvPicPr>
          <p:cNvPr id="59" name="Picture 58">
            <a:extLst>
              <a:ext uri="{FF2B5EF4-FFF2-40B4-BE49-F238E27FC236}">
                <a16:creationId xmlns:a16="http://schemas.microsoft.com/office/drawing/2014/main" id="{79FDA1BA-2E45-4FC1-8021-384386C4FDC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6" y="6215974"/>
            <a:ext cx="493437" cy="487028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A26FE40-6D91-40AC-8E4B-067DA1AD77A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75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727D77D-1F3F-4E94-85E7-916F882135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84468E-B3B0-4A89-98D8-6D55622067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958" y="4157483"/>
            <a:ext cx="2389488" cy="2700517"/>
          </a:xfrm>
          <a:prstGeom prst="rect">
            <a:avLst/>
          </a:prstGeom>
          <a:effectLst/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15AFDA3-FAF2-483F-9FC8-D1B1C244F5DE}"/>
              </a:ext>
            </a:extLst>
          </p:cNvPr>
          <p:cNvGrpSpPr/>
          <p:nvPr/>
        </p:nvGrpSpPr>
        <p:grpSpPr>
          <a:xfrm>
            <a:off x="7934775" y="428263"/>
            <a:ext cx="3533855" cy="3582163"/>
            <a:chOff x="8162003" y="428263"/>
            <a:chExt cx="3533855" cy="3582163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3AA2B36-AE3F-44B4-8F13-32769A81AA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2003" y="428263"/>
              <a:ext cx="3533855" cy="3582163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312D00D-1446-4EC4-BA3D-2E1C763D27D2}"/>
                </a:ext>
              </a:extLst>
            </p:cNvPr>
            <p:cNvSpPr/>
            <p:nvPr/>
          </p:nvSpPr>
          <p:spPr>
            <a:xfrm>
              <a:off x="8318485" y="537365"/>
              <a:ext cx="3220890" cy="30123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หากมีโอกาสได้ไปชม               </a:t>
              </a:r>
            </a:p>
            <a:p>
              <a:pPr algn="ctr">
                <a:lnSpc>
                  <a:spcPct val="9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การแสดงนาฏศิลป์ </a:t>
              </a:r>
            </a:p>
            <a:p>
              <a:pPr algn="ctr">
                <a:lnSpc>
                  <a:spcPct val="9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เพื่อน ๆ จะปฏิบัติตนอย่างไรเพื่อให้ได้รับความรู้</a:t>
              </a:r>
            </a:p>
            <a:p>
              <a:pPr algn="ctr">
                <a:lnSpc>
                  <a:spcPct val="9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และประสบการณ์</a:t>
              </a:r>
            </a:p>
            <a:p>
              <a:pPr algn="ctr">
                <a:lnSpc>
                  <a:spcPct val="9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จากการชมการแสดง</a:t>
              </a:r>
              <a:endParaRPr lang="en-ZW" sz="3000" b="1" dirty="0">
                <a:solidFill>
                  <a:srgbClr val="D5155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ct val="9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มาก</a:t>
              </a:r>
              <a:r>
                <a:rPr lang="th-TH" sz="3000" b="1" dirty="0" err="1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ขึ้</a:t>
              </a: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นคะ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B2A41954-5445-4052-A2FF-5137E89359F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B77DB54-F6F7-45F7-A586-3DAD68FEB0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6" y="6215974"/>
            <a:ext cx="493437" cy="487028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6F282A9-0923-43FE-A21A-DC651064BD8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9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70" name="Straight Connector 7169">
            <a:extLst>
              <a:ext uri="{FF2B5EF4-FFF2-40B4-BE49-F238E27FC236}">
                <a16:creationId xmlns:a16="http://schemas.microsoft.com/office/drawing/2014/main" id="{A87A3552-427D-4EE7-B4DE-4481EA6A913B}"/>
              </a:ext>
            </a:extLst>
          </p:cNvPr>
          <p:cNvCxnSpPr>
            <a:cxnSpLocks/>
          </p:cNvCxnSpPr>
          <p:nvPr/>
        </p:nvCxnSpPr>
        <p:spPr>
          <a:xfrm>
            <a:off x="736600" y="1407395"/>
            <a:ext cx="9152688" cy="0"/>
          </a:xfrm>
          <a:prstGeom prst="line">
            <a:avLst/>
          </a:prstGeom>
          <a:ln w="19050">
            <a:solidFill>
              <a:srgbClr val="FDE9E9">
                <a:alpha val="5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84C04B52-9202-4B58-9063-EE70F56123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7854" y="30420"/>
            <a:ext cx="4628869" cy="682758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33A92B57-F195-48E3-9D17-2D3D85333A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6" y="6215974"/>
            <a:ext cx="493437" cy="487028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F211060C-DCF1-478F-BD11-5851CAF609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71" name="Rectangle 24">
            <a:extLst>
              <a:ext uri="{FF2B5EF4-FFF2-40B4-BE49-F238E27FC236}">
                <a16:creationId xmlns:a16="http://schemas.microsoft.com/office/drawing/2014/main" id="{9F5AE27B-4BA2-4BEB-826C-FA57AAB3B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164" y="277434"/>
            <a:ext cx="9650435" cy="1007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3682" tIns="41841" rIns="83682" bIns="41841" numCol="1" anchor="ctr" anchorCtr="0" compatLnSpc="1">
            <a:prstTxWarp prst="textNoShape">
              <a:avLst/>
            </a:prstTxWarp>
            <a:spAutoFit/>
          </a:bodyPr>
          <a:lstStyle/>
          <a:p>
            <a:pPr defTabSz="836859" fontAlgn="base">
              <a:spcBef>
                <a:spcPct val="0"/>
              </a:spcBef>
              <a:spcAft>
                <a:spcPct val="0"/>
              </a:spcAft>
            </a:pPr>
            <a:r>
              <a:rPr lang="th-TH" altLang="en-US" sz="3000" dirty="0">
                <a:latin typeface="TH Sarabun New" panose="020B0500040200020003" pitchFamily="34" charset="-34"/>
                <a:ea typeface="Calibri" pitchFamily="34" charset="0"/>
                <a:cs typeface="TH Sarabun New" panose="020B0500040200020003" pitchFamily="34" charset="-34"/>
              </a:rPr>
              <a:t>	</a:t>
            </a:r>
            <a:r>
              <a:rPr lang="th-TH" altLang="en-US" sz="3000" b="1" dirty="0">
                <a:solidFill>
                  <a:srgbClr val="E5388A"/>
                </a:solidFill>
                <a:latin typeface="TH Sarabun New" panose="020B0500040200020003" pitchFamily="34" charset="-34"/>
                <a:ea typeface="Calibri" pitchFamily="34" charset="0"/>
                <a:cs typeface="TH Sarabun New" panose="020B0500040200020003" pitchFamily="34" charset="-34"/>
              </a:rPr>
              <a:t>ในการชมการแสดงนาฏศิลป์ไทย </a:t>
            </a:r>
            <a:r>
              <a:rPr lang="th-TH" altLang="en-US" sz="3000" dirty="0">
                <a:latin typeface="TH Sarabun New" panose="020B0500040200020003" pitchFamily="34" charset="-34"/>
                <a:ea typeface="Calibri" pitchFamily="34" charset="0"/>
                <a:cs typeface="TH Sarabun New" panose="020B0500040200020003" pitchFamily="34" charset="-34"/>
              </a:rPr>
              <a:t>เพื่อให้เกิดความซาบซึ้งและมองเห็นคุณค่าความงามของการแสดงได้นั้น ผู้ชมควรปฏิบัติตนตามหลักในการชมการแสดงนาฏศิลป์ ดังนี้</a:t>
            </a:r>
            <a:endParaRPr lang="en-US" alt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2" name="Picture 31">
            <a:hlinkClick r:id="rId6" action="ppaction://hlinksldjump"/>
            <a:extLst>
              <a:ext uri="{FF2B5EF4-FFF2-40B4-BE49-F238E27FC236}">
                <a16:creationId xmlns:a16="http://schemas.microsoft.com/office/drawing/2014/main" id="{86FECF06-41CB-4926-AA4F-31BBAABC0A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69" y="1911629"/>
            <a:ext cx="1561909" cy="1501692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C8600153-A885-48A7-B56D-6C7A24064C9F}"/>
              </a:ext>
            </a:extLst>
          </p:cNvPr>
          <p:cNvSpPr txBox="1"/>
          <p:nvPr/>
        </p:nvSpPr>
        <p:spPr>
          <a:xfrm>
            <a:off x="892308" y="3568986"/>
            <a:ext cx="1530143" cy="736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สังเกตฉากและ</a:t>
            </a:r>
            <a:endParaRPr lang="en-US" sz="2600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อุปกรณ์ต่าง</a:t>
            </a:r>
            <a:r>
              <a:rPr lang="en-US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 </a:t>
            </a:r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ๆ</a:t>
            </a:r>
            <a:endParaRPr lang="en-US" sz="2600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pic>
        <p:nvPicPr>
          <p:cNvPr id="30" name="Picture 29">
            <a:hlinkClick r:id="rId8" action="ppaction://hlinksldjump"/>
            <a:extLst>
              <a:ext uri="{FF2B5EF4-FFF2-40B4-BE49-F238E27FC236}">
                <a16:creationId xmlns:a16="http://schemas.microsoft.com/office/drawing/2014/main" id="{A5F35F3F-6C23-4E5D-8208-9A3E2581017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679" y="4538324"/>
            <a:ext cx="1400075" cy="1400075"/>
          </a:xfrm>
          <a:prstGeom prst="rect">
            <a:avLst/>
          </a:prstGeom>
        </p:spPr>
      </p:pic>
      <p:sp>
        <p:nvSpPr>
          <p:cNvPr id="92" name="TextBox 91">
            <a:extLst>
              <a:ext uri="{FF2B5EF4-FFF2-40B4-BE49-F238E27FC236}">
                <a16:creationId xmlns:a16="http://schemas.microsoft.com/office/drawing/2014/main" id="{A41AF435-6C7C-4AD8-A330-A5D8F7EA776A}"/>
              </a:ext>
            </a:extLst>
          </p:cNvPr>
          <p:cNvSpPr txBox="1"/>
          <p:nvPr/>
        </p:nvSpPr>
        <p:spPr>
          <a:xfrm>
            <a:off x="599733" y="6049804"/>
            <a:ext cx="2115292" cy="736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สังเกต</a:t>
            </a:r>
            <a:endParaRPr lang="en-US" sz="2600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เครื่องแต่งกาย</a:t>
            </a:r>
          </a:p>
        </p:txBody>
      </p:sp>
      <p:pic>
        <p:nvPicPr>
          <p:cNvPr id="22" name="Picture 21">
            <a:hlinkClick r:id="rId10" action="ppaction://hlinksldjump"/>
            <a:extLst>
              <a:ext uri="{FF2B5EF4-FFF2-40B4-BE49-F238E27FC236}">
                <a16:creationId xmlns:a16="http://schemas.microsoft.com/office/drawing/2014/main" id="{1212B4EF-E44E-4D40-820D-98426417039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0101" y="1705457"/>
            <a:ext cx="1772675" cy="1697402"/>
          </a:xfrm>
          <a:prstGeom prst="rect">
            <a:avLst/>
          </a:prstGeom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25F95333-FD4C-40A7-859A-F9F0F395608E}"/>
              </a:ext>
            </a:extLst>
          </p:cNvPr>
          <p:cNvSpPr txBox="1"/>
          <p:nvPr/>
        </p:nvSpPr>
        <p:spPr>
          <a:xfrm>
            <a:off x="3498227" y="3568986"/>
            <a:ext cx="1530143" cy="736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สังเกตบทบาทของผู้แสดง</a:t>
            </a:r>
          </a:p>
        </p:txBody>
      </p:sp>
      <p:pic>
        <p:nvPicPr>
          <p:cNvPr id="28" name="Picture 27">
            <a:hlinkClick r:id="rId12" action="ppaction://hlinksldjump"/>
            <a:extLst>
              <a:ext uri="{FF2B5EF4-FFF2-40B4-BE49-F238E27FC236}">
                <a16:creationId xmlns:a16="http://schemas.microsoft.com/office/drawing/2014/main" id="{619CE2B7-15D8-4CC3-B5EF-C2D38391DBB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6897" y="4538324"/>
            <a:ext cx="1889348" cy="1400075"/>
          </a:xfrm>
          <a:prstGeom prst="rect">
            <a:avLst/>
          </a:prstGeom>
        </p:spPr>
      </p:pic>
      <p:sp>
        <p:nvSpPr>
          <p:cNvPr id="94" name="TextBox 93">
            <a:extLst>
              <a:ext uri="{FF2B5EF4-FFF2-40B4-BE49-F238E27FC236}">
                <a16:creationId xmlns:a16="http://schemas.microsoft.com/office/drawing/2014/main" id="{C02147FA-158F-4EDE-B008-330897F2E744}"/>
              </a:ext>
            </a:extLst>
          </p:cNvPr>
          <p:cNvSpPr txBox="1"/>
          <p:nvPr/>
        </p:nvSpPr>
        <p:spPr>
          <a:xfrm>
            <a:off x="3430248" y="6049804"/>
            <a:ext cx="1666101" cy="423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สังเกตดนตรีที่ใช้</a:t>
            </a:r>
          </a:p>
        </p:txBody>
      </p:sp>
      <p:pic>
        <p:nvPicPr>
          <p:cNvPr id="26" name="Picture 25">
            <a:hlinkClick r:id="rId14" action="ppaction://hlinksldjump"/>
            <a:extLst>
              <a:ext uri="{FF2B5EF4-FFF2-40B4-BE49-F238E27FC236}">
                <a16:creationId xmlns:a16="http://schemas.microsoft.com/office/drawing/2014/main" id="{1A260655-0B91-4F6C-968F-416E88CFE99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731" y="1945052"/>
            <a:ext cx="1415128" cy="1445237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C6926DAC-3913-424C-BAD1-7709DF597A59}"/>
              </a:ext>
            </a:extLst>
          </p:cNvPr>
          <p:cNvSpPr txBox="1"/>
          <p:nvPr/>
        </p:nvSpPr>
        <p:spPr>
          <a:xfrm>
            <a:off x="5858587" y="3568986"/>
            <a:ext cx="1631415" cy="736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สังเกตเนื้อเพลง/บทร้อง</a:t>
            </a:r>
          </a:p>
        </p:txBody>
      </p:sp>
      <p:pic>
        <p:nvPicPr>
          <p:cNvPr id="24" name="Picture 23">
            <a:hlinkClick r:id="rId16" action="ppaction://hlinksldjump"/>
            <a:extLst>
              <a:ext uri="{FF2B5EF4-FFF2-40B4-BE49-F238E27FC236}">
                <a16:creationId xmlns:a16="http://schemas.microsoft.com/office/drawing/2014/main" id="{E06907D9-C274-4E2F-8153-AF42D3A7C78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5860" y="4525068"/>
            <a:ext cx="1400075" cy="1400075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id="{540C2058-286F-43B5-AD83-9C712B13270E}"/>
              </a:ext>
            </a:extLst>
          </p:cNvPr>
          <p:cNvSpPr txBox="1"/>
          <p:nvPr/>
        </p:nvSpPr>
        <p:spPr>
          <a:xfrm>
            <a:off x="5841244" y="6049804"/>
            <a:ext cx="1666101" cy="423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สังเกตท่ารำ</a:t>
            </a:r>
          </a:p>
        </p:txBody>
      </p:sp>
      <p:pic>
        <p:nvPicPr>
          <p:cNvPr id="105" name="Graphic 104">
            <a:extLst>
              <a:ext uri="{FF2B5EF4-FFF2-40B4-BE49-F238E27FC236}">
                <a16:creationId xmlns:a16="http://schemas.microsoft.com/office/drawing/2014/main" id="{F392D710-C386-477F-B448-A8FBFA7CE46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2077311" y="2960769"/>
            <a:ext cx="371312" cy="470329"/>
          </a:xfrm>
          <a:prstGeom prst="rect">
            <a:avLst/>
          </a:prstGeom>
        </p:spPr>
      </p:pic>
      <p:pic>
        <p:nvPicPr>
          <p:cNvPr id="106" name="Graphic 105">
            <a:extLst>
              <a:ext uri="{FF2B5EF4-FFF2-40B4-BE49-F238E27FC236}">
                <a16:creationId xmlns:a16="http://schemas.microsoft.com/office/drawing/2014/main" id="{74E8ED77-4785-45E6-A0BB-A3726F6EE97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4583562" y="2960769"/>
            <a:ext cx="371312" cy="470329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6019B07C-D134-4903-A78B-936F4C92341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7079566" y="2960770"/>
            <a:ext cx="371312" cy="470329"/>
          </a:xfrm>
          <a:prstGeom prst="rect">
            <a:avLst/>
          </a:prstGeom>
        </p:spPr>
      </p:pic>
      <p:pic>
        <p:nvPicPr>
          <p:cNvPr id="108" name="Graphic 107">
            <a:extLst>
              <a:ext uri="{FF2B5EF4-FFF2-40B4-BE49-F238E27FC236}">
                <a16:creationId xmlns:a16="http://schemas.microsoft.com/office/drawing/2014/main" id="{31212F3B-954D-433A-9BBE-2535643E0EA0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2077310" y="5489006"/>
            <a:ext cx="371312" cy="470329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CB3F8F28-25BA-49EB-AC39-E3125ECAADF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4583561" y="5489006"/>
            <a:ext cx="371312" cy="470329"/>
          </a:xfrm>
          <a:prstGeom prst="rect">
            <a:avLst/>
          </a:prstGeom>
        </p:spPr>
      </p:pic>
      <p:pic>
        <p:nvPicPr>
          <p:cNvPr id="110" name="Graphic 109">
            <a:extLst>
              <a:ext uri="{FF2B5EF4-FFF2-40B4-BE49-F238E27FC236}">
                <a16:creationId xmlns:a16="http://schemas.microsoft.com/office/drawing/2014/main" id="{36A37054-D4A7-47B2-9984-CE0EFCFF86A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7079565" y="5489007"/>
            <a:ext cx="371312" cy="470329"/>
          </a:xfrm>
          <a:prstGeom prst="rect">
            <a:avLst/>
          </a:prstGeom>
        </p:spPr>
      </p:pic>
      <p:pic>
        <p:nvPicPr>
          <p:cNvPr id="29" name="Picture 2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AA400E1-AA1D-46D5-9A04-63D08A0469D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36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75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375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75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375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75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375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75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375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375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75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375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92" grpId="0"/>
      <p:bldP spid="93" grpId="0"/>
      <p:bldP spid="94" grpId="0"/>
      <p:bldP spid="95" grpId="0"/>
      <p:bldP spid="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5BAFE7-3AB8-446E-9B3F-F231A9821E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2962" y="-3"/>
            <a:ext cx="5213287" cy="68580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458EE93-E260-4687-806C-1CA748291B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82ED4-E7E8-428A-ACA9-051EFBDF6179}"/>
              </a:ext>
            </a:extLst>
          </p:cNvPr>
          <p:cNvSpPr txBox="1"/>
          <p:nvPr/>
        </p:nvSpPr>
        <p:spPr>
          <a:xfrm>
            <a:off x="7879243" y="923852"/>
            <a:ext cx="132279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4000" b="1" dirty="0">
                <a:latin typeface="Mali" panose="00000500000000000000" pitchFamily="2" charset="-34"/>
                <a:cs typeface="Mali" panose="00000500000000000000" pitchFamily="2" charset="-34"/>
              </a:rPr>
              <a:t>4</a:t>
            </a:r>
            <a:endParaRPr lang="en-US" sz="14000" b="1" dirty="0"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B12231D-F69D-4931-AD26-247D2C969F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199" y="4104947"/>
            <a:ext cx="3256674" cy="5905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04AD510-31BE-42A4-8F1E-7B980D42E8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4327" y="4046818"/>
            <a:ext cx="763336" cy="69093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DB9BE9B-FBE0-4ADB-8FFB-2237025B490B}"/>
              </a:ext>
            </a:extLst>
          </p:cNvPr>
          <p:cNvGrpSpPr>
            <a:grpSpLocks/>
          </p:cNvGrpSpPr>
          <p:nvPr/>
        </p:nvGrpSpPr>
        <p:grpSpPr bwMode="auto">
          <a:xfrm>
            <a:off x="6864139" y="3994153"/>
            <a:ext cx="3334685" cy="706643"/>
            <a:chOff x="6864666" y="3090601"/>
            <a:chExt cx="3333862" cy="706834"/>
          </a:xfrm>
        </p:grpSpPr>
        <p:pic>
          <p:nvPicPr>
            <p:cNvPr id="19" name="Picture 19">
              <a:extLst>
                <a:ext uri="{FF2B5EF4-FFF2-40B4-BE49-F238E27FC236}">
                  <a16:creationId xmlns:a16="http://schemas.microsoft.com/office/drawing/2014/main" id="{86513ECB-6908-4811-A572-982603AEFA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934709" y="3154420"/>
              <a:ext cx="3263819" cy="64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0">
              <a:extLst>
                <a:ext uri="{FF2B5EF4-FFF2-40B4-BE49-F238E27FC236}">
                  <a16:creationId xmlns:a16="http://schemas.microsoft.com/office/drawing/2014/main" id="{AECEADE5-B9D7-495F-BC91-78E469F1C3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4666" y="3090601"/>
              <a:ext cx="763336" cy="690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ED5EE421-7B6A-4D29-8D12-9E7D1C9262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02120" y="2956519"/>
            <a:ext cx="5669771" cy="944962"/>
          </a:xfrm>
          <a:prstGeom prst="rect">
            <a:avLst/>
          </a:prstGeom>
        </p:spPr>
      </p:pic>
      <p:grpSp>
        <p:nvGrpSpPr>
          <p:cNvPr id="21" name="guide">
            <a:extLst>
              <a:ext uri="{FF2B5EF4-FFF2-40B4-BE49-F238E27FC236}">
                <a16:creationId xmlns:a16="http://schemas.microsoft.com/office/drawing/2014/main" id="{8D3C2881-4950-4CE8-A44D-2F7CCBCCDD3F}"/>
              </a:ext>
            </a:extLst>
          </p:cNvPr>
          <p:cNvGrpSpPr/>
          <p:nvPr/>
        </p:nvGrpSpPr>
        <p:grpSpPr>
          <a:xfrm>
            <a:off x="1894818" y="7116458"/>
            <a:ext cx="8988523" cy="1827746"/>
            <a:chOff x="1542902" y="4187300"/>
            <a:chExt cx="9016457" cy="183342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D13C2510-1D8F-413F-8B5B-EBC49B6D9142}"/>
                </a:ext>
              </a:extLst>
            </p:cNvPr>
            <p:cNvSpPr/>
            <p:nvPr/>
          </p:nvSpPr>
          <p:spPr>
            <a:xfrm>
              <a:off x="1542902" y="4187300"/>
              <a:ext cx="9016457" cy="1833427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FEED506-4E11-4906-9D8E-970CD3A6DF7E}"/>
                </a:ext>
              </a:extLst>
            </p:cNvPr>
            <p:cNvSpPr/>
            <p:nvPr/>
          </p:nvSpPr>
          <p:spPr>
            <a:xfrm>
              <a:off x="2311564" y="4578614"/>
              <a:ext cx="7311465" cy="1204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22" indent="-313822">
                <a:buFont typeface="Arial" charset="0"/>
                <a:buChar char="•"/>
              </a:pP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อธิบายประวัติความเป็นมาของนาฏศิลป์ หรือชุดการแสดงอย่างง่าย ๆ ได้ (</a:t>
              </a:r>
              <a:r>
                <a:rPr lang="th-TH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ศ </a:t>
              </a:r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3.2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ป.</a:t>
              </a:r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4/1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เปรียบเทียบการแสดงนาฏศิลป์กับการแสดงที่มาจากวัฒนธรรมอื่นได้ (</a:t>
              </a:r>
              <a:r>
                <a:rPr lang="th-TH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 </a:t>
              </a:r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3.2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ป.</a:t>
              </a:r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4/2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อธิบายความสำคัญของการแสดงความเคารพในการเรียนและการแสดงนาฏศิลป์ได้ (</a:t>
              </a:r>
              <a:r>
                <a:rPr lang="th-TH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 </a:t>
              </a:r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3.2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ป.</a:t>
              </a:r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4/3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ระบุเหตุผลที่ควรรักษาและสืบทอดการแสดงนาฏศิลป์ได้ (</a:t>
              </a:r>
              <a:r>
                <a:rPr lang="th-TH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 </a:t>
              </a:r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3.2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ป.</a:t>
              </a:r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4/4</a:t>
              </a: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</a:p>
          </p:txBody>
        </p:sp>
      </p:grpSp>
      <p:pic>
        <p:nvPicPr>
          <p:cNvPr id="24" name="close">
            <a:extLst>
              <a:ext uri="{FF2B5EF4-FFF2-40B4-BE49-F238E27FC236}">
                <a16:creationId xmlns:a16="http://schemas.microsoft.com/office/drawing/2014/main" id="{2C4F394C-D58D-47DB-B04A-EE5CC4A46C2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3288" y="6962430"/>
            <a:ext cx="555015" cy="55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85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0.73612 L 2.70833E-6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30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0.71945 L 1.45833E-6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47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96296E-6 L 1.45833E-6 -0.7194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9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2.70833E-6 -0.73612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94D36FB-4F30-4923-B485-04B4855D07DE}"/>
              </a:ext>
            </a:extLst>
          </p:cNvPr>
          <p:cNvGrpSpPr/>
          <p:nvPr/>
        </p:nvGrpSpPr>
        <p:grpSpPr>
          <a:xfrm>
            <a:off x="457201" y="1068910"/>
            <a:ext cx="5465166" cy="5789090"/>
            <a:chOff x="457201" y="1068910"/>
            <a:chExt cx="5465166" cy="578909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7833E19-6223-4BAD-A847-2C0C298A115D}"/>
                </a:ext>
              </a:extLst>
            </p:cNvPr>
            <p:cNvSpPr/>
            <p:nvPr/>
          </p:nvSpPr>
          <p:spPr>
            <a:xfrm>
              <a:off x="457201" y="6316490"/>
              <a:ext cx="5465166" cy="541510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FEEA6BD-4F36-4CF8-BB9E-980B0BD94C10}"/>
                </a:ext>
              </a:extLst>
            </p:cNvPr>
            <p:cNvSpPr/>
            <p:nvPr/>
          </p:nvSpPr>
          <p:spPr>
            <a:xfrm>
              <a:off x="457201" y="4385097"/>
              <a:ext cx="5465166" cy="147880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B082E9A-2522-4D51-86DE-50B56D6E0EC4}"/>
                </a:ext>
              </a:extLst>
            </p:cNvPr>
            <p:cNvSpPr/>
            <p:nvPr/>
          </p:nvSpPr>
          <p:spPr>
            <a:xfrm>
              <a:off x="457201" y="1068910"/>
              <a:ext cx="5465166" cy="3216851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879588" y="1617315"/>
              <a:ext cx="462039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จะทำให้ทราบว่าเหตุการณ์ที่อยู่ในการแสดงชุดนี้คือเหตุการณ์ใด เกิดในช่วงเวลาใด มีอุปกรณ์ใด  ที่ผู้แสดงจำเป็นต้องใช้</a:t>
              </a:r>
              <a:endParaRPr lang="en-US" sz="28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479ECBE-6DE4-4667-B60C-69EDA72BB5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6334" y="3310267"/>
              <a:ext cx="4046898" cy="2698266"/>
            </a:xfrm>
            <a:prstGeom prst="roundRect">
              <a:avLst>
                <a:gd name="adj" fmla="val 8548"/>
              </a:avLst>
            </a:prstGeom>
            <a:ln w="82550">
              <a:solidFill>
                <a:schemeClr val="bg1"/>
              </a:solidFill>
            </a:ln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21FD313-73CE-4AF9-84D7-13A50FF8A7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0868" y="1006361"/>
            <a:ext cx="4541544" cy="50226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7F6DB8C-FFBC-4996-AEE2-F599587ACE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617" y="6215974"/>
            <a:ext cx="493437" cy="4870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69E5C95-515D-4AAA-AF6F-BAEE872D592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C5288F7-2F71-4781-8729-4E94CD5FCAD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0328" y="140325"/>
            <a:ext cx="1018910" cy="7762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33C7F1B-0411-4EF7-A037-B5E56982819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476" y="714367"/>
            <a:ext cx="4412614" cy="776271"/>
          </a:xfrm>
          <a:prstGeom prst="rect">
            <a:avLst/>
          </a:prstGeom>
        </p:spPr>
      </p:pic>
      <p:pic>
        <p:nvPicPr>
          <p:cNvPr id="25" name="ANS">
            <a:hlinkClick r:id="rId9" action="ppaction://hlinksldjump"/>
            <a:extLst>
              <a:ext uri="{FF2B5EF4-FFF2-40B4-BE49-F238E27FC236}">
                <a16:creationId xmlns:a16="http://schemas.microsoft.com/office/drawing/2014/main" id="{9476DA50-344A-4B4B-B7B7-1D25BB42079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8423"/>
            <a:ext cx="1105348" cy="484579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5BE0AA6-89BC-4ECC-94F4-60B86F73DD3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39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AB28F0D-2334-42D6-8AAE-F78BA7944BF3}"/>
              </a:ext>
            </a:extLst>
          </p:cNvPr>
          <p:cNvGrpSpPr/>
          <p:nvPr/>
        </p:nvGrpSpPr>
        <p:grpSpPr>
          <a:xfrm>
            <a:off x="457201" y="1068910"/>
            <a:ext cx="5465166" cy="5789090"/>
            <a:chOff x="457201" y="1068910"/>
            <a:chExt cx="5465166" cy="578909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D10C3D4-E269-422B-AC45-531E3A589F43}"/>
                </a:ext>
              </a:extLst>
            </p:cNvPr>
            <p:cNvSpPr/>
            <p:nvPr/>
          </p:nvSpPr>
          <p:spPr>
            <a:xfrm>
              <a:off x="457201" y="6316490"/>
              <a:ext cx="5465166" cy="541510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FEEA6BD-4F36-4CF8-BB9E-980B0BD94C10}"/>
                </a:ext>
              </a:extLst>
            </p:cNvPr>
            <p:cNvSpPr/>
            <p:nvPr/>
          </p:nvSpPr>
          <p:spPr>
            <a:xfrm>
              <a:off x="457201" y="4385097"/>
              <a:ext cx="5465166" cy="147880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B082E9A-2522-4D51-86DE-50B56D6E0EC4}"/>
                </a:ext>
              </a:extLst>
            </p:cNvPr>
            <p:cNvSpPr/>
            <p:nvPr/>
          </p:nvSpPr>
          <p:spPr>
            <a:xfrm>
              <a:off x="457201" y="1068910"/>
              <a:ext cx="5465166" cy="3216851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1166335" y="1617315"/>
              <a:ext cx="404689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 จะทำให้ทราบว่ากำลังแสดงนาฏศิลป์ไทยประเภทใด การแสดงชุดนี้สะท้อนให้เห็นวัฒนธรรมท้องถิ่นใด</a:t>
              </a:r>
              <a:endParaRPr lang="en-US" sz="28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endParaRPr>
            </a:p>
          </p:txBody>
        </p:sp>
        <p:pic>
          <p:nvPicPr>
            <p:cNvPr id="25" name="Picture 2" descr="C:\Users\manasanant\Desktop\ต้นฉบับ PPT\ต้นฉบับ PPT ประถม\ป 4\รูปหน่วย 4\shutterstock_258686036.jpg">
              <a:extLst>
                <a:ext uri="{FF2B5EF4-FFF2-40B4-BE49-F238E27FC236}">
                  <a16:creationId xmlns:a16="http://schemas.microsoft.com/office/drawing/2014/main" id="{AEF1EF8A-2A58-488A-8E95-4BF7F66091F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178198" y="3310268"/>
              <a:ext cx="4035034" cy="2698265"/>
            </a:xfrm>
            <a:prstGeom prst="roundRect">
              <a:avLst>
                <a:gd name="adj" fmla="val 8195"/>
              </a:avLst>
            </a:prstGeom>
            <a:noFill/>
            <a:ln w="825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769E5C95-515D-4AAA-AF6F-BAEE872D59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C5288F7-2F71-4781-8729-4E94CD5FC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0329" y="140325"/>
            <a:ext cx="1018910" cy="7762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DB362E-15A3-4EDD-9C6B-8F2431B3693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6022" y="589631"/>
            <a:ext cx="2867524" cy="891523"/>
          </a:xfrm>
          <a:prstGeom prst="rect">
            <a:avLst/>
          </a:prstGeom>
        </p:spPr>
      </p:pic>
      <p:pic>
        <p:nvPicPr>
          <p:cNvPr id="26" name="Picture 3" descr="C:\Users\manasanant\Desktop\ต้นฉบับ PPT\ต้นฉบับ PPT ประถม\ป 4\รูปหน่วย 4\shutterstock_1699843135.jpg">
            <a:extLst>
              <a:ext uri="{FF2B5EF4-FFF2-40B4-BE49-F238E27FC236}">
                <a16:creationId xmlns:a16="http://schemas.microsoft.com/office/drawing/2014/main" id="{669D125A-49EC-49A8-ACF3-3A337974C9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0867" y="1006361"/>
            <a:ext cx="4541543" cy="502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3BEB02-A3E5-4A4B-B48B-AA00A01DB3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617" y="6215974"/>
            <a:ext cx="493437" cy="487028"/>
          </a:xfrm>
          <a:prstGeom prst="rect">
            <a:avLst/>
          </a:prstGeom>
        </p:spPr>
      </p:pic>
      <p:pic>
        <p:nvPicPr>
          <p:cNvPr id="22" name="ANS">
            <a:hlinkClick r:id="rId9" action="ppaction://hlinksldjump"/>
            <a:extLst>
              <a:ext uri="{FF2B5EF4-FFF2-40B4-BE49-F238E27FC236}">
                <a16:creationId xmlns:a16="http://schemas.microsoft.com/office/drawing/2014/main" id="{7D12168F-12E3-4E6A-AB5F-C95486305D6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8423"/>
            <a:ext cx="1105348" cy="484579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3DB1B37-5342-4BDE-85DC-98D0ACB45A2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0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9C33502-89A0-4429-8EBF-8C49893FD17A}"/>
              </a:ext>
            </a:extLst>
          </p:cNvPr>
          <p:cNvGrpSpPr/>
          <p:nvPr/>
        </p:nvGrpSpPr>
        <p:grpSpPr>
          <a:xfrm>
            <a:off x="457201" y="1068910"/>
            <a:ext cx="5465166" cy="5789090"/>
            <a:chOff x="457201" y="1068910"/>
            <a:chExt cx="5465166" cy="578909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D10C3D4-E269-422B-AC45-531E3A589F43}"/>
                </a:ext>
              </a:extLst>
            </p:cNvPr>
            <p:cNvSpPr/>
            <p:nvPr/>
          </p:nvSpPr>
          <p:spPr>
            <a:xfrm>
              <a:off x="457201" y="6316490"/>
              <a:ext cx="5465166" cy="541510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FEEA6BD-4F36-4CF8-BB9E-980B0BD94C10}"/>
                </a:ext>
              </a:extLst>
            </p:cNvPr>
            <p:cNvSpPr/>
            <p:nvPr/>
          </p:nvSpPr>
          <p:spPr>
            <a:xfrm>
              <a:off x="457201" y="4385097"/>
              <a:ext cx="5465166" cy="147880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B082E9A-2522-4D51-86DE-50B56D6E0EC4}"/>
                </a:ext>
              </a:extLst>
            </p:cNvPr>
            <p:cNvSpPr/>
            <p:nvPr/>
          </p:nvSpPr>
          <p:spPr>
            <a:xfrm>
              <a:off x="457201" y="1068910"/>
              <a:ext cx="5465166" cy="3216851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1166335" y="1617315"/>
              <a:ext cx="404689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 จะทำให้ทราบว่าผู้แสดงได้รับบทบาทเป็นตัวละครใด มียศถาบรรดาศักดิ์ใด เช่น </a:t>
              </a:r>
            </a:p>
            <a:p>
              <a:r>
                <a:rPr lang="th-TH" sz="28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ทศกัณฑ์ เป็นกษัตริย์ที่องอาจ</a:t>
              </a:r>
            </a:p>
          </p:txBody>
        </p:sp>
        <p:pic>
          <p:nvPicPr>
            <p:cNvPr id="29" name="Picture 2" descr="D:\รวมงาน\งานอักษรเจริญทัศน update 300162\ภาพการตูนนาฏศิลป์ โหลด\ภาพโหลดล่าสุด\shutterstock_1213886200.jpg">
              <a:extLst>
                <a:ext uri="{FF2B5EF4-FFF2-40B4-BE49-F238E27FC236}">
                  <a16:creationId xmlns:a16="http://schemas.microsoft.com/office/drawing/2014/main" id="{2DC1143B-F381-43AF-B0A7-0E1EF9BC2FD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178198" y="3309960"/>
              <a:ext cx="4035034" cy="2698265"/>
            </a:xfrm>
            <a:prstGeom prst="roundRect">
              <a:avLst>
                <a:gd name="adj" fmla="val 8404"/>
              </a:avLst>
            </a:prstGeom>
            <a:noFill/>
            <a:ln w="825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769E5C95-515D-4AAA-AF6F-BAEE872D59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C5288F7-2F71-4781-8729-4E94CD5FC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0329" y="140325"/>
            <a:ext cx="1018910" cy="7762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A1C9CE2-C720-4301-8DD1-E462F2DA67E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3439" y="726946"/>
            <a:ext cx="3692690" cy="744916"/>
          </a:xfrm>
          <a:prstGeom prst="rect">
            <a:avLst/>
          </a:prstGeom>
        </p:spPr>
      </p:pic>
      <p:pic>
        <p:nvPicPr>
          <p:cNvPr id="30" name="Picture 3" descr="D:\รวมงาน\งานอักษรเจริญทัศน update 300162\ภาพการตูนนาฏศิลป์ โหลด\ภาพโหลดล่าสุด\shutterstock_791851609.jpg">
            <a:extLst>
              <a:ext uri="{FF2B5EF4-FFF2-40B4-BE49-F238E27FC236}">
                <a16:creationId xmlns:a16="http://schemas.microsoft.com/office/drawing/2014/main" id="{761BBA97-91CC-4535-B0E7-4AD927D43E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3976" y="1014829"/>
            <a:ext cx="4538434" cy="500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3356130-318F-4021-95BB-554990FDAA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617" y="6215974"/>
            <a:ext cx="493437" cy="487028"/>
          </a:xfrm>
          <a:prstGeom prst="rect">
            <a:avLst/>
          </a:prstGeom>
        </p:spPr>
      </p:pic>
      <p:pic>
        <p:nvPicPr>
          <p:cNvPr id="24" name="ANS">
            <a:hlinkClick r:id="rId9" action="ppaction://hlinksldjump"/>
            <a:extLst>
              <a:ext uri="{FF2B5EF4-FFF2-40B4-BE49-F238E27FC236}">
                <a16:creationId xmlns:a16="http://schemas.microsoft.com/office/drawing/2014/main" id="{0635E29E-2826-4E58-8B3C-EEF2AE2073F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8423"/>
            <a:ext cx="1105348" cy="484579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56157C-AFDA-4CA3-BD5A-8278AB28ED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7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35711CF-64D1-4169-9EFB-D55F5D447E18}"/>
              </a:ext>
            </a:extLst>
          </p:cNvPr>
          <p:cNvGrpSpPr/>
          <p:nvPr/>
        </p:nvGrpSpPr>
        <p:grpSpPr>
          <a:xfrm>
            <a:off x="457201" y="1211153"/>
            <a:ext cx="5465166" cy="5646847"/>
            <a:chOff x="457201" y="1211153"/>
            <a:chExt cx="5465166" cy="5646847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D10C3D4-E269-422B-AC45-531E3A589F43}"/>
                </a:ext>
              </a:extLst>
            </p:cNvPr>
            <p:cNvSpPr/>
            <p:nvPr/>
          </p:nvSpPr>
          <p:spPr>
            <a:xfrm>
              <a:off x="457201" y="6316490"/>
              <a:ext cx="5465166" cy="541510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FEEA6BD-4F36-4CF8-BB9E-980B0BD94C10}"/>
                </a:ext>
              </a:extLst>
            </p:cNvPr>
            <p:cNvSpPr/>
            <p:nvPr/>
          </p:nvSpPr>
          <p:spPr>
            <a:xfrm>
              <a:off x="457201" y="4385097"/>
              <a:ext cx="5465166" cy="147880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B082E9A-2522-4D51-86DE-50B56D6E0EC4}"/>
                </a:ext>
              </a:extLst>
            </p:cNvPr>
            <p:cNvSpPr/>
            <p:nvPr/>
          </p:nvSpPr>
          <p:spPr>
            <a:xfrm>
              <a:off x="457201" y="1211153"/>
              <a:ext cx="5465166" cy="3074608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969880" y="1617315"/>
              <a:ext cx="443980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 จะทำให้ทราบว่าการแสดงชุดนี้ใช้เครื่องดนตรีชนิดใดบรรเลงและเครื่องดนตรีชนิดนั้นจัดอยู่</a:t>
              </a:r>
            </a:p>
            <a:p>
              <a:r>
                <a:rPr lang="th-TH" sz="28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ในวงดนตรีประเภทใด</a:t>
              </a:r>
            </a:p>
          </p:txBody>
        </p:sp>
        <p:pic>
          <p:nvPicPr>
            <p:cNvPr id="24" name="Picture 2" descr="C:\Users\manasanant\Desktop\ต้นฉบับ PPT\ต้นฉบับ PPT ประถม\ป 4\รูปหน่วย 4\iStock_000080357703_XXXLarge.jpg">
              <a:extLst>
                <a:ext uri="{FF2B5EF4-FFF2-40B4-BE49-F238E27FC236}">
                  <a16:creationId xmlns:a16="http://schemas.microsoft.com/office/drawing/2014/main" id="{5179C64D-BADA-4E2E-ABBB-D8D13CE2C08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172212" y="3309960"/>
              <a:ext cx="4041533" cy="2698265"/>
            </a:xfrm>
            <a:prstGeom prst="roundRect">
              <a:avLst>
                <a:gd name="adj" fmla="val 8720"/>
              </a:avLst>
            </a:prstGeom>
            <a:noFill/>
            <a:ln w="825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769E5C95-515D-4AAA-AF6F-BAEE872D59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C5288F7-2F71-4781-8729-4E94CD5FC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0329" y="140325"/>
            <a:ext cx="1018910" cy="7762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6DF534C-80B0-45DA-887F-5AFB7C36370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0176" y="714729"/>
            <a:ext cx="2119216" cy="902586"/>
          </a:xfrm>
          <a:prstGeom prst="rect">
            <a:avLst/>
          </a:prstGeom>
        </p:spPr>
      </p:pic>
      <p:pic>
        <p:nvPicPr>
          <p:cNvPr id="25" name="Picture 3" descr="C:\Users\manasanant\Desktop\ต้นฉบับ PPT\ต้นฉบับ PPT ประถม\ป 4\รูปหน่วย 4\Aksorn_ED6_10_2017_0043.JPG">
            <a:extLst>
              <a:ext uri="{FF2B5EF4-FFF2-40B4-BE49-F238E27FC236}">
                <a16:creationId xmlns:a16="http://schemas.microsoft.com/office/drawing/2014/main" id="{1A174CD6-3E6E-4924-821B-ABB252AAC1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3976" y="1017319"/>
            <a:ext cx="4538434" cy="499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CFA9A8C-B37A-4203-ABA6-E8DF0F9092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617" y="6215974"/>
            <a:ext cx="493437" cy="487028"/>
          </a:xfrm>
          <a:prstGeom prst="rect">
            <a:avLst/>
          </a:prstGeom>
        </p:spPr>
      </p:pic>
      <p:pic>
        <p:nvPicPr>
          <p:cNvPr id="22" name="ANS">
            <a:hlinkClick r:id="rId9" action="ppaction://hlinksldjump"/>
            <a:extLst>
              <a:ext uri="{FF2B5EF4-FFF2-40B4-BE49-F238E27FC236}">
                <a16:creationId xmlns:a16="http://schemas.microsoft.com/office/drawing/2014/main" id="{E7EFEB15-F4E7-4AB7-AA7A-247FDF9BABD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8423"/>
            <a:ext cx="1105348" cy="484579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6CB787E-CB97-4BF9-B5C6-9242561575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02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A433A13-7C3D-4E1D-B0FC-C258EBA30070}"/>
              </a:ext>
            </a:extLst>
          </p:cNvPr>
          <p:cNvGrpSpPr/>
          <p:nvPr/>
        </p:nvGrpSpPr>
        <p:grpSpPr>
          <a:xfrm>
            <a:off x="226679" y="2160406"/>
            <a:ext cx="5403994" cy="4278494"/>
            <a:chOff x="226679" y="2160406"/>
            <a:chExt cx="5403994" cy="4278494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4387C1C-6142-4AC5-B866-38A0A59D2F7F}"/>
                </a:ext>
              </a:extLst>
            </p:cNvPr>
            <p:cNvSpPr/>
            <p:nvPr/>
          </p:nvSpPr>
          <p:spPr>
            <a:xfrm>
              <a:off x="603955" y="2317398"/>
              <a:ext cx="4412296" cy="4121502"/>
            </a:xfrm>
            <a:prstGeom prst="roundRect">
              <a:avLst>
                <a:gd name="adj" fmla="val 5199"/>
              </a:avLst>
            </a:prstGeom>
            <a:solidFill>
              <a:schemeClr val="bg1"/>
            </a:solidFill>
            <a:ln>
              <a:solidFill>
                <a:srgbClr val="009FD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9055430B-D975-44D2-9217-D1DBCE8E38B5}"/>
                </a:ext>
              </a:extLst>
            </p:cNvPr>
            <p:cNvSpPr/>
            <p:nvPr/>
          </p:nvSpPr>
          <p:spPr>
            <a:xfrm>
              <a:off x="1892052" y="2160406"/>
              <a:ext cx="3124200" cy="4279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DE0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904576F-0597-4ACE-B4A2-A44891D5E7DF}"/>
                </a:ext>
              </a:extLst>
            </p:cNvPr>
            <p:cNvSpPr/>
            <p:nvPr/>
          </p:nvSpPr>
          <p:spPr>
            <a:xfrm>
              <a:off x="226679" y="2832989"/>
              <a:ext cx="5403994" cy="3247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เดือนพราวดาวแวววาวระยับ  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แสงดาวประดับส่งให้เดือนงามเด่น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ดวงหน้าโสภาเพียงเดือนเพ็ญ       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คุณความดีที่เห็นเสริมให้เด่นเลิศงาม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ขวัญใจหญิงไทยส่งศรีชาติ           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รูปงามพิลาศใจกล้ากาจเรืองนาม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เกียรติยศก้องปรากฏทั่วคาม        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หญิงไทยใจงามยิ่งเดือนดาวพราวแพรว 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21DDC2A-10DF-43A5-A378-37BDA5738FF9}"/>
                </a:ext>
              </a:extLst>
            </p:cNvPr>
            <p:cNvSpPr/>
            <p:nvPr/>
          </p:nvSpPr>
          <p:spPr>
            <a:xfrm>
              <a:off x="1773520" y="2167205"/>
              <a:ext cx="3124200" cy="486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th-TH" sz="2563" dirty="0">
                  <a:solidFill>
                    <a:srgbClr val="009FD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ทำนองเพลง กรมประชาสัมพันธ์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599172" y="938262"/>
            <a:ext cx="108727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จะทำให้ทราบว่าการแสดงชุดนี้ต้องการสื่อความหมาย ถ่ายทอดเรื่องราวเกี่ยวกับสิ่งใด มีจังหวะ ทำนองเป็นอย่างไร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69E5C95-515D-4AAA-AF6F-BAEE872D59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C5288F7-2F71-4781-8729-4E94CD5FCA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733" y="297724"/>
            <a:ext cx="1018910" cy="7762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A844806-F9D1-4BE6-A2EC-31B7441722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8643" y="147874"/>
            <a:ext cx="3475440" cy="91313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2DED2EC-8A44-471F-AE99-CB03B21C26AF}"/>
              </a:ext>
            </a:extLst>
          </p:cNvPr>
          <p:cNvGrpSpPr/>
          <p:nvPr/>
        </p:nvGrpSpPr>
        <p:grpSpPr>
          <a:xfrm>
            <a:off x="599172" y="1481391"/>
            <a:ext cx="4385440" cy="582023"/>
            <a:chOff x="599172" y="1481391"/>
            <a:chExt cx="4385440" cy="582023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94281BF4-6724-4445-B484-0D94BA4C2C8E}"/>
                </a:ext>
              </a:extLst>
            </p:cNvPr>
            <p:cNvSpPr/>
            <p:nvPr/>
          </p:nvSpPr>
          <p:spPr>
            <a:xfrm>
              <a:off x="599172" y="1481391"/>
              <a:ext cx="4385440" cy="556154"/>
            </a:xfrm>
            <a:prstGeom prst="roundRect">
              <a:avLst>
                <a:gd name="adj" fmla="val 50000"/>
              </a:avLst>
            </a:prstGeom>
            <a:solidFill>
              <a:srgbClr val="009FDC"/>
            </a:solidFill>
            <a:ln w="38100">
              <a:solidFill>
                <a:srgbClr val="E1F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6D46D90-6FD5-4F3F-9AA8-CFD636D6E03B}"/>
                </a:ext>
              </a:extLst>
            </p:cNvPr>
            <p:cNvSpPr/>
            <p:nvPr/>
          </p:nvSpPr>
          <p:spPr>
            <a:xfrm>
              <a:off x="1635209" y="1520317"/>
              <a:ext cx="2349788" cy="543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929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เพลงหญิงไทยใจงาม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8D33308-4A6E-4314-BE5D-8DA792E1C836}"/>
              </a:ext>
            </a:extLst>
          </p:cNvPr>
          <p:cNvGrpSpPr/>
          <p:nvPr/>
        </p:nvGrpSpPr>
        <p:grpSpPr>
          <a:xfrm>
            <a:off x="5362574" y="1478205"/>
            <a:ext cx="6090665" cy="585209"/>
            <a:chOff x="5362574" y="1478205"/>
            <a:chExt cx="6090665" cy="585209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FC7AD8D8-FA37-46B1-BFC6-31F3D1EDADAF}"/>
                </a:ext>
              </a:extLst>
            </p:cNvPr>
            <p:cNvSpPr/>
            <p:nvPr/>
          </p:nvSpPr>
          <p:spPr>
            <a:xfrm>
              <a:off x="5362574" y="1478205"/>
              <a:ext cx="6090665" cy="559340"/>
            </a:xfrm>
            <a:prstGeom prst="roundRect">
              <a:avLst>
                <a:gd name="adj" fmla="val 50000"/>
              </a:avLst>
            </a:prstGeom>
            <a:solidFill>
              <a:srgbClr val="F5528D"/>
            </a:solidFill>
            <a:ln w="38100">
              <a:solidFill>
                <a:srgbClr val="FDDC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FFE802B6-B801-44B3-9759-ED56B4F7C8E4}"/>
                </a:ext>
              </a:extLst>
            </p:cNvPr>
            <p:cNvSpPr/>
            <p:nvPr/>
          </p:nvSpPr>
          <p:spPr>
            <a:xfrm>
              <a:off x="7270369" y="1520317"/>
              <a:ext cx="2349788" cy="543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929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เพลงระบำดอกบัว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0F11333-FDDF-47B4-ABB7-71636570C034}"/>
              </a:ext>
            </a:extLst>
          </p:cNvPr>
          <p:cNvGrpSpPr/>
          <p:nvPr/>
        </p:nvGrpSpPr>
        <p:grpSpPr>
          <a:xfrm>
            <a:off x="5362575" y="2141356"/>
            <a:ext cx="6090665" cy="4704647"/>
            <a:chOff x="5362575" y="2141356"/>
            <a:chExt cx="6090665" cy="4704647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82358A98-6C19-4A0A-ADEC-F69B627C971B}"/>
                </a:ext>
              </a:extLst>
            </p:cNvPr>
            <p:cNvSpPr/>
            <p:nvPr/>
          </p:nvSpPr>
          <p:spPr>
            <a:xfrm>
              <a:off x="5362575" y="2302515"/>
              <a:ext cx="6090665" cy="4121502"/>
            </a:xfrm>
            <a:prstGeom prst="roundRect">
              <a:avLst>
                <a:gd name="adj" fmla="val 5199"/>
              </a:avLst>
            </a:prstGeom>
            <a:solidFill>
              <a:schemeClr val="bg1"/>
            </a:solidFill>
            <a:ln>
              <a:solidFill>
                <a:srgbClr val="E5388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1284D7F9-8A9A-467E-A6FA-7920B1D1B913}"/>
                </a:ext>
              </a:extLst>
            </p:cNvPr>
            <p:cNvSpPr/>
            <p:nvPr/>
          </p:nvSpPr>
          <p:spPr>
            <a:xfrm>
              <a:off x="8309989" y="2145523"/>
              <a:ext cx="3143251" cy="4279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AB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F6C78A7-5A8B-4E11-9EB4-32BEA475958A}"/>
                </a:ext>
              </a:extLst>
            </p:cNvPr>
            <p:cNvSpPr/>
            <p:nvPr/>
          </p:nvSpPr>
          <p:spPr>
            <a:xfrm>
              <a:off x="5723050" y="2302515"/>
              <a:ext cx="5444426" cy="45434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563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 </a:t>
              </a:r>
            </a:p>
            <a:p>
              <a:r>
                <a:rPr lang="th-TH" sz="292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เหล่าข้าคณาระบำ	         ร้องรำกันด้วยเริงร่า</a:t>
              </a:r>
              <a:b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ฟ้อนส่ายให้พิศโสภา                เป็นทีท่าเยื้องยาตรนาดกราย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ด้วยจิตจงรักภักดี                    มิมีจะเหนื่อยแหนงหน่าย</a:t>
              </a:r>
              <a:b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ขอมอบชีวิตและกาย                ไว้ใต้เบื้องพระบาทยุคล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เพื่อทรงเกษมสราญ                 และชื่นบานพระกมล</a:t>
              </a:r>
              <a:b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ถวายฝ่ายฟ้อนอุบล                 ล้วนวิจิตรพิศอำไพ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อันปทุมยอดผกา                    ทัศนาก็วิไล</a:t>
              </a:r>
              <a:b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งามตระการดาลหทัย               หอมจรุงฟุ้งขจร</a:t>
              </a:r>
              <a:b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คล้ายจะยวนเย้าภมร               บินวะว่อนฟอนสุคันธ์</a:t>
              </a:r>
            </a:p>
            <a:p>
              <a:pPr algn="ctr"/>
              <a:r>
                <a:rPr lang="th-TH" sz="292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 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CE10D91-455F-445F-A341-0D39895149C1}"/>
                </a:ext>
              </a:extLst>
            </p:cNvPr>
            <p:cNvSpPr/>
            <p:nvPr/>
          </p:nvSpPr>
          <p:spPr>
            <a:xfrm>
              <a:off x="8281414" y="2141356"/>
              <a:ext cx="3124200" cy="486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th-TH" sz="2563" dirty="0">
                  <a:solidFill>
                    <a:srgbClr val="E5388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ทำนองเพลงสร้อยโอ้ลาวของเก่า </a:t>
              </a: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B42CA723-0FA0-44BC-ACF4-3ED10211E2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617" y="6215974"/>
            <a:ext cx="493437" cy="487028"/>
          </a:xfrm>
          <a:prstGeom prst="rect">
            <a:avLst/>
          </a:prstGeom>
        </p:spPr>
      </p:pic>
      <p:pic>
        <p:nvPicPr>
          <p:cNvPr id="30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67463D09-019B-41E4-930D-4B01A90B8A5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8423"/>
            <a:ext cx="1105348" cy="484579"/>
          </a:xfrm>
          <a:prstGeom prst="rect">
            <a:avLst/>
          </a:prstGeom>
        </p:spPr>
      </p:pic>
      <p:pic>
        <p:nvPicPr>
          <p:cNvPr id="29" name="Picture 2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AD6AF3A-6A48-4208-9414-4F474FBF5C2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63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12AADFD-77F0-4364-89C6-68338C3ACA9B}"/>
              </a:ext>
            </a:extLst>
          </p:cNvPr>
          <p:cNvGrpSpPr/>
          <p:nvPr/>
        </p:nvGrpSpPr>
        <p:grpSpPr>
          <a:xfrm>
            <a:off x="457201" y="140325"/>
            <a:ext cx="5465166" cy="6717675"/>
            <a:chOff x="457201" y="140325"/>
            <a:chExt cx="5465166" cy="6717675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5503A8A-585D-45A5-A591-DD7CBACCC2D6}"/>
                </a:ext>
              </a:extLst>
            </p:cNvPr>
            <p:cNvSpPr/>
            <p:nvPr/>
          </p:nvSpPr>
          <p:spPr>
            <a:xfrm>
              <a:off x="457201" y="6316490"/>
              <a:ext cx="5465166" cy="541510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635095B-AF23-4367-86CC-E4FC2D0BAB45}"/>
                </a:ext>
              </a:extLst>
            </p:cNvPr>
            <p:cNvSpPr/>
            <p:nvPr/>
          </p:nvSpPr>
          <p:spPr>
            <a:xfrm>
              <a:off x="457201" y="4385097"/>
              <a:ext cx="5465166" cy="147880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D012323-C249-4278-8FDD-132900A300FB}"/>
                </a:ext>
              </a:extLst>
            </p:cNvPr>
            <p:cNvSpPr/>
            <p:nvPr/>
          </p:nvSpPr>
          <p:spPr>
            <a:xfrm>
              <a:off x="457201" y="1211153"/>
              <a:ext cx="5465166" cy="3074608"/>
            </a:xfrm>
            <a:prstGeom prst="rect">
              <a:avLst/>
            </a:prstGeom>
            <a:solidFill>
              <a:srgbClr val="FDE9E9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6" name="Picture 2">
              <a:extLst>
                <a:ext uri="{FF2B5EF4-FFF2-40B4-BE49-F238E27FC236}">
                  <a16:creationId xmlns:a16="http://schemas.microsoft.com/office/drawing/2014/main" id="{16B55397-F26B-47A7-8596-B4B6B4E0ED2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172212" y="3311746"/>
              <a:ext cx="4041533" cy="2694692"/>
            </a:xfrm>
            <a:prstGeom prst="roundRect">
              <a:avLst>
                <a:gd name="adj" fmla="val 8720"/>
              </a:avLst>
            </a:prstGeom>
            <a:noFill/>
            <a:ln w="825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E4457ACD-C79C-4D8F-B3EC-C92E47DFC2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80329" y="140325"/>
              <a:ext cx="1018910" cy="776271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F2E843B-D7BA-4226-8055-1C5E73FD56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43884" y="870787"/>
              <a:ext cx="1091798" cy="746528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FB98303-2783-4646-AA91-B877C52321D1}"/>
                </a:ext>
              </a:extLst>
            </p:cNvPr>
            <p:cNvSpPr/>
            <p:nvPr/>
          </p:nvSpPr>
          <p:spPr>
            <a:xfrm>
              <a:off x="934501" y="1616045"/>
              <a:ext cx="451056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 จะทำให้ทราบว่าผู้แสดงต้องการสื่อความหมาย อารมณ์ และความรู้สึกในเรื่องใด รำได้ถูกต้องสวยงามหรือไม่</a:t>
              </a:r>
            </a:p>
          </p:txBody>
        </p:sp>
      </p:grpSp>
      <p:pic>
        <p:nvPicPr>
          <p:cNvPr id="20" name="Picture 3" descr="D:\รวมงาน\งานอักษรเจริญทัศน update 300162\ภาพการตูนนาฏศิลป์ โหลด\ภาพโหลดล่าสุด\shutterstock_521753647.jpg">
            <a:extLst>
              <a:ext uri="{FF2B5EF4-FFF2-40B4-BE49-F238E27FC236}">
                <a16:creationId xmlns:a16="http://schemas.microsoft.com/office/drawing/2014/main" id="{10F0C623-3CBD-4E01-8B32-3E98F054F3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3976" y="1014828"/>
            <a:ext cx="4538434" cy="500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69E5C95-515D-4AAA-AF6F-BAEE872D592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4E57E5B-7F65-4C89-99C3-D0093CCF879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617" y="6215974"/>
            <a:ext cx="493437" cy="487028"/>
          </a:xfrm>
          <a:prstGeom prst="rect">
            <a:avLst/>
          </a:prstGeom>
        </p:spPr>
      </p:pic>
      <p:pic>
        <p:nvPicPr>
          <p:cNvPr id="22" name="ANS">
            <a:hlinkClick r:id="rId9" action="ppaction://hlinksldjump"/>
            <a:extLst>
              <a:ext uri="{FF2B5EF4-FFF2-40B4-BE49-F238E27FC236}">
                <a16:creationId xmlns:a16="http://schemas.microsoft.com/office/drawing/2014/main" id="{7B111C84-3B33-44E3-9D42-8CC9A388EC5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8423"/>
            <a:ext cx="1105348" cy="484579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35AE008-E65D-43C5-AE12-0C11BD0CA1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25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>
            <a:extLst>
              <a:ext uri="{FF2B5EF4-FFF2-40B4-BE49-F238E27FC236}">
                <a16:creationId xmlns:a16="http://schemas.microsoft.com/office/drawing/2014/main" id="{0EAE0312-7212-4C52-91BC-2E4449E714C9}"/>
              </a:ext>
            </a:extLst>
          </p:cNvPr>
          <p:cNvSpPr/>
          <p:nvPr/>
        </p:nvSpPr>
        <p:spPr>
          <a:xfrm>
            <a:off x="500777" y="2145805"/>
            <a:ext cx="2132891" cy="2132891"/>
          </a:xfrm>
          <a:prstGeom prst="ellipse">
            <a:avLst/>
          </a:prstGeom>
          <a:solidFill>
            <a:srgbClr val="F1F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2D0E525-AB6B-45B1-BDDF-5FB1171D56A6}"/>
              </a:ext>
            </a:extLst>
          </p:cNvPr>
          <p:cNvSpPr/>
          <p:nvPr/>
        </p:nvSpPr>
        <p:spPr>
          <a:xfrm>
            <a:off x="3519963" y="2145805"/>
            <a:ext cx="2132891" cy="2132891"/>
          </a:xfrm>
          <a:prstGeom prst="ellipse">
            <a:avLst/>
          </a:prstGeom>
          <a:solidFill>
            <a:srgbClr val="F1F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78C1175-DFE6-47C5-9E9F-05280006D3D6}"/>
              </a:ext>
            </a:extLst>
          </p:cNvPr>
          <p:cNvSpPr/>
          <p:nvPr/>
        </p:nvSpPr>
        <p:spPr>
          <a:xfrm>
            <a:off x="9558334" y="2145805"/>
            <a:ext cx="2132891" cy="2132891"/>
          </a:xfrm>
          <a:prstGeom prst="ellipse">
            <a:avLst/>
          </a:prstGeom>
          <a:solidFill>
            <a:srgbClr val="F1F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5A6EDE9-F706-4973-AD2B-04A291D89FF4}"/>
              </a:ext>
            </a:extLst>
          </p:cNvPr>
          <p:cNvSpPr/>
          <p:nvPr/>
        </p:nvSpPr>
        <p:spPr>
          <a:xfrm>
            <a:off x="6539149" y="2145805"/>
            <a:ext cx="2132891" cy="2132891"/>
          </a:xfrm>
          <a:prstGeom prst="ellipse">
            <a:avLst/>
          </a:prstGeom>
          <a:solidFill>
            <a:srgbClr val="F1F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6" name="AutoShape 38" descr="Click Icon Stock Vector Illustration Flat: เวกเตอร์สต็อก (ปลอดค่าลิขสิทธิ์)  605935103 | Shutterstock">
            <a:extLst>
              <a:ext uri="{FF2B5EF4-FFF2-40B4-BE49-F238E27FC236}">
                <a16:creationId xmlns:a16="http://schemas.microsoft.com/office/drawing/2014/main" id="{E016A1C3-C955-47AB-B3E3-74E8F0DB21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-459136" y="7472415"/>
            <a:ext cx="444077" cy="33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18799" tIns="59399" rIns="118799" bIns="59399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103B506-EAA0-4314-81F2-8AB49489C4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6215974"/>
            <a:ext cx="493437" cy="4870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F9238F-C4D6-466F-A5AC-30613B8A7D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5040" y="199535"/>
            <a:ext cx="3441921" cy="8095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9858E9-9597-45BC-A667-6F6FD956E9C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800" y="1039983"/>
            <a:ext cx="7518400" cy="938273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1A31A408-98BC-428A-A98D-B16BC9616C38}"/>
              </a:ext>
            </a:extLst>
          </p:cNvPr>
          <p:cNvSpPr txBox="1"/>
          <p:nvPr/>
        </p:nvSpPr>
        <p:spPr>
          <a:xfrm>
            <a:off x="40878" y="4398617"/>
            <a:ext cx="3052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การละเล่นของชาวบ้าน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 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2BF53C6-061B-424A-8EDE-57E37DED6363}"/>
              </a:ext>
            </a:extLst>
          </p:cNvPr>
          <p:cNvSpPr txBox="1"/>
          <p:nvPr/>
        </p:nvSpPr>
        <p:spPr>
          <a:xfrm>
            <a:off x="2821873" y="4398617"/>
            <a:ext cx="3536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การรับอารยธรรมของอินเดีย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6280563-5656-4710-A1EA-2BB5DA3C15C0}"/>
              </a:ext>
            </a:extLst>
          </p:cNvPr>
          <p:cNvSpPr txBox="1"/>
          <p:nvPr/>
        </p:nvSpPr>
        <p:spPr>
          <a:xfrm>
            <a:off x="9098435" y="4398617"/>
            <a:ext cx="3052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การเลียนแบบธรรมชาติ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5914543-5517-480E-930F-C414BCAC9A53}"/>
              </a:ext>
            </a:extLst>
          </p:cNvPr>
          <p:cNvSpPr txBox="1"/>
          <p:nvPr/>
        </p:nvSpPr>
        <p:spPr>
          <a:xfrm>
            <a:off x="6079250" y="4398617"/>
            <a:ext cx="3052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การแสดงที่เป็นแบบแผน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6" name="สี่เหลี่ยมผืนผ้า: มุมมนด้านบน 68">
            <a:extLst>
              <a:ext uri="{FF2B5EF4-FFF2-40B4-BE49-F238E27FC236}">
                <a16:creationId xmlns:a16="http://schemas.microsoft.com/office/drawing/2014/main" id="{D72DDD3C-6BBB-4EAA-AE32-7FE83F624917}"/>
              </a:ext>
            </a:extLst>
          </p:cNvPr>
          <p:cNvSpPr/>
          <p:nvPr/>
        </p:nvSpPr>
        <p:spPr>
          <a:xfrm rot="5400000">
            <a:off x="2443748" y="3432709"/>
            <a:ext cx="1541828" cy="4826154"/>
          </a:xfrm>
          <a:prstGeom prst="round2SameRect">
            <a:avLst>
              <a:gd name="adj1" fmla="val 0"/>
              <a:gd name="adj2" fmla="val 14787"/>
            </a:avLst>
          </a:prstGeom>
          <a:solidFill>
            <a:srgbClr val="9DE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292"/>
          </a:p>
        </p:txBody>
      </p:sp>
      <p:sp>
        <p:nvSpPr>
          <p:cNvPr id="97" name="สี่เหลี่ยมผืนผ้า: มุมมนด้านบน 41">
            <a:extLst>
              <a:ext uri="{FF2B5EF4-FFF2-40B4-BE49-F238E27FC236}">
                <a16:creationId xmlns:a16="http://schemas.microsoft.com/office/drawing/2014/main" id="{72670D1A-7A61-4D36-9C0F-277B58A6C021}"/>
              </a:ext>
            </a:extLst>
          </p:cNvPr>
          <p:cNvSpPr/>
          <p:nvPr/>
        </p:nvSpPr>
        <p:spPr>
          <a:xfrm rot="5400000">
            <a:off x="7727426" y="2975183"/>
            <a:ext cx="1541827" cy="5741203"/>
          </a:xfrm>
          <a:prstGeom prst="round2Same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292"/>
          </a:p>
        </p:txBody>
      </p:sp>
      <p:sp>
        <p:nvSpPr>
          <p:cNvPr id="98" name="Rectangle 39">
            <a:extLst>
              <a:ext uri="{FF2B5EF4-FFF2-40B4-BE49-F238E27FC236}">
                <a16:creationId xmlns:a16="http://schemas.microsoft.com/office/drawing/2014/main" id="{11AAF91C-BA30-4FF9-8835-7F1BBEED460D}"/>
              </a:ext>
            </a:extLst>
          </p:cNvPr>
          <p:cNvSpPr/>
          <p:nvPr/>
        </p:nvSpPr>
        <p:spPr>
          <a:xfrm>
            <a:off x="1048669" y="5365316"/>
            <a:ext cx="50023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การไหว้ครูทางนาฏศิลป์ไทยเป็นกิจกรรม</a:t>
            </a:r>
          </a:p>
          <a:p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หนึ่งที่นิยมปฏิบัติ โดยมีจุดประสงค์สำคัญ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0" name="Rectangle 39">
            <a:extLst>
              <a:ext uri="{FF2B5EF4-FFF2-40B4-BE49-F238E27FC236}">
                <a16:creationId xmlns:a16="http://schemas.microsoft.com/office/drawing/2014/main" id="{A3741259-D40C-4918-ADC9-CC1115880E4B}"/>
              </a:ext>
            </a:extLst>
          </p:cNvPr>
          <p:cNvSpPr/>
          <p:nvPr/>
        </p:nvSpPr>
        <p:spPr>
          <a:xfrm>
            <a:off x="5435795" y="5226816"/>
            <a:ext cx="22119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961399" algn="ctr"/>
                <a:tab pos="5922797" algn="r"/>
              </a:tabLst>
            </a:pPr>
            <a:r>
              <a:rPr lang="th-TH" sz="2500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เพื่อแสดงความ</a:t>
            </a:r>
          </a:p>
          <a:p>
            <a:pPr algn="ctr">
              <a:tabLst>
                <a:tab pos="2961399" algn="ctr"/>
                <a:tab pos="5922797" algn="r"/>
              </a:tabLst>
            </a:pPr>
            <a:r>
              <a:rPr lang="th-TH" sz="2500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กตัญญูกตเวที </a:t>
            </a:r>
          </a:p>
          <a:p>
            <a:pPr algn="ctr">
              <a:tabLst>
                <a:tab pos="2961399" algn="ctr"/>
                <a:tab pos="5922797" algn="r"/>
              </a:tabLst>
            </a:pPr>
            <a:r>
              <a:rPr lang="th-TH" sz="2500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ต่อครูบาอาจารย์</a:t>
            </a:r>
          </a:p>
        </p:txBody>
      </p:sp>
      <p:cxnSp>
        <p:nvCxnSpPr>
          <p:cNvPr id="102" name="ตัวเชื่อมต่อตรง 51">
            <a:extLst>
              <a:ext uri="{FF2B5EF4-FFF2-40B4-BE49-F238E27FC236}">
                <a16:creationId xmlns:a16="http://schemas.microsoft.com/office/drawing/2014/main" id="{C36C5348-398A-4232-9FA2-D5A7229C753D}"/>
              </a:ext>
            </a:extLst>
          </p:cNvPr>
          <p:cNvCxnSpPr/>
          <p:nvPr/>
        </p:nvCxnSpPr>
        <p:spPr>
          <a:xfrm>
            <a:off x="7465278" y="5247260"/>
            <a:ext cx="0" cy="1197048"/>
          </a:xfrm>
          <a:prstGeom prst="line">
            <a:avLst/>
          </a:prstGeom>
          <a:ln w="28575" cap="rnd">
            <a:solidFill>
              <a:srgbClr val="9DE0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ตัวเชื่อมต่อตรง 79">
            <a:extLst>
              <a:ext uri="{FF2B5EF4-FFF2-40B4-BE49-F238E27FC236}">
                <a16:creationId xmlns:a16="http://schemas.microsoft.com/office/drawing/2014/main" id="{0AC4CFD5-B992-4847-BD8C-32F0B2AA8CEB}"/>
              </a:ext>
            </a:extLst>
          </p:cNvPr>
          <p:cNvCxnSpPr/>
          <p:nvPr/>
        </p:nvCxnSpPr>
        <p:spPr>
          <a:xfrm>
            <a:off x="9540925" y="5247260"/>
            <a:ext cx="0" cy="1197048"/>
          </a:xfrm>
          <a:prstGeom prst="line">
            <a:avLst/>
          </a:prstGeom>
          <a:ln w="28575" cap="rnd">
            <a:solidFill>
              <a:srgbClr val="9DE0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 39">
            <a:extLst>
              <a:ext uri="{FF2B5EF4-FFF2-40B4-BE49-F238E27FC236}">
                <a16:creationId xmlns:a16="http://schemas.microsoft.com/office/drawing/2014/main" id="{C48FEEA5-157D-46ED-93E0-06E33E100EAC}"/>
              </a:ext>
            </a:extLst>
          </p:cNvPr>
          <p:cNvSpPr/>
          <p:nvPr/>
        </p:nvSpPr>
        <p:spPr>
          <a:xfrm>
            <a:off x="7248336" y="5402862"/>
            <a:ext cx="250000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961399" algn="ctr"/>
                <a:tab pos="5922797" algn="r"/>
              </a:tabLst>
            </a:pPr>
            <a:r>
              <a:rPr lang="th-TH" sz="2500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เพื่อสร้างความสามัคคี</a:t>
            </a:r>
          </a:p>
          <a:p>
            <a:pPr algn="ctr">
              <a:tabLst>
                <a:tab pos="2961399" algn="ctr"/>
                <a:tab pos="5922797" algn="r"/>
              </a:tabLst>
            </a:pPr>
            <a:r>
              <a:rPr lang="th-TH" sz="2500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ให้เกิดขึ้นในหมู่คณะ</a:t>
            </a:r>
          </a:p>
        </p:txBody>
      </p:sp>
      <p:sp>
        <p:nvSpPr>
          <p:cNvPr id="117" name="Rectangle 39">
            <a:extLst>
              <a:ext uri="{FF2B5EF4-FFF2-40B4-BE49-F238E27FC236}">
                <a16:creationId xmlns:a16="http://schemas.microsoft.com/office/drawing/2014/main" id="{3880A371-3B48-4442-A731-55800E00FF5A}"/>
              </a:ext>
            </a:extLst>
          </p:cNvPr>
          <p:cNvSpPr/>
          <p:nvPr/>
        </p:nvSpPr>
        <p:spPr>
          <a:xfrm>
            <a:off x="9348983" y="5226816"/>
            <a:ext cx="22119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961399" algn="ctr"/>
                <a:tab pos="5922797" algn="r"/>
              </a:tabLst>
            </a:pPr>
            <a:r>
              <a:rPr lang="th-TH" sz="2500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เพื่อธำรงไว้ซึ่ง</a:t>
            </a:r>
          </a:p>
          <a:p>
            <a:pPr algn="ctr">
              <a:tabLst>
                <a:tab pos="2961399" algn="ctr"/>
                <a:tab pos="5922797" algn="r"/>
              </a:tabLst>
            </a:pPr>
            <a:r>
              <a:rPr lang="th-TH" sz="2500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ศิลปวัฒนธรรม</a:t>
            </a:r>
          </a:p>
          <a:p>
            <a:pPr algn="ctr">
              <a:tabLst>
                <a:tab pos="2961399" algn="ctr"/>
                <a:tab pos="5922797" algn="r"/>
              </a:tabLst>
            </a:pPr>
            <a:r>
              <a:rPr lang="th-TH" sz="2500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อันดีงามของชาติ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864F02-033B-4C3E-92AC-825E49F4019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168" y="2246875"/>
            <a:ext cx="1942613" cy="19307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F435F9-E2A7-4E1D-BEC1-F6AFF5E2097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0054" y="2091250"/>
            <a:ext cx="1507020" cy="19860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1F2304-FAFB-4DB4-8005-714492F551E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3571" y="2009140"/>
            <a:ext cx="1968247" cy="22304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5A32892-FE29-4BF8-9A4A-F54390B67EE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5200" y="2369747"/>
            <a:ext cx="1776835" cy="1869801"/>
          </a:xfrm>
          <a:prstGeom prst="rect">
            <a:avLst/>
          </a:prstGeom>
        </p:spPr>
      </p:pic>
      <p:pic>
        <p:nvPicPr>
          <p:cNvPr id="32" name="Picture 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C32E6F2-BD73-4F1E-9BD0-B013F9235A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57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6" name="AutoShape 38" descr="Click Icon Stock Vector Illustration Flat: เวกเตอร์สต็อก (ปลอดค่าลิขสิทธิ์)  605935103 | Shutterstock">
            <a:extLst>
              <a:ext uri="{FF2B5EF4-FFF2-40B4-BE49-F238E27FC236}">
                <a16:creationId xmlns:a16="http://schemas.microsoft.com/office/drawing/2014/main" id="{E016A1C3-C955-47AB-B3E3-74E8F0DB21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-459136" y="7472415"/>
            <a:ext cx="444077" cy="33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18799" tIns="59399" rIns="118799" bIns="59399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103B506-EAA0-4314-81F2-8AB49489C4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6215974"/>
            <a:ext cx="493437" cy="4870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F9238F-C4D6-466F-A5AC-30613B8A7D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5040" y="199535"/>
            <a:ext cx="3441921" cy="809564"/>
          </a:xfrm>
          <a:prstGeom prst="rect">
            <a:avLst/>
          </a:prstGeom>
        </p:spPr>
      </p:pic>
      <p:sp>
        <p:nvSpPr>
          <p:cNvPr id="96" name="สี่เหลี่ยมผืนผ้า: มุมมนด้านบน 68">
            <a:extLst>
              <a:ext uri="{FF2B5EF4-FFF2-40B4-BE49-F238E27FC236}">
                <a16:creationId xmlns:a16="http://schemas.microsoft.com/office/drawing/2014/main" id="{D72DDD3C-6BBB-4EAA-AE32-7FE83F624917}"/>
              </a:ext>
            </a:extLst>
          </p:cNvPr>
          <p:cNvSpPr/>
          <p:nvPr/>
        </p:nvSpPr>
        <p:spPr>
          <a:xfrm rot="5400000">
            <a:off x="1768241" y="4108216"/>
            <a:ext cx="1541828" cy="3475140"/>
          </a:xfrm>
          <a:prstGeom prst="round2SameRect">
            <a:avLst>
              <a:gd name="adj1" fmla="val 0"/>
              <a:gd name="adj2" fmla="val 14787"/>
            </a:avLst>
          </a:prstGeom>
          <a:solidFill>
            <a:srgbClr val="9DE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292"/>
          </a:p>
        </p:txBody>
      </p:sp>
      <p:sp>
        <p:nvSpPr>
          <p:cNvPr id="97" name="สี่เหลี่ยมผืนผ้า: มุมมนด้านบน 41">
            <a:extLst>
              <a:ext uri="{FF2B5EF4-FFF2-40B4-BE49-F238E27FC236}">
                <a16:creationId xmlns:a16="http://schemas.microsoft.com/office/drawing/2014/main" id="{72670D1A-7A61-4D36-9C0F-277B58A6C021}"/>
              </a:ext>
            </a:extLst>
          </p:cNvPr>
          <p:cNvSpPr/>
          <p:nvPr/>
        </p:nvSpPr>
        <p:spPr>
          <a:xfrm rot="5400000">
            <a:off x="7051919" y="2299677"/>
            <a:ext cx="1541827" cy="7092216"/>
          </a:xfrm>
          <a:prstGeom prst="round2Same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292"/>
          </a:p>
        </p:txBody>
      </p:sp>
      <p:sp>
        <p:nvSpPr>
          <p:cNvPr id="98" name="Rectangle 39">
            <a:extLst>
              <a:ext uri="{FF2B5EF4-FFF2-40B4-BE49-F238E27FC236}">
                <a16:creationId xmlns:a16="http://schemas.microsoft.com/office/drawing/2014/main" id="{11AAF91C-BA30-4FF9-8835-7F1BBEED460D}"/>
              </a:ext>
            </a:extLst>
          </p:cNvPr>
          <p:cNvSpPr/>
          <p:nvPr/>
        </p:nvSpPr>
        <p:spPr>
          <a:xfrm>
            <a:off x="1048669" y="5365316"/>
            <a:ext cx="50023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การปฏิบัติตนเพื่อรักษาและ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สืบทอดการแสดงนาฏศิลป์</a:t>
            </a:r>
          </a:p>
        </p:txBody>
      </p:sp>
      <p:sp>
        <p:nvSpPr>
          <p:cNvPr id="110" name="Rectangle 39">
            <a:extLst>
              <a:ext uri="{FF2B5EF4-FFF2-40B4-BE49-F238E27FC236}">
                <a16:creationId xmlns:a16="http://schemas.microsoft.com/office/drawing/2014/main" id="{A3741259-D40C-4918-ADC9-CC1115880E4B}"/>
              </a:ext>
            </a:extLst>
          </p:cNvPr>
          <p:cNvSpPr/>
          <p:nvPr/>
        </p:nvSpPr>
        <p:spPr>
          <a:xfrm>
            <a:off x="4399569" y="5226816"/>
            <a:ext cx="155257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961399" algn="ctr"/>
                <a:tab pos="5922797" algn="r"/>
              </a:tabLst>
            </a:pPr>
            <a:r>
              <a:rPr lang="th-TH" sz="2500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ศึกษาค้นคว้าเกี่ยวกับนาฏศิลป์ที่สนใจ</a:t>
            </a:r>
          </a:p>
        </p:txBody>
      </p:sp>
      <p:cxnSp>
        <p:nvCxnSpPr>
          <p:cNvPr id="102" name="ตัวเชื่อมต่อตรง 51">
            <a:extLst>
              <a:ext uri="{FF2B5EF4-FFF2-40B4-BE49-F238E27FC236}">
                <a16:creationId xmlns:a16="http://schemas.microsoft.com/office/drawing/2014/main" id="{C36C5348-398A-4232-9FA2-D5A7229C753D}"/>
              </a:ext>
            </a:extLst>
          </p:cNvPr>
          <p:cNvCxnSpPr/>
          <p:nvPr/>
        </p:nvCxnSpPr>
        <p:spPr>
          <a:xfrm>
            <a:off x="7811745" y="5247260"/>
            <a:ext cx="0" cy="1197048"/>
          </a:xfrm>
          <a:prstGeom prst="line">
            <a:avLst/>
          </a:prstGeom>
          <a:ln w="28575" cap="rnd">
            <a:solidFill>
              <a:srgbClr val="9DE0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ตัวเชื่อมต่อตรง 79">
            <a:extLst>
              <a:ext uri="{FF2B5EF4-FFF2-40B4-BE49-F238E27FC236}">
                <a16:creationId xmlns:a16="http://schemas.microsoft.com/office/drawing/2014/main" id="{0AC4CFD5-B992-4847-BD8C-32F0B2AA8CEB}"/>
              </a:ext>
            </a:extLst>
          </p:cNvPr>
          <p:cNvCxnSpPr/>
          <p:nvPr/>
        </p:nvCxnSpPr>
        <p:spPr>
          <a:xfrm>
            <a:off x="9579256" y="5247260"/>
            <a:ext cx="0" cy="1197048"/>
          </a:xfrm>
          <a:prstGeom prst="line">
            <a:avLst/>
          </a:prstGeom>
          <a:ln w="28575" cap="rnd">
            <a:solidFill>
              <a:srgbClr val="9DE0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825C985-FAEB-4649-AC89-325F377C7BD6}"/>
              </a:ext>
            </a:extLst>
          </p:cNvPr>
          <p:cNvSpPr txBox="1"/>
          <p:nvPr/>
        </p:nvSpPr>
        <p:spPr>
          <a:xfrm>
            <a:off x="551854" y="1018023"/>
            <a:ext cx="110882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นาฏศิลป์ไทยมีคุณค่าในฐานะที่เป็นแหล่งรวมของศิลปะหลากหลายแขนงเข้าไว้ด้วยกัน เป็นเอกลักษณ์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และเป็นมรดกทางวัฒนธรรมของชาติที่บรรพบุรุษได้คิดสร้างสรรค์ขึ้น จึงนับว่าเป็นสิ่งที่มีคุณค่าและความสำคัญ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ต่อคนไทยเป็นอย่างมาก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47C961A-055B-4BA9-B17F-FF432E435688}"/>
              </a:ext>
            </a:extLst>
          </p:cNvPr>
          <p:cNvSpPr txBox="1"/>
          <p:nvPr/>
        </p:nvSpPr>
        <p:spPr>
          <a:xfrm>
            <a:off x="666562" y="4269586"/>
            <a:ext cx="160332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6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ร่างกายแข็งแรง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8C22BA8-2F3B-4F7A-B6CF-76E268E1243B}"/>
              </a:ext>
            </a:extLst>
          </p:cNvPr>
          <p:cNvSpPr txBox="1"/>
          <p:nvPr/>
        </p:nvSpPr>
        <p:spPr>
          <a:xfrm>
            <a:off x="5286323" y="4269586"/>
            <a:ext cx="161935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6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ฝึกความสามัคคี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1837603-79B5-4BC4-A974-53D8854BB034}"/>
              </a:ext>
            </a:extLst>
          </p:cNvPr>
          <p:cNvSpPr txBox="1"/>
          <p:nvPr/>
        </p:nvSpPr>
        <p:spPr>
          <a:xfrm>
            <a:off x="9682852" y="4269586"/>
            <a:ext cx="188385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6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เอกลักษณ์ของชาติ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52558D1-C028-4A20-A940-3E2127205AFE}"/>
              </a:ext>
            </a:extLst>
          </p:cNvPr>
          <p:cNvSpPr txBox="1"/>
          <p:nvPr/>
        </p:nvSpPr>
        <p:spPr>
          <a:xfrm>
            <a:off x="2693844" y="4269586"/>
            <a:ext cx="212109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6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จิตใจเบิกบาน แจ่มใส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DAFF1F8-B64C-4843-863E-18B9D9632646}"/>
              </a:ext>
            </a:extLst>
          </p:cNvPr>
          <p:cNvSpPr txBox="1"/>
          <p:nvPr/>
        </p:nvSpPr>
        <p:spPr>
          <a:xfrm>
            <a:off x="7553215" y="4269586"/>
            <a:ext cx="156485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6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จดจำได้แม่นยำ</a:t>
            </a:r>
          </a:p>
        </p:txBody>
      </p:sp>
      <p:cxnSp>
        <p:nvCxnSpPr>
          <p:cNvPr id="42" name="ตัวเชื่อมต่อตรง 51">
            <a:extLst>
              <a:ext uri="{FF2B5EF4-FFF2-40B4-BE49-F238E27FC236}">
                <a16:creationId xmlns:a16="http://schemas.microsoft.com/office/drawing/2014/main" id="{EEED2EC7-8C31-453D-ADAF-06C1C9441CBF}"/>
              </a:ext>
            </a:extLst>
          </p:cNvPr>
          <p:cNvCxnSpPr/>
          <p:nvPr/>
        </p:nvCxnSpPr>
        <p:spPr>
          <a:xfrm>
            <a:off x="6044234" y="5247260"/>
            <a:ext cx="0" cy="1197048"/>
          </a:xfrm>
          <a:prstGeom prst="line">
            <a:avLst/>
          </a:prstGeom>
          <a:ln w="28575" cap="rnd">
            <a:solidFill>
              <a:srgbClr val="9DE0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39">
            <a:extLst>
              <a:ext uri="{FF2B5EF4-FFF2-40B4-BE49-F238E27FC236}">
                <a16:creationId xmlns:a16="http://schemas.microsoft.com/office/drawing/2014/main" id="{83179E3F-738C-4846-B361-9F027D5545CE}"/>
              </a:ext>
            </a:extLst>
          </p:cNvPr>
          <p:cNvSpPr/>
          <p:nvPr/>
        </p:nvSpPr>
        <p:spPr>
          <a:xfrm>
            <a:off x="6151702" y="5226816"/>
            <a:ext cx="155257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961399" algn="ctr"/>
                <a:tab pos="5922797" algn="r"/>
              </a:tabLst>
            </a:pPr>
            <a:r>
              <a:rPr lang="th-TH" sz="2500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เข้าร่วมกิจกรรมที่เกี่ยวข้องกับนาฏศิลป์</a:t>
            </a:r>
          </a:p>
        </p:txBody>
      </p:sp>
      <p:sp>
        <p:nvSpPr>
          <p:cNvPr id="46" name="Rectangle 39">
            <a:extLst>
              <a:ext uri="{FF2B5EF4-FFF2-40B4-BE49-F238E27FC236}">
                <a16:creationId xmlns:a16="http://schemas.microsoft.com/office/drawing/2014/main" id="{BE5D9A4E-3C58-427F-BB82-C61DEED6C5C4}"/>
              </a:ext>
            </a:extLst>
          </p:cNvPr>
          <p:cNvSpPr/>
          <p:nvPr/>
        </p:nvSpPr>
        <p:spPr>
          <a:xfrm>
            <a:off x="7915275" y="5226816"/>
            <a:ext cx="155257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961399" algn="ctr"/>
                <a:tab pos="5922797" algn="r"/>
              </a:tabLst>
            </a:pPr>
            <a:r>
              <a:rPr lang="th-TH" sz="2500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ฝึกการแสดงนาฏศิลป์ที่ตนเองสนใจ</a:t>
            </a:r>
          </a:p>
        </p:txBody>
      </p:sp>
      <p:sp>
        <p:nvSpPr>
          <p:cNvPr id="47" name="Rectangle 39">
            <a:extLst>
              <a:ext uri="{FF2B5EF4-FFF2-40B4-BE49-F238E27FC236}">
                <a16:creationId xmlns:a16="http://schemas.microsoft.com/office/drawing/2014/main" id="{5FB37A63-2E6A-4A36-A737-99B90BBD5797}"/>
              </a:ext>
            </a:extLst>
          </p:cNvPr>
          <p:cNvSpPr/>
          <p:nvPr/>
        </p:nvSpPr>
        <p:spPr>
          <a:xfrm>
            <a:off x="9678848" y="5226816"/>
            <a:ext cx="155257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961399" algn="ctr"/>
                <a:tab pos="5922797" algn="r"/>
              </a:tabLst>
            </a:pPr>
            <a:r>
              <a:rPr lang="th-TH" sz="2500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ส่งเสริมและเผยแพร่การแสดงนาฏศิลป์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30750F6A-1F8B-4C34-9996-7D8F4AFAC10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927" y="2592341"/>
            <a:ext cx="1719429" cy="164368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27E029B-39FB-4AA6-BFF9-580836845EA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7238" y="2599702"/>
            <a:ext cx="1804644" cy="1643683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8E50064-8A58-4F2D-841A-B29468B8F68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2182" y="2594473"/>
            <a:ext cx="1987635" cy="1654139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5D83765C-85B3-4981-8CE9-3142B7B94D4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3800" y="2587114"/>
            <a:ext cx="1648910" cy="164891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244F6C1F-670E-4BEE-93D8-4BA13374E5C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0366" y="2450674"/>
            <a:ext cx="1746254" cy="1785350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8E8260-21B1-48C2-B7FB-B6182759BE0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64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6B10A0C-573A-4F5E-ACEE-935EE2344D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9655C88-E4AD-4AEE-BE33-B50C9871A4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9299AFF6-68B2-4E04-A37D-38A398B9E8DB}"/>
              </a:ext>
            </a:extLst>
          </p:cNvPr>
          <p:cNvSpPr/>
          <p:nvPr/>
        </p:nvSpPr>
        <p:spPr>
          <a:xfrm>
            <a:off x="1532290" y="828896"/>
            <a:ext cx="95738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D28E4E3-4200-41A8-8673-F16A4049546C}"/>
              </a:ext>
            </a:extLst>
          </p:cNvPr>
          <p:cNvGrpSpPr/>
          <p:nvPr/>
        </p:nvGrpSpPr>
        <p:grpSpPr>
          <a:xfrm>
            <a:off x="2053056" y="2724498"/>
            <a:ext cx="7382137" cy="650891"/>
            <a:chOff x="2053055" y="2862666"/>
            <a:chExt cx="7382137" cy="65089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69AE4A2-E5A3-4F10-A97F-DE0D64D88BA9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CC9B74F-AFD3-4622-AFFE-2D9647EC394D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258861-49F6-4D42-A189-B32C69258A29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FD9C80-C0FB-40EB-A2E5-71B65D0A09B5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เป็นการแสดงสด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DA2929-4585-40C5-AA14-C85929A60B4B}"/>
              </a:ext>
            </a:extLst>
          </p:cNvPr>
          <p:cNvGrpSpPr/>
          <p:nvPr/>
        </p:nvGrpSpPr>
        <p:grpSpPr>
          <a:xfrm>
            <a:off x="2053056" y="3490956"/>
            <a:ext cx="7379208" cy="667738"/>
            <a:chOff x="2053056" y="3605025"/>
            <a:chExt cx="7379208" cy="66773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FD988A0-ABD1-4B33-9E39-E726AB68F98A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E2155FC-61F9-4554-B8E3-80601A4B40AF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AB765E2-99B8-4AEF-B27C-82B9DCFDFBFC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D9B6890-2BDD-4521-B1F3-FF8503D8868C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ไม่จำเป็นต้องมีบทเจรจา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ED85E4-60C5-401C-9EC8-38A939B7B902}"/>
              </a:ext>
            </a:extLst>
          </p:cNvPr>
          <p:cNvGrpSpPr/>
          <p:nvPr/>
        </p:nvGrpSpPr>
        <p:grpSpPr>
          <a:xfrm>
            <a:off x="2053056" y="4290251"/>
            <a:ext cx="7379208" cy="662578"/>
            <a:chOff x="2053056" y="4408363"/>
            <a:chExt cx="7379208" cy="66257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BF8D841-D880-41D2-B7C4-EF28E9F80470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A4D30F9-9F7C-4120-80FF-228382A5A34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6E6A6D-55E6-4C5D-AD69-9ED349ADE8B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3A98B9C-DD17-4F43-95B7-92C7415002F2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ใช้ท่ารำที่อ่อนช้อย งดงาม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4AE8A4-77A5-4204-AE3B-1E4169C2BF96}"/>
              </a:ext>
            </a:extLst>
          </p:cNvPr>
          <p:cNvGrpSpPr/>
          <p:nvPr/>
        </p:nvGrpSpPr>
        <p:grpSpPr>
          <a:xfrm>
            <a:off x="2053056" y="5061527"/>
            <a:ext cx="7379208" cy="658768"/>
            <a:chOff x="2053056" y="4408363"/>
            <a:chExt cx="7379208" cy="65876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641C3E-397C-4729-96A7-F18E4820DDD5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18031B4-FC97-40C9-A409-407FE3E0570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22620B-B6D4-472D-B48A-E338BD1DFE78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EC3524A-823F-4085-A78B-BE299FE553EB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ผู้แสดงจะเป็นผู้หญิงทั้งหมด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024424B-BA0B-4EE4-8C31-B1DDD814CA51}"/>
              </a:ext>
            </a:extLst>
          </p:cNvPr>
          <p:cNvSpPr/>
          <p:nvPr/>
        </p:nvSpPr>
        <p:spPr>
          <a:xfrm>
            <a:off x="1532290" y="1750636"/>
            <a:ext cx="95738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 ข้อใดจัดเป็นเอกลักษณ์ที่สำคัญของการแสดงนาฏศิลป์ไทย 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B55F88E-774B-4093-9183-FD3D31D5DA52}"/>
              </a:ext>
            </a:extLst>
          </p:cNvPr>
          <p:cNvGrpSpPr/>
          <p:nvPr/>
        </p:nvGrpSpPr>
        <p:grpSpPr>
          <a:xfrm>
            <a:off x="2053056" y="2724498"/>
            <a:ext cx="7382137" cy="650891"/>
            <a:chOff x="2053055" y="2862666"/>
            <a:chExt cx="7382137" cy="65089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91F13AE-4DB5-466E-9685-CEBD02B37471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32E5EC0-2853-4AB9-B535-FA47CE4CB0A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708C959-201D-4976-8ABC-67B67DD94827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35AA22B-15B2-4CBA-8468-85361B3D82B7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เป็นการแสดงสด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3F341AD-5199-47F9-9AE3-E787E3641C3A}"/>
              </a:ext>
            </a:extLst>
          </p:cNvPr>
          <p:cNvGrpSpPr/>
          <p:nvPr/>
        </p:nvGrpSpPr>
        <p:grpSpPr>
          <a:xfrm>
            <a:off x="2053056" y="3490956"/>
            <a:ext cx="7379208" cy="667738"/>
            <a:chOff x="2053056" y="3605025"/>
            <a:chExt cx="7379208" cy="66773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7A7B023-B3F5-4180-BB7D-011622089124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6CE7E37-3208-4EC2-8DB3-33ED2A099B2E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5E40AE4-C84B-470E-8F06-41BE0C888E74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AF15EDC-30BC-4B9B-80C3-E65BEEF7D15B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ไม่จำเป็นต้องมีบทเจรจา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3125C12-A1A6-40FA-A32A-50E6F90A261C}"/>
              </a:ext>
            </a:extLst>
          </p:cNvPr>
          <p:cNvGrpSpPr/>
          <p:nvPr/>
        </p:nvGrpSpPr>
        <p:grpSpPr>
          <a:xfrm>
            <a:off x="2053056" y="4290251"/>
            <a:ext cx="7379208" cy="662578"/>
            <a:chOff x="2053056" y="4408363"/>
            <a:chExt cx="7379208" cy="66257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E1F1BBD-124B-41FA-A52D-E3482CE3AE22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A84B554-1B4D-4E00-AD43-3DF6064D040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027086C-E6E4-40C6-8CCC-A78E92E8D5CA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08E6381-836D-4EEF-8472-BC52385EF70B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ใช้ท่ารำที่อ่อนช้อย งดงาม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2" name="Picture 41">
            <a:hlinkClick r:id="rId2" action="ppaction://hlinksldjump"/>
            <a:extLst>
              <a:ext uri="{FF2B5EF4-FFF2-40B4-BE49-F238E27FC236}">
                <a16:creationId xmlns:a16="http://schemas.microsoft.com/office/drawing/2014/main" id="{66FF18D7-AC9B-443F-8243-40CC3B478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7BD86E2-01D8-4861-A8C4-B698539344B8}"/>
              </a:ext>
            </a:extLst>
          </p:cNvPr>
          <p:cNvGrpSpPr/>
          <p:nvPr/>
        </p:nvGrpSpPr>
        <p:grpSpPr>
          <a:xfrm>
            <a:off x="2053056" y="5061527"/>
            <a:ext cx="7379208" cy="658768"/>
            <a:chOff x="2053056" y="4408363"/>
            <a:chExt cx="7379208" cy="65876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23C7E207-67DE-4783-B126-82F82EBBCC81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62C1986-B754-45DD-BC5C-6420FA11B09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D958000-9831-4698-A85F-C2FD799922C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441D387-D583-49DD-98F8-F17D20086F93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ผู้แสดงจะเป็นผู้หญิงทั้งหมด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355E5ACC-4E1F-48C3-A23E-67BC8FA6C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6F23766-0E5B-4CBF-8D84-648E5B647E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850CF40-F572-46B3-92C3-DE0F7672A0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4103609-E5FB-4C0A-A69A-24523D9FCF8C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6AD76D75-DDF1-4769-B1E5-6EE63215D1D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0BA5217-6C35-46F5-B31B-CDD08FACBC84}"/>
                </a:ext>
              </a:extLst>
            </p:cNvPr>
            <p:cNvSpPr/>
            <p:nvPr/>
          </p:nvSpPr>
          <p:spPr>
            <a:xfrm>
              <a:off x="1879483" y="4600189"/>
              <a:ext cx="8438847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ใช้ท่ารำที่อ่อนช้อย งดงาม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นาฏศิลป์ไทยมีลักษณะเฉพาะตัวที่แสดงให้เห็นถึงเอกลักษณ์ของความเป็นชาติไทย แม้ว่าบางอย่างเราได้มีการนำแบบอย่างมาจากต่างชาติบ้าง แต่ก็มีการนำมาดัดแปลงให้เข้ากับนาฏศิลป์ไทยได้อย่างเหมาะสมจนกลายเป็นเอกลักษณ์เฉพาะ แบบไทยโดยเฉพาะท่ารำ ซึ่งการร่ายรำของไทยจะมีลักษณะลีลาที่อ่อนช้อย งดงาม และมีนาฏยศัพท์เป็นของตนเองไม่เหมือนชาติใด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1" name="close">
            <a:extLst>
              <a:ext uri="{FF2B5EF4-FFF2-40B4-BE49-F238E27FC236}">
                <a16:creationId xmlns:a16="http://schemas.microsoft.com/office/drawing/2014/main" id="{836657D3-29A6-4223-873E-FCCF2809ED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26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EB3DEF30-238A-40E4-9CAF-8D6890DAFC3D}"/>
              </a:ext>
            </a:extLst>
          </p:cNvPr>
          <p:cNvSpPr/>
          <p:nvPr/>
        </p:nvSpPr>
        <p:spPr>
          <a:xfrm>
            <a:off x="5158" y="11985"/>
            <a:ext cx="12192000" cy="68340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5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B163E2-ED8E-4EA1-AE4D-5E199C80E0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7"/>
            <a:ext cx="714343" cy="75261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BEB73463-8A12-4361-BB6F-754F4321F9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57727" y="463562"/>
            <a:ext cx="355100" cy="366936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E478D55F-60F6-4EEE-B662-9C5EBCCB45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2053438" flipH="1">
            <a:off x="8715687" y="755082"/>
            <a:ext cx="261230" cy="269938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06EA1557-8E56-425E-A367-8B19C43CDE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0257"/>
          <a:stretch/>
        </p:blipFill>
        <p:spPr>
          <a:xfrm>
            <a:off x="0" y="1586340"/>
            <a:ext cx="997283" cy="2013598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B5613EF3-FDBB-41CB-8F01-93E9AB7E1B9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0257"/>
          <a:stretch/>
        </p:blipFill>
        <p:spPr>
          <a:xfrm>
            <a:off x="0" y="3763529"/>
            <a:ext cx="997283" cy="201359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1DAF42D-1D82-4920-B350-8D6C56C5E290}"/>
              </a:ext>
            </a:extLst>
          </p:cNvPr>
          <p:cNvGrpSpPr/>
          <p:nvPr/>
        </p:nvGrpSpPr>
        <p:grpSpPr>
          <a:xfrm rot="10800000">
            <a:off x="11194717" y="1586341"/>
            <a:ext cx="997283" cy="4190786"/>
            <a:chOff x="152400" y="1872710"/>
            <a:chExt cx="1089740" cy="4579307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3FC883-B1D8-41BA-A26E-9DF6029F21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50257"/>
            <a:stretch/>
          </p:blipFill>
          <p:spPr>
            <a:xfrm>
              <a:off x="152400" y="1872710"/>
              <a:ext cx="1089740" cy="2200275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1A8E4049-497B-43FA-9A44-F95FDE9153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50257"/>
            <a:stretch/>
          </p:blipFill>
          <p:spPr>
            <a:xfrm>
              <a:off x="152400" y="4251742"/>
              <a:ext cx="1089740" cy="2200275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723B05F4-96C0-43FC-A440-AF8B40415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8751" y="439663"/>
            <a:ext cx="4974499" cy="817079"/>
          </a:xfrm>
          <a:prstGeom prst="rect">
            <a:avLst/>
          </a:prstGeom>
        </p:spPr>
      </p:pic>
      <p:pic>
        <p:nvPicPr>
          <p:cNvPr id="26" name="Picture 25">
            <a:hlinkClick r:id="rId9" action="ppaction://hlinksldjump"/>
            <a:extLst>
              <a:ext uri="{FF2B5EF4-FFF2-40B4-BE49-F238E27FC236}">
                <a16:creationId xmlns:a16="http://schemas.microsoft.com/office/drawing/2014/main" id="{00960BAD-DFA1-467C-973B-15F5CC282B8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6760" y="3778125"/>
            <a:ext cx="6603082" cy="1069110"/>
          </a:xfrm>
          <a:prstGeom prst="rect">
            <a:avLst/>
          </a:prstGeom>
        </p:spPr>
      </p:pic>
      <p:pic>
        <p:nvPicPr>
          <p:cNvPr id="27" name="Picture 26">
            <a:hlinkClick r:id="rId11" action="ppaction://hlinksldjump"/>
            <a:extLst>
              <a:ext uri="{FF2B5EF4-FFF2-40B4-BE49-F238E27FC236}">
                <a16:creationId xmlns:a16="http://schemas.microsoft.com/office/drawing/2014/main" id="{BBD54684-74ED-4EDD-8E14-928E68D441D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6760" y="2352679"/>
            <a:ext cx="6603082" cy="10691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F6AF807-F0EB-4836-9A57-8E370A9109F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3042" flipH="1">
            <a:off x="2524774" y="3154131"/>
            <a:ext cx="306265" cy="38640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0C651D0-3C23-4769-AD76-88651C22E80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3042" flipH="1">
            <a:off x="2524772" y="4568644"/>
            <a:ext cx="306265" cy="386409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1BDA5A7-F7A5-42FE-BB2A-75D3F629526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7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D28E4E3-4200-41A8-8673-F16A4049546C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69AE4A2-E5A3-4F10-A97F-DE0D64D88BA9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CC9B74F-AFD3-4622-AFFE-2D9647EC394D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258861-49F6-4D42-A189-B32C69258A29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FD9C80-C0FB-40EB-A2E5-71B65D0A09B5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การเลียนแบบธรรมชาติ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DA2929-4585-40C5-AA14-C85929A60B4B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FD988A0-ABD1-4B33-9E39-E726AB68F98A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E2155FC-61F9-4554-B8E3-80601A4B40AF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AB765E2-99B8-4AEF-B27C-82B9DCFDFBFC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D9B6890-2BDD-4521-B1F3-FF8503D8868C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การแสดงที่เป็นแบบแผน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ED85E4-60C5-401C-9EC8-38A939B7B902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BF8D841-D880-41D2-B7C4-EF28E9F80470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A4D30F9-9F7C-4120-80FF-228382A5A34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6E6A6D-55E6-4C5D-AD69-9ED349ADE8B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3A98B9C-DD17-4F43-95B7-92C7415002F2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การรับอารยธรรมของอินเดีย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4AE8A4-77A5-4204-AE3B-1E4169C2BF96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641C3E-397C-4729-96A7-F18E4820DDD5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18031B4-FC97-40C9-A409-407FE3E0570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22620B-B6D4-472D-B48A-E338BD1DFE78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EC3524A-823F-4085-A78B-BE299FE553EB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การละเล่นของชาวบ้านในท้องถิ่น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024424B-BA0B-4EE4-8C31-B1DDD814CA51}"/>
              </a:ext>
            </a:extLst>
          </p:cNvPr>
          <p:cNvSpPr/>
          <p:nvPr/>
        </p:nvSpPr>
        <p:spPr>
          <a:xfrm>
            <a:off x="1532290" y="1176394"/>
            <a:ext cx="9992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2. “เต้นกำรำเคียว” เป็นการแสดงที่มีที่มาจากแหล่งกำเนิดใด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B55F88E-774B-4093-9183-FD3D31D5DA52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91F13AE-4DB5-466E-9685-CEBD02B37471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32E5EC0-2853-4AB9-B535-FA47CE4CB0A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708C959-201D-4976-8ABC-67B67DD94827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35AA22B-15B2-4CBA-8468-85361B3D82B7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การเลียนแบบธรรมชาติ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3F341AD-5199-47F9-9AE3-E787E3641C3A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7A7B023-B3F5-4180-BB7D-011622089124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6CE7E37-3208-4EC2-8DB3-33ED2A099B2E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5E40AE4-C84B-470E-8F06-41BE0C888E74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AF15EDC-30BC-4B9B-80C3-E65BEEF7D15B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การแสดงที่เป็นแบบแผน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3125C12-A1A6-40FA-A32A-50E6F90A261C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E1F1BBD-124B-41FA-A52D-E3482CE3AE22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A84B554-1B4D-4E00-AD43-3DF6064D040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027086C-E6E4-40C6-8CCC-A78E92E8D5CA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08E6381-836D-4EEF-8472-BC52385EF70B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การรับอารยธรรมของอินเดีย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2" name="Picture 41">
            <a:hlinkClick r:id="rId2" action="ppaction://hlinksldjump"/>
            <a:extLst>
              <a:ext uri="{FF2B5EF4-FFF2-40B4-BE49-F238E27FC236}">
                <a16:creationId xmlns:a16="http://schemas.microsoft.com/office/drawing/2014/main" id="{66FF18D7-AC9B-443F-8243-40CC3B478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7BD86E2-01D8-4861-A8C4-B698539344B8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23C7E207-67DE-4783-B126-82F82EBBCC81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62C1986-B754-45DD-BC5C-6420FA11B09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D958000-9831-4698-A85F-C2FD799922C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441D387-D583-49DD-98F8-F17D20086F93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การละเล่นของชาวบ้านในท้องถิ่น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355E5ACC-4E1F-48C3-A23E-67BC8FA6C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6F23766-0E5B-4CBF-8D84-648E5B647E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6" name="Picture 5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1A99826-05D1-4EBC-8866-506F706E6F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4103609-E5FB-4C0A-A69A-24523D9FCF8C}"/>
              </a:ext>
            </a:extLst>
          </p:cNvPr>
          <p:cNvGrpSpPr/>
          <p:nvPr/>
        </p:nvGrpSpPr>
        <p:grpSpPr>
          <a:xfrm>
            <a:off x="1587771" y="7018112"/>
            <a:ext cx="9297106" cy="4333874"/>
            <a:chOff x="1542902" y="4187299"/>
            <a:chExt cx="9297106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6AD76D75-DDF1-4769-B1E5-6EE63215D1D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0BA5217-6C35-46F5-B31B-CDD08FACBC84}"/>
                </a:ext>
              </a:extLst>
            </p:cNvPr>
            <p:cNvSpPr/>
            <p:nvPr/>
          </p:nvSpPr>
          <p:spPr>
            <a:xfrm>
              <a:off x="1879483" y="4600189"/>
              <a:ext cx="8960525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การละเล่นของชาวบ้านในท้องถิ่น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ในอดีตชาวบ้านในท้องถิ่นภาคกลางจะประกอบอาชีพการทำนาเป็นหลัก 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และเมื่อเสร็จจากการทำงานก็จะมารวมกลุ่มเพื่อร้องรำทำเพลงกันอย่างสนุกสนาน 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เป็นการคลายความเหน็ดเหนื่อยเมื่อยล้าจากการทำงาน ด้วยเหตุนี้ จึงมีการคิด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ชุดการแสดงที่เรียกว่า “เต้นกำรำเคียว” ขึ้น เพื่อสะท้อนให้เห็นถึงสภาพความเป็นอยู่ 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วิถีการดำรงชีวิต และการประกอบอาชีพของชาวบ้าน</a:t>
              </a:r>
            </a:p>
          </p:txBody>
        </p:sp>
      </p:grpSp>
      <p:pic>
        <p:nvPicPr>
          <p:cNvPr id="51" name="close">
            <a:extLst>
              <a:ext uri="{FF2B5EF4-FFF2-40B4-BE49-F238E27FC236}">
                <a16:creationId xmlns:a16="http://schemas.microsoft.com/office/drawing/2014/main" id="{836657D3-29A6-4223-873E-FCCF2809ED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5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D28E4E3-4200-41A8-8673-F16A4049546C}"/>
              </a:ext>
            </a:extLst>
          </p:cNvPr>
          <p:cNvGrpSpPr/>
          <p:nvPr/>
        </p:nvGrpSpPr>
        <p:grpSpPr>
          <a:xfrm>
            <a:off x="2053056" y="2670956"/>
            <a:ext cx="7382137" cy="650891"/>
            <a:chOff x="2053055" y="2862666"/>
            <a:chExt cx="7382137" cy="65089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69AE4A2-E5A3-4F10-A97F-DE0D64D88BA9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CC9B74F-AFD3-4622-AFFE-2D9647EC394D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258861-49F6-4D42-A189-B32C69258A29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FD9C80-C0FB-40EB-A2E5-71B65D0A09B5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ระบำฉิ่ง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DA2929-4585-40C5-AA14-C85929A60B4B}"/>
              </a:ext>
            </a:extLst>
          </p:cNvPr>
          <p:cNvGrpSpPr/>
          <p:nvPr/>
        </p:nvGrpSpPr>
        <p:grpSpPr>
          <a:xfrm>
            <a:off x="2053056" y="3437414"/>
            <a:ext cx="7379208" cy="667738"/>
            <a:chOff x="2053056" y="3605025"/>
            <a:chExt cx="7379208" cy="66773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FD988A0-ABD1-4B33-9E39-E726AB68F98A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E2155FC-61F9-4554-B8E3-80601A4B40AF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AB765E2-99B8-4AEF-B27C-82B9DCFDFBFC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D9B6890-2BDD-4521-B1F3-FF8503D8868C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เซิ้งสวิง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ED85E4-60C5-401C-9EC8-38A939B7B902}"/>
              </a:ext>
            </a:extLst>
          </p:cNvPr>
          <p:cNvGrpSpPr/>
          <p:nvPr/>
        </p:nvGrpSpPr>
        <p:grpSpPr>
          <a:xfrm>
            <a:off x="2053056" y="4236709"/>
            <a:ext cx="7379208" cy="662578"/>
            <a:chOff x="2053056" y="4408363"/>
            <a:chExt cx="7379208" cy="66257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BF8D841-D880-41D2-B7C4-EF28E9F80470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A4D30F9-9F7C-4120-80FF-228382A5A34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6E6A6D-55E6-4C5D-AD69-9ED349ADE8B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3A98B9C-DD17-4F43-95B7-92C7415002F2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รำกลองยาว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4AE8A4-77A5-4204-AE3B-1E4169C2BF96}"/>
              </a:ext>
            </a:extLst>
          </p:cNvPr>
          <p:cNvGrpSpPr/>
          <p:nvPr/>
        </p:nvGrpSpPr>
        <p:grpSpPr>
          <a:xfrm>
            <a:off x="2053056" y="5007985"/>
            <a:ext cx="7379208" cy="658768"/>
            <a:chOff x="2053056" y="4408363"/>
            <a:chExt cx="7379208" cy="65876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641C3E-397C-4729-96A7-F18E4820DDD5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18031B4-FC97-40C9-A409-407FE3E0570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22620B-B6D4-472D-B48A-E338BD1DFE78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EC3524A-823F-4085-A78B-BE299FE553EB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ฟ้อนมาลัย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024424B-BA0B-4EE4-8C31-B1DDD814CA51}"/>
              </a:ext>
            </a:extLst>
          </p:cNvPr>
          <p:cNvSpPr/>
          <p:nvPr/>
        </p:nvSpPr>
        <p:spPr>
          <a:xfrm>
            <a:off x="1532291" y="1176394"/>
            <a:ext cx="12109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B55F88E-774B-4093-9183-FD3D31D5DA52}"/>
              </a:ext>
            </a:extLst>
          </p:cNvPr>
          <p:cNvGrpSpPr/>
          <p:nvPr/>
        </p:nvGrpSpPr>
        <p:grpSpPr>
          <a:xfrm>
            <a:off x="2053056" y="2670956"/>
            <a:ext cx="7382137" cy="650891"/>
            <a:chOff x="2053055" y="2862666"/>
            <a:chExt cx="7382137" cy="65089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91F13AE-4DB5-466E-9685-CEBD02B37471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32E5EC0-2853-4AB9-B535-FA47CE4CB0A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708C959-201D-4976-8ABC-67B67DD94827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35AA22B-15B2-4CBA-8468-85361B3D82B7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ระบำฉิ่ง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3F341AD-5199-47F9-9AE3-E787E3641C3A}"/>
              </a:ext>
            </a:extLst>
          </p:cNvPr>
          <p:cNvGrpSpPr/>
          <p:nvPr/>
        </p:nvGrpSpPr>
        <p:grpSpPr>
          <a:xfrm>
            <a:off x="2053056" y="3437414"/>
            <a:ext cx="7379208" cy="667738"/>
            <a:chOff x="2053056" y="3605025"/>
            <a:chExt cx="7379208" cy="66773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7A7B023-B3F5-4180-BB7D-011622089124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6CE7E37-3208-4EC2-8DB3-33ED2A099B2E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5E40AE4-C84B-470E-8F06-41BE0C888E74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AF15EDC-30BC-4B9B-80C3-E65BEEF7D15B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เซิ้งสวิง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3125C12-A1A6-40FA-A32A-50E6F90A261C}"/>
              </a:ext>
            </a:extLst>
          </p:cNvPr>
          <p:cNvGrpSpPr/>
          <p:nvPr/>
        </p:nvGrpSpPr>
        <p:grpSpPr>
          <a:xfrm>
            <a:off x="2053056" y="4236709"/>
            <a:ext cx="7379208" cy="662578"/>
            <a:chOff x="2053056" y="4408363"/>
            <a:chExt cx="7379208" cy="66257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E1F1BBD-124B-41FA-A52D-E3482CE3AE22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A84B554-1B4D-4E00-AD43-3DF6064D040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027086C-E6E4-40C6-8CCC-A78E92E8D5CA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08E6381-836D-4EEF-8472-BC52385EF70B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รำกลองยาว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2" name="Picture 41">
            <a:hlinkClick r:id="rId2" action="ppaction://hlinksldjump"/>
            <a:extLst>
              <a:ext uri="{FF2B5EF4-FFF2-40B4-BE49-F238E27FC236}">
                <a16:creationId xmlns:a16="http://schemas.microsoft.com/office/drawing/2014/main" id="{66FF18D7-AC9B-443F-8243-40CC3B478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7BD86E2-01D8-4861-A8C4-B698539344B8}"/>
              </a:ext>
            </a:extLst>
          </p:cNvPr>
          <p:cNvGrpSpPr/>
          <p:nvPr/>
        </p:nvGrpSpPr>
        <p:grpSpPr>
          <a:xfrm>
            <a:off x="2053056" y="5007985"/>
            <a:ext cx="7379208" cy="658768"/>
            <a:chOff x="2053056" y="4408363"/>
            <a:chExt cx="7379208" cy="65876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23C7E207-67DE-4783-B126-82F82EBBCC81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62C1986-B754-45DD-BC5C-6420FA11B09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D958000-9831-4698-A85F-C2FD799922C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441D387-D583-49DD-98F8-F17D20086F93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ฟ้อนมาลัย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355E5ACC-4E1F-48C3-A23E-67BC8FA6C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6F23766-0E5B-4CBF-8D84-648E5B647E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15EBE104-1CB1-4E7B-BB3D-06DD4125331E}"/>
              </a:ext>
            </a:extLst>
          </p:cNvPr>
          <p:cNvSpPr/>
          <p:nvPr/>
        </p:nvSpPr>
        <p:spPr>
          <a:xfrm>
            <a:off x="1951390" y="1176394"/>
            <a:ext cx="107644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หากต้องการจัดการแสดงที่มีที่มาจากการเลียนแบบธรรมชาติ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ควรเลือกชุดการแสดงในข้อใด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151E92C-32E4-4CF4-9005-17C54CAB66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4103609-E5FB-4C0A-A69A-24523D9FCF8C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6AD76D75-DDF1-4769-B1E5-6EE63215D1D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0BA5217-6C35-46F5-B31B-CDD08FACBC84}"/>
                </a:ext>
              </a:extLst>
            </p:cNvPr>
            <p:cNvSpPr/>
            <p:nvPr/>
          </p:nvSpPr>
          <p:spPr>
            <a:xfrm>
              <a:off x="1879484" y="4600189"/>
              <a:ext cx="838169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2. 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เซิ้งสวิง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ท่าทางที่ใช้ในการเซิ้งสวิง เป็นท่าทางที่ได้รับแรงบันดาลใจมาจากท่าเดินออกไปหาปลา ท่าช้อนปลา ท่าจับปลา ฯลฯ ซึ่งเป็นท่าทางที่เห็นตามธรรมชาติ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โดยนำมาเลียนแบบ ปรับปรุง และเปลี่ยนแปลงให้เป็นท่าทางที่มีความอ่อนช้อย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และงดงามมากขึ้น</a:t>
              </a:r>
            </a:p>
          </p:txBody>
        </p:sp>
      </p:grpSp>
      <p:pic>
        <p:nvPicPr>
          <p:cNvPr id="51" name="close">
            <a:extLst>
              <a:ext uri="{FF2B5EF4-FFF2-40B4-BE49-F238E27FC236}">
                <a16:creationId xmlns:a16="http://schemas.microsoft.com/office/drawing/2014/main" id="{836657D3-29A6-4223-873E-FCCF2809ED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80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D28E4E3-4200-41A8-8673-F16A4049546C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69AE4A2-E5A3-4F10-A97F-DE0D64D88BA9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CC9B74F-AFD3-4622-AFFE-2D9647EC394D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258861-49F6-4D42-A189-B32C69258A29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FD9C80-C0FB-40EB-A2E5-71B65D0A09B5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ช่วยให้จดจำท่ารำได้อย่างแม่นยำ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DA2929-4585-40C5-AA14-C85929A60B4B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FD988A0-ABD1-4B33-9E39-E726AB68F98A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E2155FC-61F9-4554-B8E3-80601A4B40AF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AB765E2-99B8-4AEF-B27C-82B9DCFDFBFC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D9B6890-2BDD-4521-B1F3-FF8503D8868C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แสดงความกตัญญูกตเวทีต่อครูผู้สอน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ED85E4-60C5-401C-9EC8-38A939B7B902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BF8D841-D880-41D2-B7C4-EF28E9F80470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A4D30F9-9F7C-4120-80FF-228382A5A34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6E6A6D-55E6-4C5D-AD69-9ED349ADE8B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3A98B9C-DD17-4F43-95B7-92C7415002F2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เป็นที่รักของครู รุ่นพี่ และเพื่อนร่วมรุ่น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4AE8A4-77A5-4204-AE3B-1E4169C2BF96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641C3E-397C-4729-96A7-F18E4820DDD5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18031B4-FC97-40C9-A409-407FE3E0570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22620B-B6D4-472D-B48A-E338BD1DFE78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EC3524A-823F-4085-A78B-BE299FE553EB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ได้รับคัดเลือกให้แสดงในงานสำคัญต่าง ๆ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024424B-BA0B-4EE4-8C31-B1DDD814CA51}"/>
              </a:ext>
            </a:extLst>
          </p:cNvPr>
          <p:cNvSpPr/>
          <p:nvPr/>
        </p:nvSpPr>
        <p:spPr>
          <a:xfrm>
            <a:off x="1532290" y="1176394"/>
            <a:ext cx="9992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เพราะเหตุใดจึงต้องจัดให้มีพิธีการไหว้ครูทางนาฏศิลป์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B55F88E-774B-4093-9183-FD3D31D5DA52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91F13AE-4DB5-466E-9685-CEBD02B37471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32E5EC0-2853-4AB9-B535-FA47CE4CB0A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708C959-201D-4976-8ABC-67B67DD94827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35AA22B-15B2-4CBA-8468-85361B3D82B7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ช่วยให้จดจำท่ารำได้อย่างแม่นยำ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3F341AD-5199-47F9-9AE3-E787E3641C3A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7A7B023-B3F5-4180-BB7D-011622089124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6CE7E37-3208-4EC2-8DB3-33ED2A099B2E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5E40AE4-C84B-470E-8F06-41BE0C888E74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AF15EDC-30BC-4B9B-80C3-E65BEEF7D15B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แสดงความกตัญญูกตเวทีต่อครูผู้สอน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3125C12-A1A6-40FA-A32A-50E6F90A261C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E1F1BBD-124B-41FA-A52D-E3482CE3AE22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A84B554-1B4D-4E00-AD43-3DF6064D040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027086C-E6E4-40C6-8CCC-A78E92E8D5CA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08E6381-836D-4EEF-8472-BC52385EF70B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เป็นที่รักของครู รุ่นพี่ และเพื่อนร่วมรุ่น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2" name="Picture 41">
            <a:hlinkClick r:id="rId2" action="ppaction://hlinksldjump"/>
            <a:extLst>
              <a:ext uri="{FF2B5EF4-FFF2-40B4-BE49-F238E27FC236}">
                <a16:creationId xmlns:a16="http://schemas.microsoft.com/office/drawing/2014/main" id="{66FF18D7-AC9B-443F-8243-40CC3B478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7BD86E2-01D8-4861-A8C4-B698539344B8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23C7E207-67DE-4783-B126-82F82EBBCC81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62C1986-B754-45DD-BC5C-6420FA11B09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D958000-9831-4698-A85F-C2FD799922C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441D387-D583-49DD-98F8-F17D20086F93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ได้รับคัดเลือกให้แสดงในงานสำคัญต่าง ๆ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355E5ACC-4E1F-48C3-A23E-67BC8FA6C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6F23766-0E5B-4CBF-8D84-648E5B647E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9E4AD4C-8C74-4B21-856F-1FDDFC4657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4103609-E5FB-4C0A-A69A-24523D9FCF8C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6AD76D75-DDF1-4769-B1E5-6EE63215D1D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0BA5217-6C35-46F5-B31B-CDD08FACBC84}"/>
                </a:ext>
              </a:extLst>
            </p:cNvPr>
            <p:cNvSpPr/>
            <p:nvPr/>
          </p:nvSpPr>
          <p:spPr>
            <a:xfrm>
              <a:off x="1879483" y="4600189"/>
              <a:ext cx="8679875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2. 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แสดงความกตัญญูกตเวทีต่อครูผู้สอน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พิธีการไหว้ครูทางนาฏศิลป์ จัดเป็นขนบธรรมเนียมปฏิบัติสำหรับผู้เรียนวิชานาฏศิลป์ไทย เป็นสิ่งที่แสดงให้เห็นถึงการให้ความเคารพ ยอมรับนับถือ 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ความกตัญญูกตเวทีของศิษย์ที่มีต่อครูบาอาจารย์ นอกจากนี้ ยังเป็นการขอขมา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ลาโทษ หากศิษย์ได้กระทำสิ่งที่ผิดพลาดโดยรู้เท่าไม่ถึงการณ์อีกด้วย</a:t>
              </a:r>
            </a:p>
          </p:txBody>
        </p:sp>
      </p:grpSp>
      <p:pic>
        <p:nvPicPr>
          <p:cNvPr id="51" name="close">
            <a:extLst>
              <a:ext uri="{FF2B5EF4-FFF2-40B4-BE49-F238E27FC236}">
                <a16:creationId xmlns:a16="http://schemas.microsoft.com/office/drawing/2014/main" id="{836657D3-29A6-4223-873E-FCCF2809ED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6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D28E4E3-4200-41A8-8673-F16A4049546C}"/>
              </a:ext>
            </a:extLst>
          </p:cNvPr>
          <p:cNvGrpSpPr/>
          <p:nvPr/>
        </p:nvGrpSpPr>
        <p:grpSpPr>
          <a:xfrm>
            <a:off x="2053055" y="2670956"/>
            <a:ext cx="7498080" cy="650891"/>
            <a:chOff x="2053054" y="2862666"/>
            <a:chExt cx="7498080" cy="65089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69AE4A2-E5A3-4F10-A97F-DE0D64D88BA9}"/>
                </a:ext>
              </a:extLst>
            </p:cNvPr>
            <p:cNvSpPr/>
            <p:nvPr/>
          </p:nvSpPr>
          <p:spPr>
            <a:xfrm>
              <a:off x="2053054" y="2870115"/>
              <a:ext cx="749808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CC9B74F-AFD3-4622-AFFE-2D9647EC394D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258861-49F6-4D42-A189-B32C69258A29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FD9C80-C0FB-40EB-A2E5-71B65D0A09B5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จดจำท่ารำได้อย่างแม่นยำ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DA2929-4585-40C5-AA14-C85929A60B4B}"/>
              </a:ext>
            </a:extLst>
          </p:cNvPr>
          <p:cNvGrpSpPr/>
          <p:nvPr/>
        </p:nvGrpSpPr>
        <p:grpSpPr>
          <a:xfrm>
            <a:off x="2053056" y="3437414"/>
            <a:ext cx="7498080" cy="667738"/>
            <a:chOff x="2053056" y="3605025"/>
            <a:chExt cx="7498080" cy="66773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FD988A0-ABD1-4B33-9E39-E726AB68F98A}"/>
                </a:ext>
              </a:extLst>
            </p:cNvPr>
            <p:cNvSpPr/>
            <p:nvPr/>
          </p:nvSpPr>
          <p:spPr>
            <a:xfrm>
              <a:off x="2053056" y="3616452"/>
              <a:ext cx="749808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E2155FC-61F9-4554-B8E3-80601A4B40AF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AB765E2-99B8-4AEF-B27C-82B9DCFDFBFC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D9B6890-2BDD-4521-B1F3-FF8503D8868C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ก่อให้เกิดความสามัคคีในหมู่คณะ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ED85E4-60C5-401C-9EC8-38A939B7B902}"/>
              </a:ext>
            </a:extLst>
          </p:cNvPr>
          <p:cNvGrpSpPr/>
          <p:nvPr/>
        </p:nvGrpSpPr>
        <p:grpSpPr>
          <a:xfrm>
            <a:off x="2053056" y="4236709"/>
            <a:ext cx="8005344" cy="662578"/>
            <a:chOff x="2053056" y="4408363"/>
            <a:chExt cx="8005344" cy="66257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BF8D841-D880-41D2-B7C4-EF28E9F80470}"/>
                </a:ext>
              </a:extLst>
            </p:cNvPr>
            <p:cNvSpPr/>
            <p:nvPr/>
          </p:nvSpPr>
          <p:spPr>
            <a:xfrm>
              <a:off x="2053056" y="4419790"/>
              <a:ext cx="749808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A4D30F9-9F7C-4120-80FF-228382A5A34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6E6A6D-55E6-4C5D-AD69-9ED349ADE8B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3A98B9C-DD17-4F43-95B7-92C7415002F2}"/>
                </a:ext>
              </a:extLst>
            </p:cNvPr>
            <p:cNvSpPr/>
            <p:nvPr/>
          </p:nvSpPr>
          <p:spPr>
            <a:xfrm>
              <a:off x="2717744" y="4424610"/>
              <a:ext cx="73406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ได้มีส่วนช่วยในการรักษาวัฒนธรรมที่ดีงามของชาติ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4AE8A4-77A5-4204-AE3B-1E4169C2BF96}"/>
              </a:ext>
            </a:extLst>
          </p:cNvPr>
          <p:cNvGrpSpPr/>
          <p:nvPr/>
        </p:nvGrpSpPr>
        <p:grpSpPr>
          <a:xfrm>
            <a:off x="2053056" y="5007985"/>
            <a:ext cx="8310144" cy="658768"/>
            <a:chOff x="2053056" y="4408363"/>
            <a:chExt cx="8310144" cy="65876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641C3E-397C-4729-96A7-F18E4820DDD5}"/>
                </a:ext>
              </a:extLst>
            </p:cNvPr>
            <p:cNvSpPr/>
            <p:nvPr/>
          </p:nvSpPr>
          <p:spPr>
            <a:xfrm>
              <a:off x="2053056" y="4419790"/>
              <a:ext cx="749808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18031B4-FC97-40C9-A409-407FE3E0570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22620B-B6D4-472D-B48A-E338BD1DFE78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EC3524A-823F-4085-A78B-BE299FE553EB}"/>
                </a:ext>
              </a:extLst>
            </p:cNvPr>
            <p:cNvSpPr/>
            <p:nvPr/>
          </p:nvSpPr>
          <p:spPr>
            <a:xfrm>
              <a:off x="2717744" y="4420800"/>
              <a:ext cx="76454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มีโอกาสแสดงถึงความเคารพนอบน้อมต่อครูบาอาจารย์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024424B-BA0B-4EE4-8C31-B1DDD814CA51}"/>
              </a:ext>
            </a:extLst>
          </p:cNvPr>
          <p:cNvSpPr/>
          <p:nvPr/>
        </p:nvSpPr>
        <p:spPr>
          <a:xfrm>
            <a:off x="1532291" y="1176394"/>
            <a:ext cx="12109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B55F88E-774B-4093-9183-FD3D31D5DA52}"/>
              </a:ext>
            </a:extLst>
          </p:cNvPr>
          <p:cNvGrpSpPr/>
          <p:nvPr/>
        </p:nvGrpSpPr>
        <p:grpSpPr>
          <a:xfrm>
            <a:off x="2053055" y="2670956"/>
            <a:ext cx="7498080" cy="650891"/>
            <a:chOff x="2053054" y="2862666"/>
            <a:chExt cx="7498080" cy="65089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91F13AE-4DB5-466E-9685-CEBD02B37471}"/>
                </a:ext>
              </a:extLst>
            </p:cNvPr>
            <p:cNvSpPr/>
            <p:nvPr/>
          </p:nvSpPr>
          <p:spPr>
            <a:xfrm>
              <a:off x="2053054" y="2870115"/>
              <a:ext cx="749808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32E5EC0-2853-4AB9-B535-FA47CE4CB0A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708C959-201D-4976-8ABC-67B67DD94827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35AA22B-15B2-4CBA-8468-85361B3D82B7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จดจำท่ารำได้อย่างแม่นยำ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3F341AD-5199-47F9-9AE3-E787E3641C3A}"/>
              </a:ext>
            </a:extLst>
          </p:cNvPr>
          <p:cNvGrpSpPr/>
          <p:nvPr/>
        </p:nvGrpSpPr>
        <p:grpSpPr>
          <a:xfrm>
            <a:off x="2053055" y="3437414"/>
            <a:ext cx="7498080" cy="667738"/>
            <a:chOff x="2053056" y="3605025"/>
            <a:chExt cx="7498080" cy="66773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7A7B023-B3F5-4180-BB7D-011622089124}"/>
                </a:ext>
              </a:extLst>
            </p:cNvPr>
            <p:cNvSpPr/>
            <p:nvPr/>
          </p:nvSpPr>
          <p:spPr>
            <a:xfrm>
              <a:off x="2053056" y="3616452"/>
              <a:ext cx="749808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6CE7E37-3208-4EC2-8DB3-33ED2A099B2E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5E40AE4-C84B-470E-8F06-41BE0C888E74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AF15EDC-30BC-4B9B-80C3-E65BEEF7D15B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ก่อให้เกิดความสามัคคีในหมู่คณะ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3125C12-A1A6-40FA-A32A-50E6F90A261C}"/>
              </a:ext>
            </a:extLst>
          </p:cNvPr>
          <p:cNvGrpSpPr/>
          <p:nvPr/>
        </p:nvGrpSpPr>
        <p:grpSpPr>
          <a:xfrm>
            <a:off x="2053055" y="4236709"/>
            <a:ext cx="8119645" cy="662578"/>
            <a:chOff x="2053056" y="4408363"/>
            <a:chExt cx="8119645" cy="66257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E1F1BBD-124B-41FA-A52D-E3482CE3AE22}"/>
                </a:ext>
              </a:extLst>
            </p:cNvPr>
            <p:cNvSpPr/>
            <p:nvPr/>
          </p:nvSpPr>
          <p:spPr>
            <a:xfrm>
              <a:off x="2053056" y="4419790"/>
              <a:ext cx="749808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A84B554-1B4D-4E00-AD43-3DF6064D040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027086C-E6E4-40C6-8CCC-A78E92E8D5CA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08E6381-836D-4EEF-8472-BC52385EF70B}"/>
                </a:ext>
              </a:extLst>
            </p:cNvPr>
            <p:cNvSpPr/>
            <p:nvPr/>
          </p:nvSpPr>
          <p:spPr>
            <a:xfrm>
              <a:off x="2717743" y="4424610"/>
              <a:ext cx="74549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ได้มีส่วนช่วยในการรักษาวัฒนธรรมที่ดีงามของชาติ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2" name="Picture 41">
            <a:hlinkClick r:id="rId2" action="ppaction://hlinksldjump"/>
            <a:extLst>
              <a:ext uri="{FF2B5EF4-FFF2-40B4-BE49-F238E27FC236}">
                <a16:creationId xmlns:a16="http://schemas.microsoft.com/office/drawing/2014/main" id="{66FF18D7-AC9B-443F-8243-40CC3B478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7BD86E2-01D8-4861-A8C4-B698539344B8}"/>
              </a:ext>
            </a:extLst>
          </p:cNvPr>
          <p:cNvGrpSpPr/>
          <p:nvPr/>
        </p:nvGrpSpPr>
        <p:grpSpPr>
          <a:xfrm>
            <a:off x="2053055" y="5007985"/>
            <a:ext cx="8672095" cy="658768"/>
            <a:chOff x="2053056" y="4408363"/>
            <a:chExt cx="8672095" cy="65876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23C7E207-67DE-4783-B126-82F82EBBCC81}"/>
                </a:ext>
              </a:extLst>
            </p:cNvPr>
            <p:cNvSpPr/>
            <p:nvPr/>
          </p:nvSpPr>
          <p:spPr>
            <a:xfrm>
              <a:off x="2053056" y="4419790"/>
              <a:ext cx="749808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62C1986-B754-45DD-BC5C-6420FA11B09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D958000-9831-4698-A85F-C2FD799922C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441D387-D583-49DD-98F8-F17D20086F93}"/>
                </a:ext>
              </a:extLst>
            </p:cNvPr>
            <p:cNvSpPr/>
            <p:nvPr/>
          </p:nvSpPr>
          <p:spPr>
            <a:xfrm>
              <a:off x="2717743" y="4420800"/>
              <a:ext cx="80074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มีโอกาสแสดงถึงความเคารพนอบน้อมต่อครูบาอาจารย์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355E5ACC-4E1F-48C3-A23E-67BC8FA6C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6F23766-0E5B-4CBF-8D84-648E5B647E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15EBE104-1CB1-4E7B-BB3D-06DD4125331E}"/>
              </a:ext>
            </a:extLst>
          </p:cNvPr>
          <p:cNvSpPr/>
          <p:nvPr/>
        </p:nvSpPr>
        <p:spPr>
          <a:xfrm>
            <a:off x="1951390" y="1176394"/>
            <a:ext cx="98500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ไม่ใช่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ประโยชน์ที่จะได้รับจากการเข้าร่วมในพิธีไหว้ครู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ทางนาฏศิลป์ไทย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86ADF35-C863-4D9B-94B5-5D04F172C9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4103609-E5FB-4C0A-A69A-24523D9FCF8C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6AD76D75-DDF1-4769-B1E5-6EE63215D1D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0BA5217-6C35-46F5-B31B-CDD08FACBC84}"/>
                </a:ext>
              </a:extLst>
            </p:cNvPr>
            <p:cNvSpPr/>
            <p:nvPr/>
          </p:nvSpPr>
          <p:spPr>
            <a:xfrm>
              <a:off x="1879484" y="4600189"/>
              <a:ext cx="8451547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1. 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จดจำท่ารำได้อย่างแม่นยำ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การเข้าร่วมในพิธีไหว้ครูทางนาฏศิลป์ไทยจะส่งผลให้ผู้เข้าร่วมกิจกรรมได้รับประโยชน์หลายประการ เช่น ก่อให้เกิดความรักและความสามัคคีในหมู่คณะ มีโอกาสได้แสดงออกถึงความเคารพนอบน้อมต่อครูบาอาจารย์ผู้ประสิทธิประสาทวิชาความรู้ ได้มีส่วนช่วยในการรักษาวัฒนธรรมที่ดีงามของชาติ ส่วนการจดจำท่ารำได้อย่างแม่นยำนั้นจะเกิดขึ้นจากการฝึกปฏิบัติการแสดงนาฏศิลป์ไทยเป็นประจำอย่างสม่ำเสมอ</a:t>
              </a:r>
            </a:p>
          </p:txBody>
        </p:sp>
      </p:grpSp>
      <p:pic>
        <p:nvPicPr>
          <p:cNvPr id="51" name="close">
            <a:extLst>
              <a:ext uri="{FF2B5EF4-FFF2-40B4-BE49-F238E27FC236}">
                <a16:creationId xmlns:a16="http://schemas.microsoft.com/office/drawing/2014/main" id="{836657D3-29A6-4223-873E-FCCF2809ED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6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D28E4E3-4200-41A8-8673-F16A4049546C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69AE4A2-E5A3-4F10-A97F-DE0D64D88BA9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CC9B74F-AFD3-4622-AFFE-2D9647EC394D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258861-49F6-4D42-A189-B32C69258A29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FD9C80-C0FB-40EB-A2E5-71B65D0A09B5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ช่วยให้ทำงานร่วมกับผู้อื่นได้อย่างราบรื่น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DA2929-4585-40C5-AA14-C85929A60B4B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FD988A0-ABD1-4B33-9E39-E726AB68F98A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E2155FC-61F9-4554-B8E3-80601A4B40AF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AB765E2-99B8-4AEF-B27C-82B9DCFDFBFC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D9B6890-2BDD-4521-B1F3-FF8503D8868C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ช่วยผ่อนคลายความเหน็ดเหนื่อยจากการเรียน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ED85E4-60C5-401C-9EC8-38A939B7B902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BF8D841-D880-41D2-B7C4-EF28E9F80470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A4D30F9-9F7C-4120-80FF-228382A5A34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6E6A6D-55E6-4C5D-AD69-9ED349ADE8B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3A98B9C-DD17-4F43-95B7-92C7415002F2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ช่วยสะท้อนให้เห็นสภาพวิถีชีวิตของผู้คนในอดีต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4AE8A4-77A5-4204-AE3B-1E4169C2BF96}"/>
              </a:ext>
            </a:extLst>
          </p:cNvPr>
          <p:cNvGrpSpPr/>
          <p:nvPr/>
        </p:nvGrpSpPr>
        <p:grpSpPr>
          <a:xfrm>
            <a:off x="2053056" y="4487285"/>
            <a:ext cx="7395744" cy="658768"/>
            <a:chOff x="2053056" y="4408363"/>
            <a:chExt cx="7395744" cy="65876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641C3E-397C-4729-96A7-F18E4820DDD5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18031B4-FC97-40C9-A409-407FE3E0570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22620B-B6D4-472D-B48A-E338BD1DFE78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EC3524A-823F-4085-A78B-BE299FE553EB}"/>
                </a:ext>
              </a:extLst>
            </p:cNvPr>
            <p:cNvSpPr/>
            <p:nvPr/>
          </p:nvSpPr>
          <p:spPr>
            <a:xfrm>
              <a:off x="2717744" y="4420800"/>
              <a:ext cx="67310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ช่วยเสริมสร้างร่างกายให้มีความแข็งแรง สมบูรณ์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024424B-BA0B-4EE4-8C31-B1DDD814CA51}"/>
              </a:ext>
            </a:extLst>
          </p:cNvPr>
          <p:cNvSpPr/>
          <p:nvPr/>
        </p:nvSpPr>
        <p:spPr>
          <a:xfrm>
            <a:off x="1532290" y="1176394"/>
            <a:ext cx="9992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นาฏศิลป์ไทยมีคุณค่าและความสำคัญต่อสังคมไทยอย่างไร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B55F88E-774B-4093-9183-FD3D31D5DA52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91F13AE-4DB5-466E-9685-CEBD02B37471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32E5EC0-2853-4AB9-B535-FA47CE4CB0A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708C959-201D-4976-8ABC-67B67DD94827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35AA22B-15B2-4CBA-8468-85361B3D82B7}"/>
                </a:ext>
              </a:extLst>
            </p:cNvPr>
            <p:cNvSpPr/>
            <p:nvPr/>
          </p:nvSpPr>
          <p:spPr>
            <a:xfrm>
              <a:off x="2717743" y="2862666"/>
              <a:ext cx="65786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ช่วยให้ทำงานร่วมกับผู้อื่นได้อย่างราบรื่น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3F341AD-5199-47F9-9AE3-E787E3641C3A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7A7B023-B3F5-4180-BB7D-011622089124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6CE7E37-3208-4EC2-8DB3-33ED2A099B2E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5E40AE4-C84B-470E-8F06-41BE0C888E74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AF15EDC-30BC-4B9B-80C3-E65BEEF7D15B}"/>
                </a:ext>
              </a:extLst>
            </p:cNvPr>
            <p:cNvSpPr/>
            <p:nvPr/>
          </p:nvSpPr>
          <p:spPr>
            <a:xfrm>
              <a:off x="2717744" y="3626432"/>
              <a:ext cx="66040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ช่วยผ่อนคลายความเหน็ดเหนื่อยจากการเรียน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3125C12-A1A6-40FA-A32A-50E6F90A261C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E1F1BBD-124B-41FA-A52D-E3482CE3AE22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A84B554-1B4D-4E00-AD43-3DF6064D040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027086C-E6E4-40C6-8CCC-A78E92E8D5CA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08E6381-836D-4EEF-8472-BC52385EF70B}"/>
                </a:ext>
              </a:extLst>
            </p:cNvPr>
            <p:cNvSpPr/>
            <p:nvPr/>
          </p:nvSpPr>
          <p:spPr>
            <a:xfrm>
              <a:off x="2717744" y="4424610"/>
              <a:ext cx="66929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ช่วยสะท้อนให้เห็นสภาพวิถีชีวิตของผู้คนในอดีต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2" name="Picture 41">
            <a:hlinkClick r:id="rId2" action="ppaction://hlinksldjump"/>
            <a:extLst>
              <a:ext uri="{FF2B5EF4-FFF2-40B4-BE49-F238E27FC236}">
                <a16:creationId xmlns:a16="http://schemas.microsoft.com/office/drawing/2014/main" id="{66FF18D7-AC9B-443F-8243-40CC3B478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7BD86E2-01D8-4861-A8C4-B698539344B8}"/>
              </a:ext>
            </a:extLst>
          </p:cNvPr>
          <p:cNvGrpSpPr/>
          <p:nvPr/>
        </p:nvGrpSpPr>
        <p:grpSpPr>
          <a:xfrm>
            <a:off x="2053056" y="4487285"/>
            <a:ext cx="7424772" cy="658768"/>
            <a:chOff x="2053056" y="4408363"/>
            <a:chExt cx="7424772" cy="65876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23C7E207-67DE-4783-B126-82F82EBBCC81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62C1986-B754-45DD-BC5C-6420FA11B09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D958000-9831-4698-A85F-C2FD799922C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441D387-D583-49DD-98F8-F17D20086F93}"/>
                </a:ext>
              </a:extLst>
            </p:cNvPr>
            <p:cNvSpPr/>
            <p:nvPr/>
          </p:nvSpPr>
          <p:spPr>
            <a:xfrm>
              <a:off x="2717744" y="4420800"/>
              <a:ext cx="67600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ช่วยเสริมสร้างร่างกายให้มีความแข็งแรง สมบูรณ์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355E5ACC-4E1F-48C3-A23E-67BC8FA6C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6F23766-0E5B-4CBF-8D84-648E5B647E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1BE0B65-48D0-4A54-9B81-B5994C4C65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4103609-E5FB-4C0A-A69A-24523D9FCF8C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6AD76D75-DDF1-4769-B1E5-6EE63215D1D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0BA5217-6C35-46F5-B31B-CDD08FACBC84}"/>
                </a:ext>
              </a:extLst>
            </p:cNvPr>
            <p:cNvSpPr/>
            <p:nvPr/>
          </p:nvSpPr>
          <p:spPr>
            <a:xfrm>
              <a:off x="1879483" y="4600189"/>
              <a:ext cx="8410273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3. 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ช่วยสะท้อนให้เห็นสภาพวิถีชีวิตของผู้คนในอดีต</a:t>
              </a:r>
            </a:p>
            <a:p>
              <a:pPr lvl="0"/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การแสดงนาฏศิลป์ไทยมีคุณค่าและความสำคัญต่อสังคมไทยในหลายประการ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เช่น ช่วยสะท้อนให้เห็นถึงสภาพวิถีชีวิตความเป็นอยู่ของผู้คนในอดีต ตลอดจน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ขนบธรรมเนียม จารีตประเพณี ความเชื่อ ค่านิยม การประกอบอาชีพ ฯลฯ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ซึ่งสิ่งต่าง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เหล่านี้ล้วนถูกนำมาใช้เพื่อเป็นแรงบันดาลใจในการคิดสร้างสรรค์ชุด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การแสดงนาฏศิลป์ไทยประเภทต่าง ๆ</a:t>
              </a:r>
            </a:p>
          </p:txBody>
        </p:sp>
      </p:grpSp>
      <p:pic>
        <p:nvPicPr>
          <p:cNvPr id="51" name="close">
            <a:extLst>
              <a:ext uri="{FF2B5EF4-FFF2-40B4-BE49-F238E27FC236}">
                <a16:creationId xmlns:a16="http://schemas.microsoft.com/office/drawing/2014/main" id="{836657D3-29A6-4223-873E-FCCF2809ED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49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D28E4E3-4200-41A8-8673-F16A4049546C}"/>
              </a:ext>
            </a:extLst>
          </p:cNvPr>
          <p:cNvGrpSpPr/>
          <p:nvPr/>
        </p:nvGrpSpPr>
        <p:grpSpPr>
          <a:xfrm>
            <a:off x="2053055" y="2150256"/>
            <a:ext cx="9418320" cy="650891"/>
            <a:chOff x="2053054" y="2862666"/>
            <a:chExt cx="9418320" cy="65089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69AE4A2-E5A3-4F10-A97F-DE0D64D88BA9}"/>
                </a:ext>
              </a:extLst>
            </p:cNvPr>
            <p:cNvSpPr/>
            <p:nvPr/>
          </p:nvSpPr>
          <p:spPr>
            <a:xfrm>
              <a:off x="2053054" y="2870115"/>
              <a:ext cx="941832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CC9B74F-AFD3-4622-AFFE-2D9647EC394D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258861-49F6-4D42-A189-B32C69258A29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FD9C80-C0FB-40EB-A2E5-71B65D0A09B5}"/>
                </a:ext>
              </a:extLst>
            </p:cNvPr>
            <p:cNvSpPr/>
            <p:nvPr/>
          </p:nvSpPr>
          <p:spPr>
            <a:xfrm>
              <a:off x="2717743" y="2862666"/>
              <a:ext cx="76454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เป็นสิ่งที่ให้ความรู้และความบันเทิงแก่ผู้ชม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DA2929-4585-40C5-AA14-C85929A60B4B}"/>
              </a:ext>
            </a:extLst>
          </p:cNvPr>
          <p:cNvGrpSpPr/>
          <p:nvPr/>
        </p:nvGrpSpPr>
        <p:grpSpPr>
          <a:xfrm>
            <a:off x="2053056" y="2916714"/>
            <a:ext cx="9418320" cy="667738"/>
            <a:chOff x="2053056" y="3605025"/>
            <a:chExt cx="9418320" cy="66773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FD988A0-ABD1-4B33-9E39-E726AB68F98A}"/>
                </a:ext>
              </a:extLst>
            </p:cNvPr>
            <p:cNvSpPr/>
            <p:nvPr/>
          </p:nvSpPr>
          <p:spPr>
            <a:xfrm>
              <a:off x="2053056" y="3616452"/>
              <a:ext cx="941832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E2155FC-61F9-4554-B8E3-80601A4B40AF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AB765E2-99B8-4AEF-B27C-82B9DCFDFBFC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D9B6890-2BDD-4521-B1F3-FF8503D8868C}"/>
                </a:ext>
              </a:extLst>
            </p:cNvPr>
            <p:cNvSpPr/>
            <p:nvPr/>
          </p:nvSpPr>
          <p:spPr>
            <a:xfrm>
              <a:off x="2717743" y="3626432"/>
              <a:ext cx="82741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เป็นเครื่องหมายที่แสดงความเป็นเอกลักษณ์ของชาติ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ED85E4-60C5-401C-9EC8-38A939B7B902}"/>
              </a:ext>
            </a:extLst>
          </p:cNvPr>
          <p:cNvGrpSpPr/>
          <p:nvPr/>
        </p:nvGrpSpPr>
        <p:grpSpPr>
          <a:xfrm>
            <a:off x="2053056" y="3716009"/>
            <a:ext cx="9418320" cy="662578"/>
            <a:chOff x="2053056" y="4408363"/>
            <a:chExt cx="9418320" cy="66257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BF8D841-D880-41D2-B7C4-EF28E9F80470}"/>
                </a:ext>
              </a:extLst>
            </p:cNvPr>
            <p:cNvSpPr/>
            <p:nvPr/>
          </p:nvSpPr>
          <p:spPr>
            <a:xfrm>
              <a:off x="2053056" y="4419790"/>
              <a:ext cx="941832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A4D30F9-9F7C-4120-80FF-228382A5A34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6E6A6D-55E6-4C5D-AD69-9ED349ADE8B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3A98B9C-DD17-4F43-95B7-92C7415002F2}"/>
                </a:ext>
              </a:extLst>
            </p:cNvPr>
            <p:cNvSpPr/>
            <p:nvPr/>
          </p:nvSpPr>
          <p:spPr>
            <a:xfrm>
              <a:off x="2717743" y="4424610"/>
              <a:ext cx="859795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เป็นสิ่งที่แสดงถึงความเจริญก้าวหน้าทางเศรษฐกิจของประเทศ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4AE8A4-77A5-4204-AE3B-1E4169C2BF96}"/>
              </a:ext>
            </a:extLst>
          </p:cNvPr>
          <p:cNvGrpSpPr/>
          <p:nvPr/>
        </p:nvGrpSpPr>
        <p:grpSpPr>
          <a:xfrm>
            <a:off x="2053055" y="4487285"/>
            <a:ext cx="10672344" cy="658768"/>
            <a:chOff x="2053056" y="4408363"/>
            <a:chExt cx="10672344" cy="65876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641C3E-397C-4729-96A7-F18E4820DDD5}"/>
                </a:ext>
              </a:extLst>
            </p:cNvPr>
            <p:cNvSpPr/>
            <p:nvPr/>
          </p:nvSpPr>
          <p:spPr>
            <a:xfrm>
              <a:off x="2053056" y="4419790"/>
              <a:ext cx="941832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18031B4-FC97-40C9-A409-407FE3E0570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22620B-B6D4-472D-B48A-E338BD1DFE78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EC3524A-823F-4085-A78B-BE299FE553EB}"/>
                </a:ext>
              </a:extLst>
            </p:cNvPr>
            <p:cNvSpPr/>
            <p:nvPr/>
          </p:nvSpPr>
          <p:spPr>
            <a:xfrm>
              <a:off x="2717743" y="4420800"/>
              <a:ext cx="1000765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เป็นสิ่งที่สะท้อนให้เห็นถึงขนบธรรมเนียม จารีตประเพณี และวัฒนธรรม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024424B-BA0B-4EE4-8C31-B1DDD814CA51}"/>
              </a:ext>
            </a:extLst>
          </p:cNvPr>
          <p:cNvSpPr/>
          <p:nvPr/>
        </p:nvSpPr>
        <p:spPr>
          <a:xfrm>
            <a:off x="1532290" y="1176394"/>
            <a:ext cx="9992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7. ข้อใดกล่าว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ไม่ถูกต้อง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เกี่ยวกับคุณค่าของนาฏศิลป์ไทย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B55F88E-774B-4093-9183-FD3D31D5DA52}"/>
              </a:ext>
            </a:extLst>
          </p:cNvPr>
          <p:cNvGrpSpPr/>
          <p:nvPr/>
        </p:nvGrpSpPr>
        <p:grpSpPr>
          <a:xfrm>
            <a:off x="2053055" y="2150256"/>
            <a:ext cx="9418320" cy="650891"/>
            <a:chOff x="2053054" y="2862666"/>
            <a:chExt cx="9418320" cy="65089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91F13AE-4DB5-466E-9685-CEBD02B37471}"/>
                </a:ext>
              </a:extLst>
            </p:cNvPr>
            <p:cNvSpPr/>
            <p:nvPr/>
          </p:nvSpPr>
          <p:spPr>
            <a:xfrm>
              <a:off x="2053054" y="2870115"/>
              <a:ext cx="941832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32E5EC0-2853-4AB9-B535-FA47CE4CB0A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708C959-201D-4976-8ABC-67B67DD94827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35AA22B-15B2-4CBA-8468-85361B3D82B7}"/>
                </a:ext>
              </a:extLst>
            </p:cNvPr>
            <p:cNvSpPr/>
            <p:nvPr/>
          </p:nvSpPr>
          <p:spPr>
            <a:xfrm>
              <a:off x="2717743" y="2862666"/>
              <a:ext cx="75311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เป็นสิ่งที่ให้ความรู้และความบันเทิงแก่ผู้ชม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3F341AD-5199-47F9-9AE3-E787E3641C3A}"/>
              </a:ext>
            </a:extLst>
          </p:cNvPr>
          <p:cNvGrpSpPr/>
          <p:nvPr/>
        </p:nvGrpSpPr>
        <p:grpSpPr>
          <a:xfrm>
            <a:off x="2053055" y="2916714"/>
            <a:ext cx="9418320" cy="667738"/>
            <a:chOff x="2053056" y="3605025"/>
            <a:chExt cx="9418320" cy="66773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7A7B023-B3F5-4180-BB7D-011622089124}"/>
                </a:ext>
              </a:extLst>
            </p:cNvPr>
            <p:cNvSpPr/>
            <p:nvPr/>
          </p:nvSpPr>
          <p:spPr>
            <a:xfrm>
              <a:off x="2053056" y="3616452"/>
              <a:ext cx="941832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6CE7E37-3208-4EC2-8DB3-33ED2A099B2E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5E40AE4-C84B-470E-8F06-41BE0C888E74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AF15EDC-30BC-4B9B-80C3-E65BEEF7D15B}"/>
                </a:ext>
              </a:extLst>
            </p:cNvPr>
            <p:cNvSpPr/>
            <p:nvPr/>
          </p:nvSpPr>
          <p:spPr>
            <a:xfrm>
              <a:off x="2717743" y="3626432"/>
              <a:ext cx="81407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เป็นเครื่องหมายที่แสดงความเป็นเอกลักษณ์ของชาติ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3125C12-A1A6-40FA-A32A-50E6F90A261C}"/>
              </a:ext>
            </a:extLst>
          </p:cNvPr>
          <p:cNvGrpSpPr/>
          <p:nvPr/>
        </p:nvGrpSpPr>
        <p:grpSpPr>
          <a:xfrm>
            <a:off x="2053055" y="3716009"/>
            <a:ext cx="9418320" cy="662578"/>
            <a:chOff x="2053056" y="4408363"/>
            <a:chExt cx="9418320" cy="66257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E1F1BBD-124B-41FA-A52D-E3482CE3AE22}"/>
                </a:ext>
              </a:extLst>
            </p:cNvPr>
            <p:cNvSpPr/>
            <p:nvPr/>
          </p:nvSpPr>
          <p:spPr>
            <a:xfrm>
              <a:off x="2053056" y="4419790"/>
              <a:ext cx="941832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A84B554-1B4D-4E00-AD43-3DF6064D040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027086C-E6E4-40C6-8CCC-A78E92E8D5CA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08E6381-836D-4EEF-8472-BC52385EF70B}"/>
                </a:ext>
              </a:extLst>
            </p:cNvPr>
            <p:cNvSpPr/>
            <p:nvPr/>
          </p:nvSpPr>
          <p:spPr>
            <a:xfrm>
              <a:off x="2717743" y="4424610"/>
              <a:ext cx="85408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เป็นสิ่งที่แสดงถึงความเจริญก้าวหน้าทางเศรษฐกิจของประเทศ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2" name="Picture 41">
            <a:hlinkClick r:id="rId2" action="ppaction://hlinksldjump"/>
            <a:extLst>
              <a:ext uri="{FF2B5EF4-FFF2-40B4-BE49-F238E27FC236}">
                <a16:creationId xmlns:a16="http://schemas.microsoft.com/office/drawing/2014/main" id="{66FF18D7-AC9B-443F-8243-40CC3B478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7BD86E2-01D8-4861-A8C4-B698539344B8}"/>
              </a:ext>
            </a:extLst>
          </p:cNvPr>
          <p:cNvGrpSpPr/>
          <p:nvPr/>
        </p:nvGrpSpPr>
        <p:grpSpPr>
          <a:xfrm>
            <a:off x="2053055" y="4487285"/>
            <a:ext cx="10767595" cy="658768"/>
            <a:chOff x="2053056" y="4408363"/>
            <a:chExt cx="10767595" cy="65876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23C7E207-67DE-4783-B126-82F82EBBCC81}"/>
                </a:ext>
              </a:extLst>
            </p:cNvPr>
            <p:cNvSpPr/>
            <p:nvPr/>
          </p:nvSpPr>
          <p:spPr>
            <a:xfrm>
              <a:off x="2053056" y="4419790"/>
              <a:ext cx="941832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62C1986-B754-45DD-BC5C-6420FA11B09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D958000-9831-4698-A85F-C2FD799922C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441D387-D583-49DD-98F8-F17D20086F93}"/>
                </a:ext>
              </a:extLst>
            </p:cNvPr>
            <p:cNvSpPr/>
            <p:nvPr/>
          </p:nvSpPr>
          <p:spPr>
            <a:xfrm>
              <a:off x="2717743" y="4420800"/>
              <a:ext cx="101029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เป็นสิ่งที่สะท้อนให้เห็นถึงขนบธรรมเนียม จารีตประเพณี และวัฒนธรรม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355E5ACC-4E1F-48C3-A23E-67BC8FA6C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6F23766-0E5B-4CBF-8D84-648E5B647E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EA0CBC1-DE34-45BF-AD25-3E350EDA46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4103609-E5FB-4C0A-A69A-24523D9FCF8C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6AD76D75-DDF1-4769-B1E5-6EE63215D1D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0BA5217-6C35-46F5-B31B-CDD08FACBC84}"/>
                </a:ext>
              </a:extLst>
            </p:cNvPr>
            <p:cNvSpPr/>
            <p:nvPr/>
          </p:nvSpPr>
          <p:spPr>
            <a:xfrm>
              <a:off x="1879484" y="4600189"/>
              <a:ext cx="8286448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3.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เป็นสิ่งที่แสดงถึงความเจริญก้าวหน้าทางเศรษฐกิจของประเทศ</a:t>
              </a:r>
            </a:p>
            <a:p>
              <a:pPr lvl="0"/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นาฏศิลป์ไทยมีคุณค่าและความสำคัญต่อคนไทยเป็นอย่างมาก เนื่องจาก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เป็นสิ่งที่สะท้อนให้เห็นถึงขนบธรรมเนียม ประเพณี วัฒนธรรม ฯลฯ จัดเป็นศิลปะที่แสดงถึงความเป็นเอกลักษณ์ของชาติที่ให้ทั้งความรู้และความบันเทิงแก่ผู้รับชม 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แต่ไม่มีส่วนเกี่ยวข้องที่จะทำให้เศรษฐกิจของประเทศเจริญก้าวหน้าได้</a:t>
              </a:r>
            </a:p>
          </p:txBody>
        </p:sp>
      </p:grpSp>
      <p:pic>
        <p:nvPicPr>
          <p:cNvPr id="51" name="close">
            <a:extLst>
              <a:ext uri="{FF2B5EF4-FFF2-40B4-BE49-F238E27FC236}">
                <a16:creationId xmlns:a16="http://schemas.microsoft.com/office/drawing/2014/main" id="{836657D3-29A6-4223-873E-FCCF2809ED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85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D28E4E3-4200-41A8-8673-F16A4049546C}"/>
              </a:ext>
            </a:extLst>
          </p:cNvPr>
          <p:cNvGrpSpPr/>
          <p:nvPr/>
        </p:nvGrpSpPr>
        <p:grpSpPr>
          <a:xfrm>
            <a:off x="2053056" y="2670956"/>
            <a:ext cx="7382137" cy="650891"/>
            <a:chOff x="2053055" y="2862666"/>
            <a:chExt cx="7382137" cy="65089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69AE4A2-E5A3-4F10-A97F-DE0D64D88BA9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CC9B74F-AFD3-4622-AFFE-2D9647EC394D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258861-49F6-4D42-A189-B32C69258A29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FD9C80-C0FB-40EB-A2E5-71B65D0A09B5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บังคับให้เพื่อนมาเข้าชมรมนาฏศิลป์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DA2929-4585-40C5-AA14-C85929A60B4B}"/>
              </a:ext>
            </a:extLst>
          </p:cNvPr>
          <p:cNvGrpSpPr/>
          <p:nvPr/>
        </p:nvGrpSpPr>
        <p:grpSpPr>
          <a:xfrm>
            <a:off x="2053056" y="3437414"/>
            <a:ext cx="7379208" cy="667738"/>
            <a:chOff x="2053056" y="3605025"/>
            <a:chExt cx="7379208" cy="66773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FD988A0-ABD1-4B33-9E39-E726AB68F98A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E2155FC-61F9-4554-B8E3-80601A4B40AF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AB765E2-99B8-4AEF-B27C-82B9DCFDFBFC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D9B6890-2BDD-4521-B1F3-FF8503D8868C}"/>
                </a:ext>
              </a:extLst>
            </p:cNvPr>
            <p:cNvSpPr/>
            <p:nvPr/>
          </p:nvSpPr>
          <p:spPr>
            <a:xfrm>
              <a:off x="2717744" y="3626432"/>
              <a:ext cx="661494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เข้าร่วมกิจกรรมทางนาฏศิลป์ตามความสนใจ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ED85E4-60C5-401C-9EC8-38A939B7B902}"/>
              </a:ext>
            </a:extLst>
          </p:cNvPr>
          <p:cNvGrpSpPr/>
          <p:nvPr/>
        </p:nvGrpSpPr>
        <p:grpSpPr>
          <a:xfrm>
            <a:off x="2053056" y="4236709"/>
            <a:ext cx="7379208" cy="662578"/>
            <a:chOff x="2053056" y="4408363"/>
            <a:chExt cx="7379208" cy="66257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BF8D841-D880-41D2-B7C4-EF28E9F80470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A4D30F9-9F7C-4120-80FF-228382A5A34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6E6A6D-55E6-4C5D-AD69-9ED349ADE8B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3A98B9C-DD17-4F43-95B7-92C7415002F2}"/>
                </a:ext>
              </a:extLst>
            </p:cNvPr>
            <p:cNvSpPr/>
            <p:nvPr/>
          </p:nvSpPr>
          <p:spPr>
            <a:xfrm>
              <a:off x="2717744" y="4424610"/>
              <a:ext cx="66294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แต่งกายด้วยชุดไทยขณะเดินทางไปท่องเที่ยว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4AE8A4-77A5-4204-AE3B-1E4169C2BF96}"/>
              </a:ext>
            </a:extLst>
          </p:cNvPr>
          <p:cNvGrpSpPr/>
          <p:nvPr/>
        </p:nvGrpSpPr>
        <p:grpSpPr>
          <a:xfrm>
            <a:off x="2053056" y="5007985"/>
            <a:ext cx="7816658" cy="658768"/>
            <a:chOff x="2053056" y="4408363"/>
            <a:chExt cx="7816658" cy="65876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641C3E-397C-4729-96A7-F18E4820DDD5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18031B4-FC97-40C9-A409-407FE3E0570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22620B-B6D4-472D-B48A-E338BD1DFE78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EC3524A-823F-4085-A78B-BE299FE553EB}"/>
                </a:ext>
              </a:extLst>
            </p:cNvPr>
            <p:cNvSpPr/>
            <p:nvPr/>
          </p:nvSpPr>
          <p:spPr>
            <a:xfrm>
              <a:off x="2717743" y="4420800"/>
              <a:ext cx="71519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ทำธุรกิจขายอุปกรณ์ประกอบการแสดงนาฏศิลป์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024424B-BA0B-4EE4-8C31-B1DDD814CA51}"/>
              </a:ext>
            </a:extLst>
          </p:cNvPr>
          <p:cNvSpPr/>
          <p:nvPr/>
        </p:nvSpPr>
        <p:spPr>
          <a:xfrm>
            <a:off x="1532291" y="1176394"/>
            <a:ext cx="12109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8.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B55F88E-774B-4093-9183-FD3D31D5DA52}"/>
              </a:ext>
            </a:extLst>
          </p:cNvPr>
          <p:cNvGrpSpPr/>
          <p:nvPr/>
        </p:nvGrpSpPr>
        <p:grpSpPr>
          <a:xfrm>
            <a:off x="2053056" y="2670956"/>
            <a:ext cx="7382137" cy="650891"/>
            <a:chOff x="2053055" y="2862666"/>
            <a:chExt cx="7382137" cy="65089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91F13AE-4DB5-466E-9685-CEBD02B37471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32E5EC0-2853-4AB9-B535-FA47CE4CB0A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708C959-201D-4976-8ABC-67B67DD94827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35AA22B-15B2-4CBA-8468-85361B3D82B7}"/>
                </a:ext>
              </a:extLst>
            </p:cNvPr>
            <p:cNvSpPr/>
            <p:nvPr/>
          </p:nvSpPr>
          <p:spPr>
            <a:xfrm>
              <a:off x="2717744" y="2862666"/>
              <a:ext cx="65713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บังคับให้เพื่อนมาเข้าชมรมนาฏศิลป์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3F341AD-5199-47F9-9AE3-E787E3641C3A}"/>
              </a:ext>
            </a:extLst>
          </p:cNvPr>
          <p:cNvGrpSpPr/>
          <p:nvPr/>
        </p:nvGrpSpPr>
        <p:grpSpPr>
          <a:xfrm>
            <a:off x="2053056" y="3437414"/>
            <a:ext cx="7379208" cy="667738"/>
            <a:chOff x="2053056" y="3605025"/>
            <a:chExt cx="7379208" cy="66773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7A7B023-B3F5-4180-BB7D-011622089124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6CE7E37-3208-4EC2-8DB3-33ED2A099B2E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5E40AE4-C84B-470E-8F06-41BE0C888E74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AF15EDC-30BC-4B9B-80C3-E65BEEF7D15B}"/>
                </a:ext>
              </a:extLst>
            </p:cNvPr>
            <p:cNvSpPr/>
            <p:nvPr/>
          </p:nvSpPr>
          <p:spPr>
            <a:xfrm>
              <a:off x="2717743" y="3626432"/>
              <a:ext cx="65568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เข้าร่วมกิจกรรมทางนาฏศิลป์ตามความสนใจ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3125C12-A1A6-40FA-A32A-50E6F90A261C}"/>
              </a:ext>
            </a:extLst>
          </p:cNvPr>
          <p:cNvGrpSpPr/>
          <p:nvPr/>
        </p:nvGrpSpPr>
        <p:grpSpPr>
          <a:xfrm>
            <a:off x="2053056" y="4236709"/>
            <a:ext cx="7379208" cy="662578"/>
            <a:chOff x="2053056" y="4408363"/>
            <a:chExt cx="7379208" cy="66257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E1F1BBD-124B-41FA-A52D-E3482CE3AE22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A84B554-1B4D-4E00-AD43-3DF6064D040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027086C-E6E4-40C6-8CCC-A78E92E8D5CA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08E6381-836D-4EEF-8472-BC52385EF70B}"/>
                </a:ext>
              </a:extLst>
            </p:cNvPr>
            <p:cNvSpPr/>
            <p:nvPr/>
          </p:nvSpPr>
          <p:spPr>
            <a:xfrm>
              <a:off x="2717743" y="4424610"/>
              <a:ext cx="65568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แต่งกายด้วยชุดไทยขณะเดินทางไปท่องเที่ยว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2" name="Picture 41">
            <a:hlinkClick r:id="rId2" action="ppaction://hlinksldjump"/>
            <a:extLst>
              <a:ext uri="{FF2B5EF4-FFF2-40B4-BE49-F238E27FC236}">
                <a16:creationId xmlns:a16="http://schemas.microsoft.com/office/drawing/2014/main" id="{66FF18D7-AC9B-443F-8243-40CC3B478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7BD86E2-01D8-4861-A8C4-B698539344B8}"/>
              </a:ext>
            </a:extLst>
          </p:cNvPr>
          <p:cNvGrpSpPr/>
          <p:nvPr/>
        </p:nvGrpSpPr>
        <p:grpSpPr>
          <a:xfrm>
            <a:off x="2053056" y="5007985"/>
            <a:ext cx="7816658" cy="658768"/>
            <a:chOff x="2053056" y="4408363"/>
            <a:chExt cx="7816658" cy="65876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23C7E207-67DE-4783-B126-82F82EBBCC81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62C1986-B754-45DD-BC5C-6420FA11B09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D958000-9831-4698-A85F-C2FD799922C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441D387-D583-49DD-98F8-F17D20086F93}"/>
                </a:ext>
              </a:extLst>
            </p:cNvPr>
            <p:cNvSpPr/>
            <p:nvPr/>
          </p:nvSpPr>
          <p:spPr>
            <a:xfrm>
              <a:off x="2717744" y="4420800"/>
              <a:ext cx="71519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ทำธุรกิจขายอุปกรณ์ประกอบการแสดงนาฏศิลป์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355E5ACC-4E1F-48C3-A23E-67BC8FA6C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6F23766-0E5B-4CBF-8D84-648E5B647E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15EBE104-1CB1-4E7B-BB3D-06DD4125331E}"/>
              </a:ext>
            </a:extLst>
          </p:cNvPr>
          <p:cNvSpPr/>
          <p:nvPr/>
        </p:nvSpPr>
        <p:spPr>
          <a:xfrm>
            <a:off x="1951391" y="1176394"/>
            <a:ext cx="102406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“แพรวาต้องการที่จะสืบทอดการแสดงนาฏศิลป์ไทย” </a:t>
            </a:r>
            <a:b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จากข้อความนี้ แพรวาควรปฏิบัติตนอย่างไร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146AAFC-A648-4EE9-9515-FA2128DB42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4103609-E5FB-4C0A-A69A-24523D9FCF8C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6AD76D75-DDF1-4769-B1E5-6EE63215D1D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0BA5217-6C35-46F5-B31B-CDD08FACBC84}"/>
                </a:ext>
              </a:extLst>
            </p:cNvPr>
            <p:cNvSpPr/>
            <p:nvPr/>
          </p:nvSpPr>
          <p:spPr>
            <a:xfrm>
              <a:off x="1879484" y="4600189"/>
              <a:ext cx="838169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2.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เข้าร่วมกิจกรรมทางนาฏศิลป์ตามความสนใจ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การสืบทอดนาฏศิลป์ไทยสามารถปฏิบัติได้หลายวิธี เช่น การศึกษาเกี่ยวกับความเป็นมาของนาฏศิลป์ไทย การเข้าร่วมกิจกรรมทางนาฏศิลป์ทั้งในฐานะของ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ผู้แสดงและในฐานะของผู้ชม การจัดแสดงนาฏศิลป์ไทยเพื่อเผยแพร่ความรู้ 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ส่วนคำตอบในข้อ 1. 3. และ 4. ไม่ใช่วิธีการสืบทอดการแสดงนาฏศิลป์ไทย</a:t>
              </a:r>
            </a:p>
          </p:txBody>
        </p:sp>
      </p:grpSp>
      <p:pic>
        <p:nvPicPr>
          <p:cNvPr id="51" name="close">
            <a:extLst>
              <a:ext uri="{FF2B5EF4-FFF2-40B4-BE49-F238E27FC236}">
                <a16:creationId xmlns:a16="http://schemas.microsoft.com/office/drawing/2014/main" id="{836657D3-29A6-4223-873E-FCCF2809ED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3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D28E4E3-4200-41A8-8673-F16A4049546C}"/>
              </a:ext>
            </a:extLst>
          </p:cNvPr>
          <p:cNvGrpSpPr/>
          <p:nvPr/>
        </p:nvGrpSpPr>
        <p:grpSpPr>
          <a:xfrm>
            <a:off x="2053055" y="2154816"/>
            <a:ext cx="8686800" cy="663543"/>
            <a:chOff x="2053054" y="2867226"/>
            <a:chExt cx="8686800" cy="66354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69AE4A2-E5A3-4F10-A97F-DE0D64D88BA9}"/>
                </a:ext>
              </a:extLst>
            </p:cNvPr>
            <p:cNvSpPr/>
            <p:nvPr/>
          </p:nvSpPr>
          <p:spPr>
            <a:xfrm>
              <a:off x="2053054" y="2870115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CC9B74F-AFD3-4622-AFFE-2D9647EC394D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258861-49F6-4D42-A189-B32C69258A29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FD9C80-C0FB-40EB-A2E5-71B65D0A09B5}"/>
                </a:ext>
              </a:extLst>
            </p:cNvPr>
            <p:cNvSpPr/>
            <p:nvPr/>
          </p:nvSpPr>
          <p:spPr>
            <a:xfrm>
              <a:off x="2717743" y="2884438"/>
              <a:ext cx="66294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ช่วยให้เข้าใจที่มาของการแสดงชุดนั้น ๆ ยิ่งขึ้น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DA2929-4585-40C5-AA14-C85929A60B4B}"/>
              </a:ext>
            </a:extLst>
          </p:cNvPr>
          <p:cNvGrpSpPr/>
          <p:nvPr/>
        </p:nvGrpSpPr>
        <p:grpSpPr>
          <a:xfrm>
            <a:off x="2053056" y="2916714"/>
            <a:ext cx="8686800" cy="667738"/>
            <a:chOff x="2053056" y="3605025"/>
            <a:chExt cx="8686800" cy="66773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FD988A0-ABD1-4B33-9E39-E726AB68F98A}"/>
                </a:ext>
              </a:extLst>
            </p:cNvPr>
            <p:cNvSpPr/>
            <p:nvPr/>
          </p:nvSpPr>
          <p:spPr>
            <a:xfrm>
              <a:off x="2053056" y="3616452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E2155FC-61F9-4554-B8E3-80601A4B40AF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AB765E2-99B8-4AEF-B27C-82B9DCFDFBFC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D9B6890-2BDD-4521-B1F3-FF8503D8868C}"/>
                </a:ext>
              </a:extLst>
            </p:cNvPr>
            <p:cNvSpPr/>
            <p:nvPr/>
          </p:nvSpPr>
          <p:spPr>
            <a:xfrm>
              <a:off x="2717743" y="3626432"/>
              <a:ext cx="70793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ทำให้เกิดความสนุกสนานในขณะชมการแสดง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ED85E4-60C5-401C-9EC8-38A939B7B902}"/>
              </a:ext>
            </a:extLst>
          </p:cNvPr>
          <p:cNvGrpSpPr/>
          <p:nvPr/>
        </p:nvGrpSpPr>
        <p:grpSpPr>
          <a:xfrm>
            <a:off x="2053056" y="3716009"/>
            <a:ext cx="8948772" cy="662578"/>
            <a:chOff x="2053056" y="4408363"/>
            <a:chExt cx="8948772" cy="66257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BF8D841-D880-41D2-B7C4-EF28E9F80470}"/>
                </a:ext>
              </a:extLst>
            </p:cNvPr>
            <p:cNvSpPr/>
            <p:nvPr/>
          </p:nvSpPr>
          <p:spPr>
            <a:xfrm>
              <a:off x="2053056" y="4419790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A4D30F9-9F7C-4120-80FF-228382A5A34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6E6A6D-55E6-4C5D-AD69-9ED349ADE8B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3A98B9C-DD17-4F43-95B7-92C7415002F2}"/>
                </a:ext>
              </a:extLst>
            </p:cNvPr>
            <p:cNvSpPr/>
            <p:nvPr/>
          </p:nvSpPr>
          <p:spPr>
            <a:xfrm>
              <a:off x="2717743" y="4424610"/>
              <a:ext cx="82840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เข้าใจว่าผู้แสดงต้องการสื่อความหมายเกี่ยวกับเรื่องใด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4AE8A4-77A5-4204-AE3B-1E4169C2BF96}"/>
              </a:ext>
            </a:extLst>
          </p:cNvPr>
          <p:cNvGrpSpPr/>
          <p:nvPr/>
        </p:nvGrpSpPr>
        <p:grpSpPr>
          <a:xfrm>
            <a:off x="2053055" y="4487285"/>
            <a:ext cx="10429230" cy="658768"/>
            <a:chOff x="2053056" y="4408363"/>
            <a:chExt cx="10429230" cy="65876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641C3E-397C-4729-96A7-F18E4820DDD5}"/>
                </a:ext>
              </a:extLst>
            </p:cNvPr>
            <p:cNvSpPr/>
            <p:nvPr/>
          </p:nvSpPr>
          <p:spPr>
            <a:xfrm>
              <a:off x="2053056" y="4419790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18031B4-FC97-40C9-A409-407FE3E0570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22620B-B6D4-472D-B48A-E338BD1DFE78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EC3524A-823F-4085-A78B-BE299FE553EB}"/>
                </a:ext>
              </a:extLst>
            </p:cNvPr>
            <p:cNvSpPr/>
            <p:nvPr/>
          </p:nvSpPr>
          <p:spPr>
            <a:xfrm>
              <a:off x="2717744" y="4420800"/>
              <a:ext cx="976454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จะได้ทราบว่าท่ารำนั้นเหมาะสมกับประเภทของการแสดงหรือไม่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024424B-BA0B-4EE4-8C31-B1DDD814CA51}"/>
              </a:ext>
            </a:extLst>
          </p:cNvPr>
          <p:cNvSpPr/>
          <p:nvPr/>
        </p:nvSpPr>
        <p:spPr>
          <a:xfrm>
            <a:off x="1532290" y="1176394"/>
            <a:ext cx="114725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9. การสังเกตท่ารำมีความสำคัญต่อการชมการแสดงนาฏศิลป์ไทยอย่างไร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B55F88E-774B-4093-9183-FD3D31D5DA52}"/>
              </a:ext>
            </a:extLst>
          </p:cNvPr>
          <p:cNvGrpSpPr/>
          <p:nvPr/>
        </p:nvGrpSpPr>
        <p:grpSpPr>
          <a:xfrm>
            <a:off x="2053055" y="2154816"/>
            <a:ext cx="8686800" cy="663543"/>
            <a:chOff x="2053054" y="2867226"/>
            <a:chExt cx="8686800" cy="663543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91F13AE-4DB5-466E-9685-CEBD02B37471}"/>
                </a:ext>
              </a:extLst>
            </p:cNvPr>
            <p:cNvSpPr/>
            <p:nvPr/>
          </p:nvSpPr>
          <p:spPr>
            <a:xfrm>
              <a:off x="2053054" y="2870115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32E5EC0-2853-4AB9-B535-FA47CE4CB0A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708C959-201D-4976-8ABC-67B67DD94827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35AA22B-15B2-4CBA-8468-85361B3D82B7}"/>
                </a:ext>
              </a:extLst>
            </p:cNvPr>
            <p:cNvSpPr/>
            <p:nvPr/>
          </p:nvSpPr>
          <p:spPr>
            <a:xfrm>
              <a:off x="2717743" y="2884438"/>
              <a:ext cx="75003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ช่วยให้เข้าใจที่มาของการแสดงชุดนั้น ๆ ยิ่งขึ้น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3F341AD-5199-47F9-9AE3-E787E3641C3A}"/>
              </a:ext>
            </a:extLst>
          </p:cNvPr>
          <p:cNvGrpSpPr/>
          <p:nvPr/>
        </p:nvGrpSpPr>
        <p:grpSpPr>
          <a:xfrm>
            <a:off x="2053056" y="2916714"/>
            <a:ext cx="8686800" cy="667738"/>
            <a:chOff x="2053056" y="3605025"/>
            <a:chExt cx="8686800" cy="66773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7A7B023-B3F5-4180-BB7D-011622089124}"/>
                </a:ext>
              </a:extLst>
            </p:cNvPr>
            <p:cNvSpPr/>
            <p:nvPr/>
          </p:nvSpPr>
          <p:spPr>
            <a:xfrm>
              <a:off x="2053056" y="3616452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6CE7E37-3208-4EC2-8DB3-33ED2A099B2E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5E40AE4-C84B-470E-8F06-41BE0C888E74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AF15EDC-30BC-4B9B-80C3-E65BEEF7D15B}"/>
                </a:ext>
              </a:extLst>
            </p:cNvPr>
            <p:cNvSpPr/>
            <p:nvPr/>
          </p:nvSpPr>
          <p:spPr>
            <a:xfrm>
              <a:off x="2717743" y="3626432"/>
              <a:ext cx="678911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ทำให้เกิดความสนุกสนานในขณะชมการแสดง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3125C12-A1A6-40FA-A32A-50E6F90A261C}"/>
              </a:ext>
            </a:extLst>
          </p:cNvPr>
          <p:cNvGrpSpPr/>
          <p:nvPr/>
        </p:nvGrpSpPr>
        <p:grpSpPr>
          <a:xfrm>
            <a:off x="2053056" y="3716009"/>
            <a:ext cx="8901601" cy="662578"/>
            <a:chOff x="2053056" y="4408363"/>
            <a:chExt cx="8901601" cy="66257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E1F1BBD-124B-41FA-A52D-E3482CE3AE22}"/>
                </a:ext>
              </a:extLst>
            </p:cNvPr>
            <p:cNvSpPr/>
            <p:nvPr/>
          </p:nvSpPr>
          <p:spPr>
            <a:xfrm>
              <a:off x="2053056" y="4419790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A84B554-1B4D-4E00-AD43-3DF6064D040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027086C-E6E4-40C6-8CCC-A78E92E8D5CA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08E6381-836D-4EEF-8472-BC52385EF70B}"/>
                </a:ext>
              </a:extLst>
            </p:cNvPr>
            <p:cNvSpPr/>
            <p:nvPr/>
          </p:nvSpPr>
          <p:spPr>
            <a:xfrm>
              <a:off x="2717743" y="4424610"/>
              <a:ext cx="823691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เข้าใจว่าผู้แสดงต้องการสื่อความหมายเกี่ยวกับเรื่องใด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2" name="Picture 41">
            <a:hlinkClick r:id="rId2" action="ppaction://hlinksldjump"/>
            <a:extLst>
              <a:ext uri="{FF2B5EF4-FFF2-40B4-BE49-F238E27FC236}">
                <a16:creationId xmlns:a16="http://schemas.microsoft.com/office/drawing/2014/main" id="{66FF18D7-AC9B-443F-8243-40CC3B478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7BD86E2-01D8-4861-A8C4-B698539344B8}"/>
              </a:ext>
            </a:extLst>
          </p:cNvPr>
          <p:cNvGrpSpPr/>
          <p:nvPr/>
        </p:nvGrpSpPr>
        <p:grpSpPr>
          <a:xfrm>
            <a:off x="2053056" y="4487285"/>
            <a:ext cx="9808745" cy="658768"/>
            <a:chOff x="2053056" y="4408363"/>
            <a:chExt cx="9808745" cy="65876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23C7E207-67DE-4783-B126-82F82EBBCC81}"/>
                </a:ext>
              </a:extLst>
            </p:cNvPr>
            <p:cNvSpPr/>
            <p:nvPr/>
          </p:nvSpPr>
          <p:spPr>
            <a:xfrm>
              <a:off x="2053056" y="4419790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62C1986-B754-45DD-BC5C-6420FA11B09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D958000-9831-4698-A85F-C2FD799922C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441D387-D583-49DD-98F8-F17D20086F93}"/>
                </a:ext>
              </a:extLst>
            </p:cNvPr>
            <p:cNvSpPr/>
            <p:nvPr/>
          </p:nvSpPr>
          <p:spPr>
            <a:xfrm>
              <a:off x="2717743" y="4420800"/>
              <a:ext cx="91440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จะได้ทราบว่าท่ารำนั้นเหมาะสมกับประเภทของการแสดงหรือไม่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355E5ACC-4E1F-48C3-A23E-67BC8FA6C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6F23766-0E5B-4CBF-8D84-648E5B647E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C80B18B-0A40-474C-BA43-0D0CDAF115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4103609-E5FB-4C0A-A69A-24523D9FCF8C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6AD76D75-DDF1-4769-B1E5-6EE63215D1D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0BA5217-6C35-46F5-B31B-CDD08FACBC84}"/>
                </a:ext>
              </a:extLst>
            </p:cNvPr>
            <p:cNvSpPr/>
            <p:nvPr/>
          </p:nvSpPr>
          <p:spPr>
            <a:xfrm>
              <a:off x="1879483" y="4600189"/>
              <a:ext cx="8362647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3.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เข้าใจว่าผู้แสดงต้องการสื่อความหมายเกี่ยวกับเรื่องใด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ในการแสดงนาฏศิลป์ไทยทุกประเภท ผู้แสดงจะนำภาษาท่าและนาฏยศัพท์มาใช้เพื่อสื่อความหมาย ถ่ายทอดเรื่องราว อารมณ์ และความรู้สึกต่าง ๆ ไปยังผู้ชม ดังนั้น เพื่อให้การชมการแสดงนาฏศิลป์ไทยเป็นไปอย่างราบรื่น เกิดความสนุกสนาน ผู้ชมเข้าใจเรื่องราวต่าง ๆ ที่ผู้แสดงต้องการสื่อ ผู้ชมจึงต้องรู้จักสังเกตท่ารำที่ปรากฏอยู่ในการแสดงชุดนั้น ๆ อย่างตั้งใจ เพื่อจะได้ทราบว่าผู้แสดงต้องการสื่อความหมายเกี่ยวกับเรื่องใด</a:t>
              </a:r>
            </a:p>
          </p:txBody>
        </p:sp>
      </p:grpSp>
      <p:pic>
        <p:nvPicPr>
          <p:cNvPr id="51" name="close">
            <a:extLst>
              <a:ext uri="{FF2B5EF4-FFF2-40B4-BE49-F238E27FC236}">
                <a16:creationId xmlns:a16="http://schemas.microsoft.com/office/drawing/2014/main" id="{836657D3-29A6-4223-873E-FCCF2809ED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8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D28E4E3-4200-41A8-8673-F16A4049546C}"/>
              </a:ext>
            </a:extLst>
          </p:cNvPr>
          <p:cNvGrpSpPr/>
          <p:nvPr/>
        </p:nvGrpSpPr>
        <p:grpSpPr>
          <a:xfrm>
            <a:off x="2053055" y="2670956"/>
            <a:ext cx="8686800" cy="650891"/>
            <a:chOff x="2053054" y="2862666"/>
            <a:chExt cx="8686800" cy="65089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69AE4A2-E5A3-4F10-A97F-DE0D64D88BA9}"/>
                </a:ext>
              </a:extLst>
            </p:cNvPr>
            <p:cNvSpPr/>
            <p:nvPr/>
          </p:nvSpPr>
          <p:spPr>
            <a:xfrm>
              <a:off x="2053054" y="2870115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CC9B74F-AFD3-4622-AFFE-2D9647EC394D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258861-49F6-4D42-A189-B32C69258A29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FD9C80-C0FB-40EB-A2E5-71B65D0A09B5}"/>
                </a:ext>
              </a:extLst>
            </p:cNvPr>
            <p:cNvSpPr/>
            <p:nvPr/>
          </p:nvSpPr>
          <p:spPr>
            <a:xfrm>
              <a:off x="2717743" y="2862666"/>
              <a:ext cx="76835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ทำให้เกิดความประทับใจในขณะชมการแสดง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DA2929-4585-40C5-AA14-C85929A60B4B}"/>
              </a:ext>
            </a:extLst>
          </p:cNvPr>
          <p:cNvGrpSpPr/>
          <p:nvPr/>
        </p:nvGrpSpPr>
        <p:grpSpPr>
          <a:xfrm>
            <a:off x="2053056" y="3437414"/>
            <a:ext cx="8686800" cy="667738"/>
            <a:chOff x="2053056" y="3605025"/>
            <a:chExt cx="8686800" cy="66773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FD988A0-ABD1-4B33-9E39-E726AB68F98A}"/>
                </a:ext>
              </a:extLst>
            </p:cNvPr>
            <p:cNvSpPr/>
            <p:nvPr/>
          </p:nvSpPr>
          <p:spPr>
            <a:xfrm>
              <a:off x="2053056" y="3616452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E2155FC-61F9-4554-B8E3-80601A4B40AF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AB765E2-99B8-4AEF-B27C-82B9DCFDFBFC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D9B6890-2BDD-4521-B1F3-FF8503D8868C}"/>
                </a:ext>
              </a:extLst>
            </p:cNvPr>
            <p:cNvSpPr/>
            <p:nvPr/>
          </p:nvSpPr>
          <p:spPr>
            <a:xfrm>
              <a:off x="2717744" y="3626432"/>
              <a:ext cx="77978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ทำให้ทราบว่าการแสดงชุดนี้มีชื่อเรียกว่าอย่างไร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ED85E4-60C5-401C-9EC8-38A939B7B902}"/>
              </a:ext>
            </a:extLst>
          </p:cNvPr>
          <p:cNvGrpSpPr/>
          <p:nvPr/>
        </p:nvGrpSpPr>
        <p:grpSpPr>
          <a:xfrm>
            <a:off x="2053056" y="4236709"/>
            <a:ext cx="8686800" cy="662578"/>
            <a:chOff x="2053056" y="4408363"/>
            <a:chExt cx="8686800" cy="66257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BF8D841-D880-41D2-B7C4-EF28E9F80470}"/>
                </a:ext>
              </a:extLst>
            </p:cNvPr>
            <p:cNvSpPr/>
            <p:nvPr/>
          </p:nvSpPr>
          <p:spPr>
            <a:xfrm>
              <a:off x="2053056" y="4419790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A4D30F9-9F7C-4120-80FF-228382A5A34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6E6A6D-55E6-4C5D-AD69-9ED349ADE8B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3A98B9C-DD17-4F43-95B7-92C7415002F2}"/>
                </a:ext>
              </a:extLst>
            </p:cNvPr>
            <p:cNvSpPr/>
            <p:nvPr/>
          </p:nvSpPr>
          <p:spPr>
            <a:xfrm>
              <a:off x="2717744" y="4424610"/>
              <a:ext cx="78232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ทำให้รู้ว่าเครื่องแต่งกายชุดนี้เลียนแบบมาจากชาติใด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4AE8A4-77A5-4204-AE3B-1E4169C2BF96}"/>
              </a:ext>
            </a:extLst>
          </p:cNvPr>
          <p:cNvGrpSpPr/>
          <p:nvPr/>
        </p:nvGrpSpPr>
        <p:grpSpPr>
          <a:xfrm>
            <a:off x="2053056" y="5007985"/>
            <a:ext cx="9413230" cy="658768"/>
            <a:chOff x="2053056" y="4408363"/>
            <a:chExt cx="9413230" cy="65876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641C3E-397C-4729-96A7-F18E4820DDD5}"/>
                </a:ext>
              </a:extLst>
            </p:cNvPr>
            <p:cNvSpPr/>
            <p:nvPr/>
          </p:nvSpPr>
          <p:spPr>
            <a:xfrm>
              <a:off x="2053056" y="4419790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18031B4-FC97-40C9-A409-407FE3E0570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22620B-B6D4-472D-B48A-E338BD1DFE78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EC3524A-823F-4085-A78B-BE299FE553EB}"/>
                </a:ext>
              </a:extLst>
            </p:cNvPr>
            <p:cNvSpPr/>
            <p:nvPr/>
          </p:nvSpPr>
          <p:spPr>
            <a:xfrm>
              <a:off x="2717744" y="4420800"/>
              <a:ext cx="874854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ทำให้ทราบว่าการแสดงชุดนี้มีที่มาจากวัฒนธรรมท้องถิ่นใด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024424B-BA0B-4EE4-8C31-B1DDD814CA51}"/>
              </a:ext>
            </a:extLst>
          </p:cNvPr>
          <p:cNvSpPr/>
          <p:nvPr/>
        </p:nvSpPr>
        <p:spPr>
          <a:xfrm>
            <a:off x="1341791" y="1176394"/>
            <a:ext cx="12109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10.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B55F88E-774B-4093-9183-FD3D31D5DA52}"/>
              </a:ext>
            </a:extLst>
          </p:cNvPr>
          <p:cNvGrpSpPr/>
          <p:nvPr/>
        </p:nvGrpSpPr>
        <p:grpSpPr>
          <a:xfrm>
            <a:off x="2053055" y="2673845"/>
            <a:ext cx="8686800" cy="650891"/>
            <a:chOff x="2053054" y="2862666"/>
            <a:chExt cx="8686800" cy="65089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91F13AE-4DB5-466E-9685-CEBD02B37471}"/>
                </a:ext>
              </a:extLst>
            </p:cNvPr>
            <p:cNvSpPr/>
            <p:nvPr/>
          </p:nvSpPr>
          <p:spPr>
            <a:xfrm>
              <a:off x="2053054" y="2870115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32E5EC0-2853-4AB9-B535-FA47CE4CB0A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708C959-201D-4976-8ABC-67B67DD94827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35AA22B-15B2-4CBA-8468-85361B3D82B7}"/>
                </a:ext>
              </a:extLst>
            </p:cNvPr>
            <p:cNvSpPr/>
            <p:nvPr/>
          </p:nvSpPr>
          <p:spPr>
            <a:xfrm>
              <a:off x="2717743" y="2862666"/>
              <a:ext cx="78486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ทำให้เกิดความประทับใจในขณะชมการแสดง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3F341AD-5199-47F9-9AE3-E787E3641C3A}"/>
              </a:ext>
            </a:extLst>
          </p:cNvPr>
          <p:cNvGrpSpPr/>
          <p:nvPr/>
        </p:nvGrpSpPr>
        <p:grpSpPr>
          <a:xfrm>
            <a:off x="2053055" y="3440303"/>
            <a:ext cx="8686800" cy="667738"/>
            <a:chOff x="2053056" y="3605025"/>
            <a:chExt cx="8686800" cy="66773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7A7B023-B3F5-4180-BB7D-011622089124}"/>
                </a:ext>
              </a:extLst>
            </p:cNvPr>
            <p:cNvSpPr/>
            <p:nvPr/>
          </p:nvSpPr>
          <p:spPr>
            <a:xfrm>
              <a:off x="2053056" y="3616452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6CE7E37-3208-4EC2-8DB3-33ED2A099B2E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5E40AE4-C84B-470E-8F06-41BE0C888E74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AF15EDC-30BC-4B9B-80C3-E65BEEF7D15B}"/>
                </a:ext>
              </a:extLst>
            </p:cNvPr>
            <p:cNvSpPr/>
            <p:nvPr/>
          </p:nvSpPr>
          <p:spPr>
            <a:xfrm>
              <a:off x="2717744" y="3626432"/>
              <a:ext cx="78613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76" algn="dec"/>
                  <a:tab pos="373384" algn="l"/>
                  <a:tab pos="622306" algn="l"/>
                  <a:tab pos="871229" algn="l"/>
                  <a:tab pos="3858299" algn="l"/>
                  <a:tab pos="4107222" algn="l"/>
                  <a:tab pos="4356144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ทำให้ทราบว่าการแสดงชุดนี้มีชื่อเรียกว่าอย่างไร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3125C12-A1A6-40FA-A32A-50E6F90A261C}"/>
              </a:ext>
            </a:extLst>
          </p:cNvPr>
          <p:cNvGrpSpPr/>
          <p:nvPr/>
        </p:nvGrpSpPr>
        <p:grpSpPr>
          <a:xfrm>
            <a:off x="2053055" y="4239598"/>
            <a:ext cx="8686800" cy="662578"/>
            <a:chOff x="2053056" y="4408363"/>
            <a:chExt cx="8686800" cy="66257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E1F1BBD-124B-41FA-A52D-E3482CE3AE22}"/>
                </a:ext>
              </a:extLst>
            </p:cNvPr>
            <p:cNvSpPr/>
            <p:nvPr/>
          </p:nvSpPr>
          <p:spPr>
            <a:xfrm>
              <a:off x="2053056" y="4419790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A84B554-1B4D-4E00-AD43-3DF6064D040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027086C-E6E4-40C6-8CCC-A78E92E8D5CA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08E6381-836D-4EEF-8472-BC52385EF70B}"/>
                </a:ext>
              </a:extLst>
            </p:cNvPr>
            <p:cNvSpPr/>
            <p:nvPr/>
          </p:nvSpPr>
          <p:spPr>
            <a:xfrm>
              <a:off x="2717744" y="4424610"/>
              <a:ext cx="77089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ทำให้รู้ว่าเครื่องแต่งกายชุดนี้เลียนแบบมาจากชาติใด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7BD86E2-01D8-4861-A8C4-B698539344B8}"/>
              </a:ext>
            </a:extLst>
          </p:cNvPr>
          <p:cNvGrpSpPr/>
          <p:nvPr/>
        </p:nvGrpSpPr>
        <p:grpSpPr>
          <a:xfrm>
            <a:off x="2053055" y="5007985"/>
            <a:ext cx="9224544" cy="658768"/>
            <a:chOff x="2053056" y="4408363"/>
            <a:chExt cx="9224544" cy="65876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23C7E207-67DE-4783-B126-82F82EBBCC81}"/>
                </a:ext>
              </a:extLst>
            </p:cNvPr>
            <p:cNvSpPr/>
            <p:nvPr/>
          </p:nvSpPr>
          <p:spPr>
            <a:xfrm>
              <a:off x="2053056" y="4419790"/>
              <a:ext cx="868680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D62C1986-B754-45DD-BC5C-6420FA11B09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D958000-9831-4698-A85F-C2FD799922C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441D387-D583-49DD-98F8-F17D20086F93}"/>
                </a:ext>
              </a:extLst>
            </p:cNvPr>
            <p:cNvSpPr/>
            <p:nvPr/>
          </p:nvSpPr>
          <p:spPr>
            <a:xfrm>
              <a:off x="2717744" y="4420800"/>
              <a:ext cx="85598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ทำให้ทราบว่าการแสดงชุดนี้มีที่มาจากวัฒนธรรมท้องถิ่นใด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355E5ACC-4E1F-48C3-A23E-67BC8FA6C8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6F23766-0E5B-4CBF-8D84-648E5B647E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15EBE104-1CB1-4E7B-BB3D-06DD4125331E}"/>
              </a:ext>
            </a:extLst>
          </p:cNvPr>
          <p:cNvSpPr/>
          <p:nvPr/>
        </p:nvSpPr>
        <p:spPr>
          <a:xfrm>
            <a:off x="1951391" y="1176394"/>
            <a:ext cx="102406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เพราะเหตุใดในการชมการแสดงนาฏศิลป์พื้นเมืองเราจึงต้อง</a:t>
            </a:r>
          </a:p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สังเกตเครื่องแต่งกายของผู้แสดงร่วมด้วย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F3A8ACB-3BB1-41B6-9A2E-72FBA22D4E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4103609-E5FB-4C0A-A69A-24523D9FCF8C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6AD76D75-DDF1-4769-B1E5-6EE63215D1D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0BA5217-6C35-46F5-B31B-CDD08FACBC84}"/>
                </a:ext>
              </a:extLst>
            </p:cNvPr>
            <p:cNvSpPr/>
            <p:nvPr/>
          </p:nvSpPr>
          <p:spPr>
            <a:xfrm>
              <a:off x="1879484" y="4600189"/>
              <a:ext cx="8381697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ทำให้ทราบว่าการแสดงชุดนี้มีที่มาจากวัฒนธรรมท้องถิ่นใด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เครื่องแต่งกายของผู้แสดงจะมีส่วนช่วยทำให้ผู้ชมทราบว่า การแสดงชุดนี้จัดเป็นการแสดงประเภทใด เช่น ระบำ รำ ฟ้อน โขน ละคร การแสดงนาฏศิลป์พื้นเมือง รวมถึงทำให้ทราบว่าการแสดงชุดนี้มีที่มาจากวัฒนธรรมท้องถิ่นใด เนื่องจากในแต่ละท้องถิ่นจะมีวัฒนธรรมการแต่งกายที่เป็นเอกลักษณ์เฉพาะแตกต่างกันไป เช่น ภาคเหนือ นิยมนุ่งผ้าซิ่นยาวกรอมเท้า เนื่องจากภาคเหนือมีลักษณะของภูมิอากาศที่ค่อนข้างหนาวเย็น ส่งผลทำให้การแสดงนาฏศิลป์พื้นเมืองของภาคเหนือนิยมนุ่งผ้าซิ่นยาวกรอมเท้าเป็นหลัก เช่น ฟ้อนเล็บ ฟ้อนเทียน</a:t>
              </a:r>
            </a:p>
          </p:txBody>
        </p:sp>
      </p:grpSp>
      <p:pic>
        <p:nvPicPr>
          <p:cNvPr id="51" name="close">
            <a:extLst>
              <a:ext uri="{FF2B5EF4-FFF2-40B4-BE49-F238E27FC236}">
                <a16:creationId xmlns:a16="http://schemas.microsoft.com/office/drawing/2014/main" id="{836657D3-29A6-4223-873E-FCCF2809ED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9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458" y="1577671"/>
            <a:ext cx="3357084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8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82C421-5E7F-4D35-B318-5333C50FFE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03"/>
            <a:ext cx="12193430" cy="68588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8FDFCB1-8236-4B96-BDD6-D9445C2D87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020" y="6215974"/>
            <a:ext cx="493437" cy="48702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6E321B7-CADB-4820-920D-95839289CE8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1932" y="4157483"/>
            <a:ext cx="2389488" cy="2700517"/>
          </a:xfrm>
          <a:prstGeom prst="rect">
            <a:avLst/>
          </a:prstGeom>
          <a:effectLst/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A572B82-9250-4A5F-9EE2-746CFD06A75D}"/>
              </a:ext>
            </a:extLst>
          </p:cNvPr>
          <p:cNvGrpSpPr/>
          <p:nvPr/>
        </p:nvGrpSpPr>
        <p:grpSpPr>
          <a:xfrm>
            <a:off x="8452043" y="1752533"/>
            <a:ext cx="3429265" cy="2249951"/>
            <a:chOff x="8401050" y="1752533"/>
            <a:chExt cx="3429265" cy="224995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1F02366-028C-47AF-83DD-1597C7044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01050" y="1752533"/>
              <a:ext cx="3429265" cy="2249951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2D1C824-0BF1-4513-BAA6-2736D9FB7CC9}"/>
                </a:ext>
              </a:extLst>
            </p:cNvPr>
            <p:cNvSpPr/>
            <p:nvPr/>
          </p:nvSpPr>
          <p:spPr>
            <a:xfrm>
              <a:off x="8505237" y="1847463"/>
              <a:ext cx="3220890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เพื่อน ๆ คิดว่าการแสดง</a:t>
              </a:r>
              <a:endParaRPr lang="en-US" sz="3000" b="1" dirty="0">
                <a:solidFill>
                  <a:srgbClr val="D5155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นาฏศิลป์ไทยชุดนี้</a:t>
              </a:r>
              <a:endParaRPr lang="en-US" sz="3000" b="1" dirty="0">
                <a:solidFill>
                  <a:srgbClr val="D5155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มีที่มาจากสิ่งใดคะ</a:t>
              </a:r>
            </a:p>
          </p:txBody>
        </p:sp>
      </p:grpSp>
      <p:pic>
        <p:nvPicPr>
          <p:cNvPr id="11" name="ANS">
            <a:hlinkClick r:id="rId8" action="ppaction://hlinksldjump"/>
            <a:extLst>
              <a:ext uri="{FF2B5EF4-FFF2-40B4-BE49-F238E27FC236}">
                <a16:creationId xmlns:a16="http://schemas.microsoft.com/office/drawing/2014/main" id="{327075CE-EFBC-4C7B-90F7-171AEE3D7F4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8423"/>
            <a:ext cx="1105348" cy="484579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C285A43-D7A7-41BA-B560-CD236CD786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8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1AFB13D-2360-4AC1-BF69-0CAF8264AD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0318" y="5187159"/>
            <a:ext cx="1478405" cy="1670842"/>
          </a:xfrm>
          <a:prstGeom prst="rect">
            <a:avLst/>
          </a:prstGeom>
          <a:effectLst/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50891E3-9996-456F-AFD2-C07AD4A84B03}"/>
              </a:ext>
            </a:extLst>
          </p:cNvPr>
          <p:cNvGrpSpPr/>
          <p:nvPr/>
        </p:nvGrpSpPr>
        <p:grpSpPr>
          <a:xfrm>
            <a:off x="8897903" y="1833295"/>
            <a:ext cx="2550014" cy="3246308"/>
            <a:chOff x="8897903" y="1833295"/>
            <a:chExt cx="2550014" cy="3246308"/>
          </a:xfrm>
        </p:grpSpPr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9A49FF06-442A-4774-B743-A32B04668F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97903" y="1833295"/>
              <a:ext cx="2550014" cy="2459175"/>
            </a:xfrm>
            <a:prstGeom prst="rect">
              <a:avLst/>
            </a:prstGeom>
          </p:spPr>
        </p:pic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49B3DE8-AC64-4910-A71B-01EE60961CE0}"/>
                </a:ext>
              </a:extLst>
            </p:cNvPr>
            <p:cNvGrpSpPr/>
            <p:nvPr/>
          </p:nvGrpSpPr>
          <p:grpSpPr>
            <a:xfrm>
              <a:off x="8923239" y="4442832"/>
              <a:ext cx="2493569" cy="636771"/>
              <a:chOff x="8923239" y="4442832"/>
              <a:chExt cx="2493569" cy="636771"/>
            </a:xfrm>
          </p:grpSpPr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2138D3FE-39DC-4722-81E8-FCE7AA5294F1}"/>
                  </a:ext>
                </a:extLst>
              </p:cNvPr>
              <p:cNvGrpSpPr/>
              <p:nvPr/>
            </p:nvGrpSpPr>
            <p:grpSpPr>
              <a:xfrm>
                <a:off x="8923239" y="4442832"/>
                <a:ext cx="2493569" cy="636771"/>
                <a:chOff x="782909" y="4482332"/>
                <a:chExt cx="2493569" cy="636771"/>
              </a:xfrm>
            </p:grpSpPr>
            <p:sp>
              <p:nvSpPr>
                <p:cNvPr id="83" name="Rectangle: Rounded Corners 82">
                  <a:extLst>
                    <a:ext uri="{FF2B5EF4-FFF2-40B4-BE49-F238E27FC236}">
                      <a16:creationId xmlns:a16="http://schemas.microsoft.com/office/drawing/2014/main" id="{D4411BF3-5AB5-43CE-B6E3-01E8BEC50F3C}"/>
                    </a:ext>
                  </a:extLst>
                </p:cNvPr>
                <p:cNvSpPr/>
                <p:nvPr/>
              </p:nvSpPr>
              <p:spPr>
                <a:xfrm>
                  <a:off x="829543" y="4534017"/>
                  <a:ext cx="2400300" cy="5334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CBE58F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Rectangle: Rounded Corners 83">
                  <a:extLst>
                    <a:ext uri="{FF2B5EF4-FFF2-40B4-BE49-F238E27FC236}">
                      <a16:creationId xmlns:a16="http://schemas.microsoft.com/office/drawing/2014/main" id="{791F9914-7371-4FEA-B7B7-88CD2AC74179}"/>
                    </a:ext>
                  </a:extLst>
                </p:cNvPr>
                <p:cNvSpPr/>
                <p:nvPr/>
              </p:nvSpPr>
              <p:spPr>
                <a:xfrm>
                  <a:off x="782909" y="4482332"/>
                  <a:ext cx="2493569" cy="636771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solidFill>
                    <a:srgbClr val="DCEDB5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id="{9BAE44CF-433E-4BBE-8A8A-EACC7796ED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79316" y="4543781"/>
                <a:ext cx="981414" cy="450679"/>
              </a:xfrm>
              <a:prstGeom prst="rect">
                <a:avLst/>
              </a:prstGeom>
            </p:spPr>
          </p:pic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50B3377-FB92-4766-9F52-A99C9549D332}"/>
              </a:ext>
            </a:extLst>
          </p:cNvPr>
          <p:cNvGrpSpPr/>
          <p:nvPr/>
        </p:nvGrpSpPr>
        <p:grpSpPr>
          <a:xfrm>
            <a:off x="6181891" y="1833295"/>
            <a:ext cx="2546770" cy="3246308"/>
            <a:chOff x="6181891" y="1833295"/>
            <a:chExt cx="2546770" cy="3246308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59CEB7B6-1788-4AD1-8D6A-A80B420DF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1891" y="1833295"/>
              <a:ext cx="2546770" cy="2459175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5AB08B0-500A-402B-BC3A-7F2EEC1A0743}"/>
                </a:ext>
              </a:extLst>
            </p:cNvPr>
            <p:cNvGrpSpPr/>
            <p:nvPr/>
          </p:nvGrpSpPr>
          <p:grpSpPr>
            <a:xfrm>
              <a:off x="6207224" y="4442832"/>
              <a:ext cx="2493569" cy="636771"/>
              <a:chOff x="6207224" y="4442832"/>
              <a:chExt cx="2493569" cy="636771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698277AA-9EE3-4F62-8294-093FFC1B6E56}"/>
                  </a:ext>
                </a:extLst>
              </p:cNvPr>
              <p:cNvGrpSpPr/>
              <p:nvPr/>
            </p:nvGrpSpPr>
            <p:grpSpPr>
              <a:xfrm>
                <a:off x="6207224" y="4442832"/>
                <a:ext cx="2493569" cy="636771"/>
                <a:chOff x="782909" y="4482332"/>
                <a:chExt cx="2493569" cy="636771"/>
              </a:xfrm>
            </p:grpSpPr>
            <p:sp>
              <p:nvSpPr>
                <p:cNvPr id="75" name="Rectangle: Rounded Corners 74">
                  <a:extLst>
                    <a:ext uri="{FF2B5EF4-FFF2-40B4-BE49-F238E27FC236}">
                      <a16:creationId xmlns:a16="http://schemas.microsoft.com/office/drawing/2014/main" id="{9E8017A0-0662-4EA3-B336-71080FF735A3}"/>
                    </a:ext>
                  </a:extLst>
                </p:cNvPr>
                <p:cNvSpPr/>
                <p:nvPr/>
              </p:nvSpPr>
              <p:spPr>
                <a:xfrm>
                  <a:off x="829543" y="4534017"/>
                  <a:ext cx="2400300" cy="5334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997BB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: Rounded Corners 80">
                  <a:extLst>
                    <a:ext uri="{FF2B5EF4-FFF2-40B4-BE49-F238E27FC236}">
                      <a16:creationId xmlns:a16="http://schemas.microsoft.com/office/drawing/2014/main" id="{587490FA-369B-4896-B85B-8D183DD85BD9}"/>
                    </a:ext>
                  </a:extLst>
                </p:cNvPr>
                <p:cNvSpPr/>
                <p:nvPr/>
              </p:nvSpPr>
              <p:spPr>
                <a:xfrm>
                  <a:off x="782909" y="4482332"/>
                  <a:ext cx="2493569" cy="636771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solidFill>
                    <a:srgbClr val="FCC8DB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1CDC5A0D-A346-4409-8104-E2937156A1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88283" y="4625204"/>
                <a:ext cx="1535866" cy="373589"/>
              </a:xfrm>
              <a:prstGeom prst="rect">
                <a:avLst/>
              </a:prstGeom>
            </p:spPr>
          </p:pic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DC933F3-769B-4C09-8AF5-5B259C7B09D6}"/>
              </a:ext>
            </a:extLst>
          </p:cNvPr>
          <p:cNvGrpSpPr/>
          <p:nvPr/>
        </p:nvGrpSpPr>
        <p:grpSpPr>
          <a:xfrm>
            <a:off x="3462987" y="1833295"/>
            <a:ext cx="2550014" cy="3246308"/>
            <a:chOff x="3462987" y="1833295"/>
            <a:chExt cx="2550014" cy="3246308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EBFAFB5-654A-41FB-B20C-6483C9241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62987" y="1833295"/>
              <a:ext cx="2550014" cy="2459175"/>
            </a:xfrm>
            <a:prstGeom prst="rect">
              <a:avLst/>
            </a:prstGeom>
          </p:spPr>
        </p:pic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CF8A071-9942-4460-BED6-C37263C07EA9}"/>
                </a:ext>
              </a:extLst>
            </p:cNvPr>
            <p:cNvGrpSpPr/>
            <p:nvPr/>
          </p:nvGrpSpPr>
          <p:grpSpPr>
            <a:xfrm>
              <a:off x="3491209" y="4442832"/>
              <a:ext cx="2493569" cy="636771"/>
              <a:chOff x="3491209" y="4442832"/>
              <a:chExt cx="2493569" cy="636771"/>
            </a:xfrm>
          </p:grpSpPr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9D554899-0446-483D-89BA-9F8FC0B412D2}"/>
                  </a:ext>
                </a:extLst>
              </p:cNvPr>
              <p:cNvGrpSpPr/>
              <p:nvPr/>
            </p:nvGrpSpPr>
            <p:grpSpPr>
              <a:xfrm>
                <a:off x="3491209" y="4442832"/>
                <a:ext cx="2493569" cy="636771"/>
                <a:chOff x="782909" y="4482332"/>
                <a:chExt cx="2493569" cy="636771"/>
              </a:xfrm>
            </p:grpSpPr>
            <p:sp>
              <p:nvSpPr>
                <p:cNvPr id="72" name="Rectangle: Rounded Corners 71">
                  <a:extLst>
                    <a:ext uri="{FF2B5EF4-FFF2-40B4-BE49-F238E27FC236}">
                      <a16:creationId xmlns:a16="http://schemas.microsoft.com/office/drawing/2014/main" id="{7F07BE21-7A05-44FD-94C5-371F6CEBD91A}"/>
                    </a:ext>
                  </a:extLst>
                </p:cNvPr>
                <p:cNvSpPr/>
                <p:nvPr/>
              </p:nvSpPr>
              <p:spPr>
                <a:xfrm>
                  <a:off x="829543" y="4534017"/>
                  <a:ext cx="2400300" cy="5334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DBA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" name="Rectangle: Rounded Corners 72">
                  <a:extLst>
                    <a:ext uri="{FF2B5EF4-FFF2-40B4-BE49-F238E27FC236}">
                      <a16:creationId xmlns:a16="http://schemas.microsoft.com/office/drawing/2014/main" id="{C7C7533B-242E-4809-B5B6-279D9AD40678}"/>
                    </a:ext>
                  </a:extLst>
                </p:cNvPr>
                <p:cNvSpPr/>
                <p:nvPr/>
              </p:nvSpPr>
              <p:spPr>
                <a:xfrm>
                  <a:off x="782909" y="4482332"/>
                  <a:ext cx="2493569" cy="636771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solidFill>
                    <a:srgbClr val="FFE7C0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105" name="Picture 104">
                <a:extLst>
                  <a:ext uri="{FF2B5EF4-FFF2-40B4-BE49-F238E27FC236}">
                    <a16:creationId xmlns:a16="http://schemas.microsoft.com/office/drawing/2014/main" id="{01609780-855F-410C-8A9F-7C35AFB2E4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79626" y="4614612"/>
                <a:ext cx="1716733" cy="373589"/>
              </a:xfrm>
              <a:prstGeom prst="rect">
                <a:avLst/>
              </a:prstGeom>
            </p:spPr>
          </p:pic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F7A28FC-FFA5-4261-9A56-F5B320653578}"/>
              </a:ext>
            </a:extLst>
          </p:cNvPr>
          <p:cNvGrpSpPr/>
          <p:nvPr/>
        </p:nvGrpSpPr>
        <p:grpSpPr>
          <a:xfrm>
            <a:off x="744083" y="1833295"/>
            <a:ext cx="2568649" cy="3246308"/>
            <a:chOff x="744083" y="1833295"/>
            <a:chExt cx="2568649" cy="3246308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62E1F5AE-F511-4CE3-92D7-CD19FB8772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4083" y="1833295"/>
              <a:ext cx="2550014" cy="2459175"/>
            </a:xfrm>
            <a:prstGeom prst="rect">
              <a:avLst/>
            </a:prstGeom>
          </p:spPr>
        </p:pic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AB2F1D8-02D5-4838-8821-0D5931EDA0CB}"/>
                </a:ext>
              </a:extLst>
            </p:cNvPr>
            <p:cNvGrpSpPr/>
            <p:nvPr/>
          </p:nvGrpSpPr>
          <p:grpSpPr>
            <a:xfrm>
              <a:off x="819163" y="4442832"/>
              <a:ext cx="2493569" cy="636771"/>
              <a:chOff x="819163" y="4442832"/>
              <a:chExt cx="2493569" cy="636771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AECA0E8D-3124-4BC6-B5FC-7877BC341344}"/>
                  </a:ext>
                </a:extLst>
              </p:cNvPr>
              <p:cNvGrpSpPr/>
              <p:nvPr/>
            </p:nvGrpSpPr>
            <p:grpSpPr>
              <a:xfrm>
                <a:off x="819163" y="4442832"/>
                <a:ext cx="2493569" cy="636771"/>
                <a:chOff x="782909" y="4482332"/>
                <a:chExt cx="2493569" cy="636771"/>
              </a:xfrm>
            </p:grpSpPr>
            <p:sp>
              <p:nvSpPr>
                <p:cNvPr id="77" name="Rectangle: Rounded Corners 76">
                  <a:extLst>
                    <a:ext uri="{FF2B5EF4-FFF2-40B4-BE49-F238E27FC236}">
                      <a16:creationId xmlns:a16="http://schemas.microsoft.com/office/drawing/2014/main" id="{AB581BDF-C81A-44F3-B166-D27BCC2E5454}"/>
                    </a:ext>
                  </a:extLst>
                </p:cNvPr>
                <p:cNvSpPr/>
                <p:nvPr/>
              </p:nvSpPr>
              <p:spPr>
                <a:xfrm>
                  <a:off x="829543" y="4534017"/>
                  <a:ext cx="2400300" cy="5334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6C5EA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9" name="Rectangle: Rounded Corners 58">
                  <a:extLst>
                    <a:ext uri="{FF2B5EF4-FFF2-40B4-BE49-F238E27FC236}">
                      <a16:creationId xmlns:a16="http://schemas.microsoft.com/office/drawing/2014/main" id="{6CCCA6CB-8EAB-44FB-919A-B28147FF9DC4}"/>
                    </a:ext>
                  </a:extLst>
                </p:cNvPr>
                <p:cNvSpPr/>
                <p:nvPr/>
              </p:nvSpPr>
              <p:spPr>
                <a:xfrm>
                  <a:off x="782909" y="4482332"/>
                  <a:ext cx="2493569" cy="636771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solidFill>
                    <a:srgbClr val="99D9F1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1EA53A02-C1FF-4637-BDD3-A63FADF34E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12285" y="4591828"/>
                <a:ext cx="2102178" cy="397309"/>
              </a:xfrm>
              <a:prstGeom prst="rect">
                <a:avLst/>
              </a:prstGeom>
            </p:spPr>
          </p:pic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C9093C7-5F7D-4C0E-BBA5-71C5E9B5B7E1}"/>
              </a:ext>
            </a:extLst>
          </p:cNvPr>
          <p:cNvGrpSpPr/>
          <p:nvPr/>
        </p:nvGrpSpPr>
        <p:grpSpPr>
          <a:xfrm>
            <a:off x="1128599" y="278060"/>
            <a:ext cx="10106583" cy="1368242"/>
            <a:chOff x="1203960" y="103250"/>
            <a:chExt cx="10106583" cy="1368242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410B2EB-463F-4D91-B89E-CE8EAC8CD845}"/>
                </a:ext>
              </a:extLst>
            </p:cNvPr>
            <p:cNvSpPr/>
            <p:nvPr/>
          </p:nvSpPr>
          <p:spPr>
            <a:xfrm>
              <a:off x="1276219" y="164666"/>
              <a:ext cx="9953756" cy="1239896"/>
            </a:xfrm>
            <a:prstGeom prst="roundRect">
              <a:avLst>
                <a:gd name="adj" fmla="val 14515"/>
              </a:avLst>
            </a:prstGeom>
            <a:solidFill>
              <a:srgbClr val="FDE9E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1483F11-C874-4F51-8BE8-3BD34DDF1F8B}"/>
                </a:ext>
              </a:extLst>
            </p:cNvPr>
            <p:cNvSpPr txBox="1"/>
            <p:nvPr/>
          </p:nvSpPr>
          <p:spPr>
            <a:xfrm>
              <a:off x="1434307" y="311065"/>
              <a:ext cx="979566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9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นาฏศิลป์ไทยเป็นการแสดงที่สะท้อนให้เห็นถึงความเจริญรุ่งเรืองของชาติ จัดเป็นมรดกทางวัฒนธรรมที่มีคุณค่าของคนไทย</a:t>
              </a:r>
              <a:r>
                <a:rPr lang="en-ZW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และเป็นสิ่งที่แสดงให้เห็นถึงความเป็นไทยในหลายด้าน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4A007849-B1EF-4058-B8AB-A2567EEF6EAB}"/>
                </a:ext>
              </a:extLst>
            </p:cNvPr>
            <p:cNvSpPr/>
            <p:nvPr/>
          </p:nvSpPr>
          <p:spPr>
            <a:xfrm>
              <a:off x="1203960" y="103250"/>
              <a:ext cx="10106583" cy="1368242"/>
            </a:xfrm>
            <a:prstGeom prst="roundRect">
              <a:avLst>
                <a:gd name="adj" fmla="val 14515"/>
              </a:avLst>
            </a:prstGeom>
            <a:noFill/>
            <a:ln>
              <a:solidFill>
                <a:srgbClr val="FCD5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4F8F33-28C8-4A58-8316-152A1A9CE6D8}"/>
              </a:ext>
            </a:extLst>
          </p:cNvPr>
          <p:cNvGrpSpPr/>
          <p:nvPr/>
        </p:nvGrpSpPr>
        <p:grpSpPr>
          <a:xfrm>
            <a:off x="4332084" y="5427296"/>
            <a:ext cx="5619204" cy="1190568"/>
            <a:chOff x="2896501" y="5493459"/>
            <a:chExt cx="5619204" cy="1190568"/>
          </a:xfrm>
        </p:grpSpPr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08F03D59-1BE4-4ACB-A2CA-87F5B9085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05803" y="5493459"/>
              <a:ext cx="4758139" cy="1190568"/>
            </a:xfrm>
            <a:prstGeom prst="rect">
              <a:avLst/>
            </a:prstGeom>
          </p:spPr>
        </p:pic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868F62C-3021-4DB8-83F5-584B12C82580}"/>
                </a:ext>
              </a:extLst>
            </p:cNvPr>
            <p:cNvSpPr/>
            <p:nvPr/>
          </p:nvSpPr>
          <p:spPr>
            <a:xfrm>
              <a:off x="2896501" y="5633632"/>
              <a:ext cx="561920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เพื่อน ๆ ทราบไหมคะ</a:t>
              </a:r>
              <a:endParaRPr lang="en-US" sz="2800" b="1" dirty="0">
                <a:solidFill>
                  <a:srgbClr val="D5155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8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ว่าการแสดงนาฏศิลป์ไทยมีที่มาอย่างไร</a:t>
              </a:r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1BE6243F-31D6-4EF3-BD7D-8C183657D50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6215974"/>
            <a:ext cx="493437" cy="487028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8DA97E2-EA58-4EBD-ABA2-39DD6353E29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5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1031">
            <a:extLst>
              <a:ext uri="{FF2B5EF4-FFF2-40B4-BE49-F238E27FC236}">
                <a16:creationId xmlns:a16="http://schemas.microsoft.com/office/drawing/2014/main" id="{0CF636AC-A288-42AF-8241-2513B41BF3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6944" y="1843565"/>
            <a:ext cx="3523745" cy="757853"/>
          </a:xfrm>
          <a:prstGeom prst="rect">
            <a:avLst/>
          </a:prstGeom>
        </p:spPr>
      </p:pic>
      <p:pic>
        <p:nvPicPr>
          <p:cNvPr id="1024" name="Picture 1023">
            <a:extLst>
              <a:ext uri="{FF2B5EF4-FFF2-40B4-BE49-F238E27FC236}">
                <a16:creationId xmlns:a16="http://schemas.microsoft.com/office/drawing/2014/main" id="{FFAA1637-1FB1-4B5C-8091-A6E2B2FBF0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642" y="5097510"/>
            <a:ext cx="3523745" cy="757853"/>
          </a:xfrm>
          <a:prstGeom prst="rect">
            <a:avLst/>
          </a:prstGeom>
        </p:spPr>
      </p:pic>
      <p:pic>
        <p:nvPicPr>
          <p:cNvPr id="1027" name="Picture 1026">
            <a:extLst>
              <a:ext uri="{FF2B5EF4-FFF2-40B4-BE49-F238E27FC236}">
                <a16:creationId xmlns:a16="http://schemas.microsoft.com/office/drawing/2014/main" id="{29708117-7442-4B4F-9A50-CE9994824C3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6944" y="4018901"/>
            <a:ext cx="3523745" cy="757853"/>
          </a:xfrm>
          <a:prstGeom prst="rect">
            <a:avLst/>
          </a:prstGeom>
        </p:spPr>
      </p:pic>
      <p:pic>
        <p:nvPicPr>
          <p:cNvPr id="1030" name="Picture 1029">
            <a:extLst>
              <a:ext uri="{FF2B5EF4-FFF2-40B4-BE49-F238E27FC236}">
                <a16:creationId xmlns:a16="http://schemas.microsoft.com/office/drawing/2014/main" id="{464B49F8-F822-4BB5-AFC9-60430D7EF8C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7743" y="2924948"/>
            <a:ext cx="3523745" cy="757853"/>
          </a:xfrm>
          <a:prstGeom prst="rect">
            <a:avLst/>
          </a:prstGeom>
        </p:spPr>
      </p:pic>
      <p:pic>
        <p:nvPicPr>
          <p:cNvPr id="1034" name="Picture 1033">
            <a:extLst>
              <a:ext uri="{FF2B5EF4-FFF2-40B4-BE49-F238E27FC236}">
                <a16:creationId xmlns:a16="http://schemas.microsoft.com/office/drawing/2014/main" id="{E85C16B1-205F-4390-A9EB-2D86A7CC508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6199" y="1672241"/>
            <a:ext cx="3294801" cy="448529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B39D37C-DC88-47D3-8BE4-C2215AAE94C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6144" y="1797124"/>
            <a:ext cx="3523746" cy="835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81C2997-E027-4340-9EC9-BC8685F97F4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673" y="538188"/>
            <a:ext cx="9280655" cy="7292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4F3A1D-27E4-4A0B-9FFA-F9E2BA6FAC8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842" y="5051069"/>
            <a:ext cx="3523746" cy="83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9F2C58D-2208-4CC6-9F17-A5E04268535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6943" y="2877120"/>
            <a:ext cx="3523746" cy="83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2B31033-CE0C-4267-837D-7A48EEE98D5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6144" y="3971073"/>
            <a:ext cx="3523746" cy="835300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E476F386-AFC7-4015-81FF-670EFA42A44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7439265">
            <a:off x="9776502" y="2188734"/>
            <a:ext cx="438425" cy="555339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5CB2C4FC-DB03-4739-8A38-981D401E0A5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6215974"/>
            <a:ext cx="493437" cy="487028"/>
          </a:xfrm>
          <a:prstGeom prst="rect">
            <a:avLst/>
          </a:prstGeom>
        </p:spPr>
      </p:pic>
      <p:grpSp>
        <p:nvGrpSpPr>
          <p:cNvPr id="116" name="Group 115">
            <a:extLst>
              <a:ext uri="{FF2B5EF4-FFF2-40B4-BE49-F238E27FC236}">
                <a16:creationId xmlns:a16="http://schemas.microsoft.com/office/drawing/2014/main" id="{D54FDE63-BD1C-41EB-8918-BAEECB92DE85}"/>
              </a:ext>
            </a:extLst>
          </p:cNvPr>
          <p:cNvGrpSpPr/>
          <p:nvPr/>
        </p:nvGrpSpPr>
        <p:grpSpPr>
          <a:xfrm>
            <a:off x="1128405" y="7369734"/>
            <a:ext cx="9935190" cy="5486122"/>
            <a:chOff x="32813598" y="7369734"/>
            <a:chExt cx="9935190" cy="5486122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3ACBF865-A197-43BD-8323-876594F56966}"/>
                </a:ext>
              </a:extLst>
            </p:cNvPr>
            <p:cNvSpPr/>
            <p:nvPr/>
          </p:nvSpPr>
          <p:spPr>
            <a:xfrm>
              <a:off x="32813598" y="7369734"/>
              <a:ext cx="9935190" cy="548612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504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1BED4F8E-050D-433C-876A-67E581D70CA7}"/>
                </a:ext>
              </a:extLst>
            </p:cNvPr>
            <p:cNvGrpSpPr/>
            <p:nvPr/>
          </p:nvGrpSpPr>
          <p:grpSpPr>
            <a:xfrm>
              <a:off x="33120032" y="7808370"/>
              <a:ext cx="9450150" cy="1155783"/>
              <a:chOff x="1434839" y="7808370"/>
              <a:chExt cx="9450150" cy="1155783"/>
            </a:xfrm>
          </p:grpSpPr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DFE843DE-DC72-4EFA-BE45-C61115AF1BA3}"/>
                  </a:ext>
                </a:extLst>
              </p:cNvPr>
              <p:cNvSpPr/>
              <p:nvPr/>
            </p:nvSpPr>
            <p:spPr>
              <a:xfrm>
                <a:off x="1434839" y="7808370"/>
                <a:ext cx="9366100" cy="1060974"/>
              </a:xfrm>
              <a:prstGeom prst="roundRect">
                <a:avLst>
                  <a:gd name="adj" fmla="val 20258"/>
                </a:avLst>
              </a:prstGeom>
              <a:noFill/>
              <a:ln w="12700">
                <a:solidFill>
                  <a:srgbClr val="FCD5D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53402DE3-20A6-4E15-88B2-137BAB783495}"/>
                  </a:ext>
                </a:extLst>
              </p:cNvPr>
              <p:cNvSpPr/>
              <p:nvPr/>
            </p:nvSpPr>
            <p:spPr>
              <a:xfrm>
                <a:off x="1518889" y="7882773"/>
                <a:ext cx="3623757" cy="918258"/>
              </a:xfrm>
              <a:prstGeom prst="roundRect">
                <a:avLst>
                  <a:gd name="adj" fmla="val 22504"/>
                </a:avLst>
              </a:prstGeom>
              <a:solidFill>
                <a:srgbClr val="FDE3E3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Text Box 2">
                <a:extLst>
                  <a:ext uri="{FF2B5EF4-FFF2-40B4-BE49-F238E27FC236}">
                    <a16:creationId xmlns:a16="http://schemas.microsoft.com/office/drawing/2014/main" id="{5FDE7702-8D26-4AD5-A0C8-7B72CDD697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226696" y="7903178"/>
                <a:ext cx="5658293" cy="1060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r>
                  <a:rPr lang="th-TH" sz="2800" dirty="0">
                    <a:latin typeface="TH Sarabun New" panose="020B0500040200020003" pitchFamily="34" charset="-34"/>
                    <a:ea typeface="Times New Roman"/>
                    <a:cs typeface="TH Sarabun New" panose="020B0500040200020003" pitchFamily="34" charset="-34"/>
                  </a:rPr>
                  <a:t>การนำท่าทางที่เห็นตามธรรมชาติมาใช้เป็นพื้นฐานในการ</a:t>
                </a:r>
              </a:p>
              <a:p>
                <a:r>
                  <a:rPr lang="th-TH" sz="2800" dirty="0">
                    <a:latin typeface="TH Sarabun New" panose="020B0500040200020003" pitchFamily="34" charset="-34"/>
                    <a:ea typeface="Times New Roman"/>
                    <a:cs typeface="TH Sarabun New" panose="020B0500040200020003" pitchFamily="34" charset="-34"/>
                  </a:rPr>
                  <a:t>ประดิษฐ์ท่ารำให้มีลีลาที่อ่อนช้อยและงดงามมากขึ้น</a:t>
                </a:r>
                <a:endParaRPr lang="en-US" sz="2800" dirty="0">
                  <a:effectLst/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11" name="Text Box 2">
                <a:extLst>
                  <a:ext uri="{FF2B5EF4-FFF2-40B4-BE49-F238E27FC236}">
                    <a16:creationId xmlns:a16="http://schemas.microsoft.com/office/drawing/2014/main" id="{DA551BE0-23C8-4F7B-AC4C-F0EA65C45C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37126" y="8082626"/>
                <a:ext cx="3605520" cy="5136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/>
                <a:r>
                  <a:rPr lang="th-TH" sz="3500" b="1" dirty="0">
                    <a:solidFill>
                      <a:srgbClr val="E81C60"/>
                    </a:solidFill>
                    <a:latin typeface="TH Sarabun New" panose="020B0500040200020003" pitchFamily="34" charset="-34"/>
                    <a:ea typeface="Times New Roman"/>
                    <a:cs typeface="TH Sarabun New" panose="020B0500040200020003" pitchFamily="34" charset="-34"/>
                  </a:rPr>
                  <a:t>การเลียนแบบธรรมชาติ</a:t>
                </a:r>
                <a:endParaRPr lang="en-US" sz="3500" b="1" dirty="0">
                  <a:solidFill>
                    <a:srgbClr val="E81C60"/>
                  </a:solidFill>
                  <a:effectLst/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79BBBB48-4521-42D8-8F1B-035FE2344343}"/>
                </a:ext>
              </a:extLst>
            </p:cNvPr>
            <p:cNvSpPr/>
            <p:nvPr/>
          </p:nvSpPr>
          <p:spPr>
            <a:xfrm>
              <a:off x="33222319" y="9040387"/>
              <a:ext cx="680582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b="1" u="sng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  <a:r>
                <a:rPr lang="th-TH" sz="2800" b="1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การแสดงที่มาจากการเลียนแบบธรรมชาติ :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ระบำชนไก่</a:t>
              </a:r>
            </a:p>
          </p:txBody>
        </p:sp>
        <p:pic>
          <p:nvPicPr>
            <p:cNvPr id="119" name="Picture 2" descr="D:\รวมงาน\งานอักษรเจริญทัศน update 300162\ภาพการตูนนาฏศิลป์ โหลด\ภาพโหลดล่าสุด\shutterstock_792891043.jpg">
              <a:extLst>
                <a:ext uri="{FF2B5EF4-FFF2-40B4-BE49-F238E27FC236}">
                  <a16:creationId xmlns:a16="http://schemas.microsoft.com/office/drawing/2014/main" id="{6045AEC1-6A18-4A11-90D2-874F307454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391825" y="9699516"/>
              <a:ext cx="4822513" cy="2679174"/>
            </a:xfrm>
            <a:prstGeom prst="roundRect">
              <a:avLst>
                <a:gd name="adj" fmla="val 6712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6" name="close4">
            <a:extLst>
              <a:ext uri="{FF2B5EF4-FFF2-40B4-BE49-F238E27FC236}">
                <a16:creationId xmlns:a16="http://schemas.microsoft.com/office/drawing/2014/main" id="{BD9DA5F9-347F-4A31-A2F1-19D652A1A4C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15" y="7135934"/>
            <a:ext cx="606228" cy="606228"/>
          </a:xfrm>
          <a:prstGeom prst="rect">
            <a:avLst/>
          </a:prstGeom>
        </p:spPr>
      </p:pic>
      <p:grpSp>
        <p:nvGrpSpPr>
          <p:cNvPr id="114" name="Group 113">
            <a:extLst>
              <a:ext uri="{FF2B5EF4-FFF2-40B4-BE49-F238E27FC236}">
                <a16:creationId xmlns:a16="http://schemas.microsoft.com/office/drawing/2014/main" id="{D6101825-2EDA-434E-9AD7-83E3D7CB831A}"/>
              </a:ext>
            </a:extLst>
          </p:cNvPr>
          <p:cNvGrpSpPr/>
          <p:nvPr/>
        </p:nvGrpSpPr>
        <p:grpSpPr>
          <a:xfrm>
            <a:off x="1128405" y="7338728"/>
            <a:ext cx="9935190" cy="5486122"/>
            <a:chOff x="22251867" y="7369734"/>
            <a:chExt cx="9935190" cy="5486122"/>
          </a:xfrm>
        </p:grpSpPr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5B807264-2917-4D96-80BD-05EAF743D9E4}"/>
                </a:ext>
              </a:extLst>
            </p:cNvPr>
            <p:cNvSpPr/>
            <p:nvPr/>
          </p:nvSpPr>
          <p:spPr>
            <a:xfrm>
              <a:off x="22251867" y="7369734"/>
              <a:ext cx="9935190" cy="548612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504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E5F235C9-3F80-4B53-8005-17BEB92F6472}"/>
                </a:ext>
              </a:extLst>
            </p:cNvPr>
            <p:cNvGrpSpPr/>
            <p:nvPr/>
          </p:nvGrpSpPr>
          <p:grpSpPr>
            <a:xfrm>
              <a:off x="22558301" y="7808370"/>
              <a:ext cx="9450150" cy="1155783"/>
              <a:chOff x="1434839" y="7808370"/>
              <a:chExt cx="9450150" cy="1155783"/>
            </a:xfrm>
          </p:grpSpPr>
          <p:sp>
            <p:nvSpPr>
              <p:cNvPr id="97" name="Rectangle: Rounded Corners 96">
                <a:extLst>
                  <a:ext uri="{FF2B5EF4-FFF2-40B4-BE49-F238E27FC236}">
                    <a16:creationId xmlns:a16="http://schemas.microsoft.com/office/drawing/2014/main" id="{339700EC-FF97-4A3E-A479-599F19B644E1}"/>
                  </a:ext>
                </a:extLst>
              </p:cNvPr>
              <p:cNvSpPr/>
              <p:nvPr/>
            </p:nvSpPr>
            <p:spPr>
              <a:xfrm>
                <a:off x="1434839" y="7808370"/>
                <a:ext cx="9366100" cy="1060974"/>
              </a:xfrm>
              <a:prstGeom prst="roundRect">
                <a:avLst>
                  <a:gd name="adj" fmla="val 20258"/>
                </a:avLst>
              </a:prstGeom>
              <a:noFill/>
              <a:ln w="12700">
                <a:solidFill>
                  <a:srgbClr val="FCD5D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46ED9ED4-54F1-4697-9944-F754E0E7AE72}"/>
                  </a:ext>
                </a:extLst>
              </p:cNvPr>
              <p:cNvSpPr/>
              <p:nvPr/>
            </p:nvSpPr>
            <p:spPr>
              <a:xfrm>
                <a:off x="1518889" y="7882773"/>
                <a:ext cx="3623757" cy="918258"/>
              </a:xfrm>
              <a:prstGeom prst="roundRect">
                <a:avLst>
                  <a:gd name="adj" fmla="val 22504"/>
                </a:avLst>
              </a:prstGeom>
              <a:solidFill>
                <a:srgbClr val="FDE3E3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Text Box 2">
                <a:extLst>
                  <a:ext uri="{FF2B5EF4-FFF2-40B4-BE49-F238E27FC236}">
                    <a16:creationId xmlns:a16="http://schemas.microsoft.com/office/drawing/2014/main" id="{0B9A2EC0-17E2-4BF0-B34B-8FE5C9A9C2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226696" y="7903178"/>
                <a:ext cx="5658293" cy="1060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r>
                  <a:rPr lang="th-TH" sz="2800" dirty="0">
                    <a:latin typeface="TH Sarabun New" panose="020B0500040200020003" pitchFamily="34" charset="-34"/>
                    <a:ea typeface="Times New Roman"/>
                    <a:cs typeface="TH Sarabun New" panose="020B0500040200020003" pitchFamily="34" charset="-34"/>
                  </a:rPr>
                  <a:t>การแสดงที่เป็นมาตรฐานจะแสดงอยู่ในวัง เมื่อยุคสมัยเปลี่ยนแปลงไปจึงได้นำการแสดงออกมาสู่ภายนอกมากขึ้น</a:t>
                </a:r>
                <a:endParaRPr lang="en-US" sz="2800" dirty="0">
                  <a:effectLst/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00" name="Text Box 2">
                <a:extLst>
                  <a:ext uri="{FF2B5EF4-FFF2-40B4-BE49-F238E27FC236}">
                    <a16:creationId xmlns:a16="http://schemas.microsoft.com/office/drawing/2014/main" id="{21E2CDC2-0E61-4B1C-AC7E-939E509F722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37126" y="8082626"/>
                <a:ext cx="3605520" cy="5136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/>
                <a:r>
                  <a:rPr lang="th-TH" sz="3500" b="1" dirty="0">
                    <a:solidFill>
                      <a:srgbClr val="E81C60"/>
                    </a:solidFill>
                    <a:latin typeface="TH Sarabun New" panose="020B0500040200020003" pitchFamily="34" charset="-34"/>
                    <a:ea typeface="Times New Roman"/>
                    <a:cs typeface="TH Sarabun New" panose="020B0500040200020003" pitchFamily="34" charset="-34"/>
                  </a:rPr>
                  <a:t>การแสดงที่เป็นแบบแผน</a:t>
                </a:r>
                <a:endParaRPr lang="en-US" sz="3500" b="1" dirty="0">
                  <a:solidFill>
                    <a:srgbClr val="E81C60"/>
                  </a:solidFill>
                  <a:effectLst/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C850EE66-96E7-40D7-83AB-0A7F4D509BC1}"/>
                </a:ext>
              </a:extLst>
            </p:cNvPr>
            <p:cNvSpPr/>
            <p:nvPr/>
          </p:nvSpPr>
          <p:spPr>
            <a:xfrm>
              <a:off x="22642351" y="9040387"/>
              <a:ext cx="680582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b="1" u="sng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  <a:r>
                <a:rPr lang="th-TH" sz="2800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การแสดงที่มาจากการแสดงที่เป็นแบบแผน :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ละคร</a:t>
              </a:r>
            </a:p>
          </p:txBody>
        </p:sp>
        <p:pic>
          <p:nvPicPr>
            <p:cNvPr id="104" name="Picture 2" descr="C:\Users\manasanant\Desktop\ต้นฉบับ PPT\ต้นฉบับ PPT ประถม\ป 4\รูปหน่วย 4\shutterstock_1996679663.jpg">
              <a:extLst>
                <a:ext uri="{FF2B5EF4-FFF2-40B4-BE49-F238E27FC236}">
                  <a16:creationId xmlns:a16="http://schemas.microsoft.com/office/drawing/2014/main" id="{7DD3413D-0D59-4F8E-9A90-E6F6E0A41AE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834395" y="9699516"/>
              <a:ext cx="4813912" cy="2679174"/>
            </a:xfrm>
            <a:prstGeom prst="roundRect">
              <a:avLst>
                <a:gd name="adj" fmla="val 6712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5" name="close3">
            <a:extLst>
              <a:ext uri="{FF2B5EF4-FFF2-40B4-BE49-F238E27FC236}">
                <a16:creationId xmlns:a16="http://schemas.microsoft.com/office/drawing/2014/main" id="{BBB4B941-774E-4A98-9E8F-EC88A397FC3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15" y="7104928"/>
            <a:ext cx="606228" cy="606228"/>
          </a:xfrm>
          <a:prstGeom prst="rect">
            <a:avLst/>
          </a:prstGeom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323A849C-9058-4B5D-ACB8-83609D40FB2D}"/>
              </a:ext>
            </a:extLst>
          </p:cNvPr>
          <p:cNvGrpSpPr/>
          <p:nvPr/>
        </p:nvGrpSpPr>
        <p:grpSpPr>
          <a:xfrm>
            <a:off x="1128405" y="7327745"/>
            <a:ext cx="9935190" cy="5486122"/>
            <a:chOff x="11690136" y="7369734"/>
            <a:chExt cx="9935190" cy="5486122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7C2D98EA-8A17-4C7B-BD05-EC3BDC25CB49}"/>
                </a:ext>
              </a:extLst>
            </p:cNvPr>
            <p:cNvSpPr/>
            <p:nvPr/>
          </p:nvSpPr>
          <p:spPr>
            <a:xfrm>
              <a:off x="11690136" y="7369734"/>
              <a:ext cx="9935190" cy="548612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504"/>
            </a:p>
          </p:txBody>
        </p: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E3D755E4-93D1-4611-BFD3-317BE28751D5}"/>
                </a:ext>
              </a:extLst>
            </p:cNvPr>
            <p:cNvGrpSpPr/>
            <p:nvPr/>
          </p:nvGrpSpPr>
          <p:grpSpPr>
            <a:xfrm>
              <a:off x="11996570" y="7808370"/>
              <a:ext cx="9450150" cy="1155783"/>
              <a:chOff x="1434839" y="7808370"/>
              <a:chExt cx="9450150" cy="1155783"/>
            </a:xfrm>
          </p:grpSpPr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5E1536F6-8C88-44A2-A9AA-D78E5A47F493}"/>
                  </a:ext>
                </a:extLst>
              </p:cNvPr>
              <p:cNvSpPr/>
              <p:nvPr/>
            </p:nvSpPr>
            <p:spPr>
              <a:xfrm>
                <a:off x="1434839" y="7808370"/>
                <a:ext cx="9366100" cy="1060974"/>
              </a:xfrm>
              <a:prstGeom prst="roundRect">
                <a:avLst>
                  <a:gd name="adj" fmla="val 20258"/>
                </a:avLst>
              </a:prstGeom>
              <a:noFill/>
              <a:ln w="12700">
                <a:solidFill>
                  <a:srgbClr val="FCD5D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Rectangle: Rounded Corners 88">
                <a:extLst>
                  <a:ext uri="{FF2B5EF4-FFF2-40B4-BE49-F238E27FC236}">
                    <a16:creationId xmlns:a16="http://schemas.microsoft.com/office/drawing/2014/main" id="{92049E44-4745-4265-80BA-C60B26CB9252}"/>
                  </a:ext>
                </a:extLst>
              </p:cNvPr>
              <p:cNvSpPr/>
              <p:nvPr/>
            </p:nvSpPr>
            <p:spPr>
              <a:xfrm>
                <a:off x="1518889" y="7882773"/>
                <a:ext cx="3623757" cy="918258"/>
              </a:xfrm>
              <a:prstGeom prst="roundRect">
                <a:avLst>
                  <a:gd name="adj" fmla="val 22504"/>
                </a:avLst>
              </a:prstGeom>
              <a:solidFill>
                <a:srgbClr val="FDE3E3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Text Box 2">
                <a:extLst>
                  <a:ext uri="{FF2B5EF4-FFF2-40B4-BE49-F238E27FC236}">
                    <a16:creationId xmlns:a16="http://schemas.microsoft.com/office/drawing/2014/main" id="{EB4165EE-9CCF-46BE-9270-C6574F2220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226696" y="7903178"/>
                <a:ext cx="5658293" cy="1060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r>
                  <a:rPr lang="th-TH" sz="2800" dirty="0">
                    <a:latin typeface="TH Sarabun New" panose="020B0500040200020003" pitchFamily="34" charset="-34"/>
                    <a:ea typeface="Times New Roman"/>
                    <a:cs typeface="TH Sarabun New" panose="020B0500040200020003" pitchFamily="34" charset="-34"/>
                  </a:rPr>
                  <a:t>อินเดียเป็นประเทศที่มีอารยธรรมเก่าแก่ มีการละครที่เจริญ</a:t>
                </a:r>
              </a:p>
              <a:p>
                <a:r>
                  <a:rPr lang="th-TH" sz="2800" dirty="0">
                    <a:latin typeface="TH Sarabun New" panose="020B0500040200020003" pitchFamily="34" charset="-34"/>
                    <a:ea typeface="Times New Roman"/>
                    <a:cs typeface="TH Sarabun New" panose="020B0500040200020003" pitchFamily="34" charset="-34"/>
                  </a:rPr>
                  <a:t>รุ่งเรืองมากจึงเชื่อกันว่าไทยได้รับอิทธิพลมาจากอินเดีย</a:t>
                </a:r>
                <a:endParaRPr lang="en-US" sz="2800" dirty="0">
                  <a:effectLst/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endParaRPr>
              </a:p>
            </p:txBody>
          </p:sp>
          <p:sp>
            <p:nvSpPr>
              <p:cNvPr id="91" name="Text Box 2">
                <a:extLst>
                  <a:ext uri="{FF2B5EF4-FFF2-40B4-BE49-F238E27FC236}">
                    <a16:creationId xmlns:a16="http://schemas.microsoft.com/office/drawing/2014/main" id="{BA2888BD-C5CF-4F42-AB19-C8D0D5685C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37126" y="8082626"/>
                <a:ext cx="3605520" cy="5136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/>
                <a:r>
                  <a:rPr lang="th-TH" sz="3500" b="1" dirty="0">
                    <a:solidFill>
                      <a:srgbClr val="E81C60"/>
                    </a:solidFill>
                    <a:latin typeface="TH Sarabun New" panose="020B0500040200020003" pitchFamily="34" charset="-34"/>
                    <a:ea typeface="Times New Roman"/>
                    <a:cs typeface="TH Sarabun New" panose="020B0500040200020003" pitchFamily="34" charset="-34"/>
                  </a:rPr>
                  <a:t>การรับอารยธรรมของอินเดีย</a:t>
                </a:r>
                <a:endParaRPr lang="en-US" sz="3500" b="1" dirty="0">
                  <a:solidFill>
                    <a:srgbClr val="E81C60"/>
                  </a:solidFill>
                  <a:effectLst/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E6F4D721-C682-4642-A6EF-525907DE9EED}"/>
                </a:ext>
              </a:extLst>
            </p:cNvPr>
            <p:cNvSpPr/>
            <p:nvPr/>
          </p:nvSpPr>
          <p:spPr>
            <a:xfrm>
              <a:off x="12080620" y="9040387"/>
              <a:ext cx="680582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b="1" u="sng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  <a:r>
                <a:rPr lang="th-TH" sz="2800" b="1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การแสดงที่รับอารยธรรมของอินเดีย :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โขน</a:t>
              </a:r>
            </a:p>
          </p:txBody>
        </p:sp>
        <p:pic>
          <p:nvPicPr>
            <p:cNvPr id="93" name="Picture 2" descr="C:\Users\manasanant\Desktop\ต้นฉบับ PPT\ต้นฉบับ PPT ประถม\ป 4\รูปหน่วย 4\shutterstock_404868529.jpg">
              <a:extLst>
                <a:ext uri="{FF2B5EF4-FFF2-40B4-BE49-F238E27FC236}">
                  <a16:creationId xmlns:a16="http://schemas.microsoft.com/office/drawing/2014/main" id="{A8C697D3-F743-4AAB-9114-FB7A9C69C3B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4222118" y="9699516"/>
              <a:ext cx="4871225" cy="2679174"/>
            </a:xfrm>
            <a:prstGeom prst="roundRect">
              <a:avLst>
                <a:gd name="adj" fmla="val 7146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5" name="close2">
            <a:extLst>
              <a:ext uri="{FF2B5EF4-FFF2-40B4-BE49-F238E27FC236}">
                <a16:creationId xmlns:a16="http://schemas.microsoft.com/office/drawing/2014/main" id="{4B24F4ED-1270-4569-942B-CE612FDD5ED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15" y="7093945"/>
            <a:ext cx="606228" cy="606228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66F6636A-186C-4943-87A9-8501B7E4CB13}"/>
              </a:ext>
            </a:extLst>
          </p:cNvPr>
          <p:cNvGrpSpPr/>
          <p:nvPr/>
        </p:nvGrpSpPr>
        <p:grpSpPr>
          <a:xfrm>
            <a:off x="1128405" y="7369734"/>
            <a:ext cx="9935190" cy="5486122"/>
            <a:chOff x="1128405" y="7369734"/>
            <a:chExt cx="9935190" cy="5486122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064B8D1-2623-4E07-954F-025A657794A0}"/>
                </a:ext>
              </a:extLst>
            </p:cNvPr>
            <p:cNvSpPr/>
            <p:nvPr/>
          </p:nvSpPr>
          <p:spPr>
            <a:xfrm>
              <a:off x="1128405" y="7369734"/>
              <a:ext cx="9935190" cy="548612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504"/>
            </a:p>
          </p:txBody>
        </p:sp>
        <p:pic>
          <p:nvPicPr>
            <p:cNvPr id="19" name="Picture 2" descr="C:\Users\manasanant\Desktop\ต้นฉบับ PPT\ต้นฉบับ PPT ประถม\ป 4\รูปหน่วย 4\Aksorn_ED6_10_2017_0022.jpg">
              <a:extLst>
                <a:ext uri="{FF2B5EF4-FFF2-40B4-BE49-F238E27FC236}">
                  <a16:creationId xmlns:a16="http://schemas.microsoft.com/office/drawing/2014/main" id="{0FBBCF2D-E7AE-443E-B452-6141B3011D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9925" y="9699516"/>
              <a:ext cx="3392150" cy="2940526"/>
            </a:xfrm>
            <a:prstGeom prst="roundRect">
              <a:avLst>
                <a:gd name="adj" fmla="val 9263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FEF478D3-F5DF-4945-A788-F03C52BC9F48}"/>
                </a:ext>
              </a:extLst>
            </p:cNvPr>
            <p:cNvGrpSpPr/>
            <p:nvPr/>
          </p:nvGrpSpPr>
          <p:grpSpPr>
            <a:xfrm>
              <a:off x="1434839" y="7808370"/>
              <a:ext cx="9322323" cy="1155783"/>
              <a:chOff x="1434839" y="7808370"/>
              <a:chExt cx="9322323" cy="1155783"/>
            </a:xfrm>
          </p:grpSpPr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0D8D8F82-BB06-483D-976B-00A6C5B66ED0}"/>
                  </a:ext>
                </a:extLst>
              </p:cNvPr>
              <p:cNvSpPr/>
              <p:nvPr/>
            </p:nvSpPr>
            <p:spPr>
              <a:xfrm>
                <a:off x="1434839" y="7808370"/>
                <a:ext cx="9322323" cy="1060974"/>
              </a:xfrm>
              <a:prstGeom prst="roundRect">
                <a:avLst>
                  <a:gd name="adj" fmla="val 20258"/>
                </a:avLst>
              </a:prstGeom>
              <a:noFill/>
              <a:ln w="12700">
                <a:solidFill>
                  <a:srgbClr val="FCD5D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566C94DF-3234-4429-9B7B-05590AB50483}"/>
                  </a:ext>
                </a:extLst>
              </p:cNvPr>
              <p:cNvSpPr/>
              <p:nvPr/>
            </p:nvSpPr>
            <p:spPr>
              <a:xfrm>
                <a:off x="1518889" y="7882773"/>
                <a:ext cx="3317323" cy="918258"/>
              </a:xfrm>
              <a:prstGeom prst="roundRect">
                <a:avLst>
                  <a:gd name="adj" fmla="val 22504"/>
                </a:avLst>
              </a:prstGeom>
              <a:solidFill>
                <a:srgbClr val="FDE3E3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Text Box 2">
                <a:extLst>
                  <a:ext uri="{FF2B5EF4-FFF2-40B4-BE49-F238E27FC236}">
                    <a16:creationId xmlns:a16="http://schemas.microsoft.com/office/drawing/2014/main" id="{A2690DF8-3C19-4607-9766-414D45A0954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26466" y="7903178"/>
                <a:ext cx="5667882" cy="1060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th-TH" sz="2800" dirty="0">
                    <a:effectLst/>
                    <a:latin typeface="TH Sarabun New" panose="020B0500040200020003" pitchFamily="34" charset="-34"/>
                    <a:ea typeface="Times New Roman"/>
                    <a:cs typeface="TH Sarabun New" panose="020B0500040200020003" pitchFamily="34" charset="-34"/>
                  </a:rPr>
                  <a:t>ชาวบ้านจะร้องรำทำเพลง เพื่อสร้างความรื่นเริงใจหลังจาก</a:t>
                </a:r>
                <a:endParaRPr lang="en-US" sz="2800" dirty="0">
                  <a:effectLst/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th-TH" sz="2800" dirty="0">
                    <a:effectLst/>
                    <a:latin typeface="TH Sarabun New" panose="020B0500040200020003" pitchFamily="34" charset="-34"/>
                    <a:ea typeface="Times New Roman"/>
                    <a:cs typeface="TH Sarabun New" panose="020B0500040200020003" pitchFamily="34" charset="-34"/>
                  </a:rPr>
                  <a:t>การทำงาน จึงก่อให้เกิดการแสดงนาฏศิลป์พื้นบ้านขึ้น</a:t>
                </a:r>
                <a:endParaRPr lang="en-US" sz="2800" dirty="0">
                  <a:effectLst/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endParaRPr>
              </a:p>
            </p:txBody>
          </p:sp>
          <p:sp>
            <p:nvSpPr>
              <p:cNvPr id="71" name="Text Box 2">
                <a:extLst>
                  <a:ext uri="{FF2B5EF4-FFF2-40B4-BE49-F238E27FC236}">
                    <a16:creationId xmlns:a16="http://schemas.microsoft.com/office/drawing/2014/main" id="{C4581446-D7A3-472A-BAEF-38486F5C81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18888" y="8082626"/>
                <a:ext cx="3317323" cy="5136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th-TH" sz="3500" b="1" dirty="0">
                    <a:solidFill>
                      <a:srgbClr val="E81C60"/>
                    </a:solidFill>
                    <a:effectLst/>
                    <a:latin typeface="TH Sarabun New" panose="020B0500040200020003" pitchFamily="34" charset="-34"/>
                    <a:ea typeface="Times New Roman"/>
                    <a:cs typeface="TH Sarabun New" panose="020B0500040200020003" pitchFamily="34" charset="-34"/>
                  </a:rPr>
                  <a:t>การละเล่นของชาวบ้าน</a:t>
                </a:r>
                <a:endParaRPr lang="en-US" sz="3500" b="1" dirty="0">
                  <a:solidFill>
                    <a:srgbClr val="E81C60"/>
                  </a:solidFill>
                  <a:effectLst/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C6FAE29-5BB1-477D-A08A-8A781FABCC70}"/>
                </a:ext>
              </a:extLst>
            </p:cNvPr>
            <p:cNvSpPr/>
            <p:nvPr/>
          </p:nvSpPr>
          <p:spPr>
            <a:xfrm>
              <a:off x="1518888" y="9040387"/>
              <a:ext cx="680582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b="1" u="sng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การแสดงที่มาจากการละเล่นของชาวบ้าน :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เต้นกำรำเคียว</a:t>
              </a:r>
            </a:p>
          </p:txBody>
        </p:sp>
      </p:grpSp>
      <p:pic>
        <p:nvPicPr>
          <p:cNvPr id="9" name="close1">
            <a:extLst>
              <a:ext uri="{FF2B5EF4-FFF2-40B4-BE49-F238E27FC236}">
                <a16:creationId xmlns:a16="http://schemas.microsoft.com/office/drawing/2014/main" id="{FFC4723D-C99C-42C1-882F-C7E86887F73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15" y="7135934"/>
            <a:ext cx="606228" cy="606228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98A6AC11-BBC1-47C0-BCEB-17C7A253A4C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7439265">
            <a:off x="9776503" y="3307641"/>
            <a:ext cx="438425" cy="55533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E9AE35B0-D217-44FB-B44D-0B5FBC13D4F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7439265">
            <a:off x="9776504" y="4387720"/>
            <a:ext cx="438425" cy="555339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273CBACA-F8EB-4141-A5A7-3C3BCC7F549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7439265">
            <a:off x="9776505" y="5508429"/>
            <a:ext cx="438425" cy="555339"/>
          </a:xfrm>
          <a:prstGeom prst="rect">
            <a:avLst/>
          </a:prstGeom>
        </p:spPr>
      </p:pic>
      <p:pic>
        <p:nvPicPr>
          <p:cNvPr id="64" name="Picture 6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BB0F950-408B-4055-B356-F1D19F4CC10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50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50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375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75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75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7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37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0 -0.97454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727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22222E-6 L 1.04167E-6 -0.97453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727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7454 L 0 2.96296E-6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27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97453 L 1.04167E-6 -2.22222E-6 " pathEditMode="relative" rAng="0" ptsTypes="AA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2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0 -0.97454 " pathEditMode="relative" rAng="0" ptsTypes="AA">
                                      <p:cBhvr>
                                        <p:cTn id="9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727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22222E-6 L 1.04167E-6 -0.97639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819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7454 L 0 2.96296E-6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27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97639 L 1.04167E-6 -2.22222E-6 " pathEditMode="relative" rAng="0" ptsTypes="AA">
                                      <p:cBhvr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819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-4.16667E-6 -0.97454 " pathEditMode="relative" rAng="0" ptsTypes="AA">
                                      <p:cBhvr>
                                        <p:cTn id="1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727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22222E-6 L -3.125E-6 -0.97453 " pathEditMode="relative" rAng="0" ptsTypes="AA">
                                      <p:cBhvr>
                                        <p:cTn id="1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72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97454 L -4.16667E-6 2.96296E-6 " pathEditMode="relative" rAng="0" ptsTypes="AA">
                                      <p:cBhvr>
                                        <p:cTn id="12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2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97453 L -3.125E-6 -2.22222E-6 " pathEditMode="relative" rAng="0" ptsTypes="AA">
                                      <p:cBhvr>
                                        <p:cTn id="1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27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0 -0.97454 " pathEditMode="relative" rAng="0" ptsTypes="AA">
                                      <p:cBhvr>
                                        <p:cTn id="13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727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22222E-6 L 1.04167E-6 -0.97454 " pathEditMode="relative" rAng="0" ptsTypes="AA">
                                      <p:cBhvr>
                                        <p:cTn id="14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194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7454 L 0 0.25 " pathEditMode="relative" rAng="0" ptsTypes="AA">
                                      <p:cBhvr>
                                        <p:cTn id="15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22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97453 L 1.04167E-6 -2.22222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27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B302AC42-EDC4-4FF4-8198-7435C31B6E18}"/>
              </a:ext>
            </a:extLst>
          </p:cNvPr>
          <p:cNvSpPr/>
          <p:nvPr/>
        </p:nvSpPr>
        <p:spPr>
          <a:xfrm>
            <a:off x="4101299" y="1565593"/>
            <a:ext cx="3395531" cy="4833412"/>
          </a:xfrm>
          <a:prstGeom prst="roundRect">
            <a:avLst>
              <a:gd name="adj" fmla="val 7939"/>
            </a:avLst>
          </a:prstGeom>
          <a:solidFill>
            <a:srgbClr val="F2F9E3"/>
          </a:solidFill>
          <a:ln>
            <a:noFill/>
            <a:prstDash val="dash"/>
          </a:ln>
          <a:effectLst>
            <a:outerShdw dist="50800" dir="5400000" algn="t" rotWithShape="0">
              <a:schemeClr val="bg1">
                <a:lumMod val="8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3" name="Picture 152">
            <a:extLst>
              <a:ext uri="{FF2B5EF4-FFF2-40B4-BE49-F238E27FC236}">
                <a16:creationId xmlns:a16="http://schemas.microsoft.com/office/drawing/2014/main" id="{AD338276-4D78-4934-B69A-C223034045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3276" y="1721710"/>
            <a:ext cx="3095179" cy="3814305"/>
          </a:xfrm>
          <a:prstGeom prst="roundRect">
            <a:avLst>
              <a:gd name="adj" fmla="val 4924"/>
            </a:avLst>
          </a:prstGeom>
        </p:spPr>
      </p:pic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110BD568-680C-402E-8BCE-225850BDB32B}"/>
              </a:ext>
            </a:extLst>
          </p:cNvPr>
          <p:cNvSpPr/>
          <p:nvPr/>
        </p:nvSpPr>
        <p:spPr>
          <a:xfrm>
            <a:off x="7804327" y="1565593"/>
            <a:ext cx="3395531" cy="4833412"/>
          </a:xfrm>
          <a:prstGeom prst="roundRect">
            <a:avLst>
              <a:gd name="adj" fmla="val 7939"/>
            </a:avLst>
          </a:prstGeom>
          <a:solidFill>
            <a:srgbClr val="F2F9E3"/>
          </a:solidFill>
          <a:ln>
            <a:noFill/>
            <a:prstDash val="dash"/>
          </a:ln>
          <a:effectLst>
            <a:outerShdw dist="50800" dir="5400000" algn="t" rotWithShape="0">
              <a:schemeClr val="bg1">
                <a:lumMod val="8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ED89AD61-04C7-434B-85E9-8F73E00A55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2283" y="1721709"/>
            <a:ext cx="3099615" cy="3814305"/>
          </a:xfrm>
          <a:prstGeom prst="roundRect">
            <a:avLst>
              <a:gd name="adj" fmla="val 5766"/>
            </a:avLst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393D9986-C231-4351-8691-356DDB9EAF1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856" y="4242127"/>
            <a:ext cx="2314593" cy="2615874"/>
          </a:xfrm>
          <a:prstGeom prst="rect">
            <a:avLst/>
          </a:prstGeom>
          <a:effectLst/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F59CB91D-2E35-48C7-8BB8-833EFECE0D89}"/>
              </a:ext>
            </a:extLst>
          </p:cNvPr>
          <p:cNvGrpSpPr/>
          <p:nvPr/>
        </p:nvGrpSpPr>
        <p:grpSpPr>
          <a:xfrm>
            <a:off x="460528" y="1065786"/>
            <a:ext cx="3220890" cy="3100174"/>
            <a:chOff x="770664" y="1476644"/>
            <a:chExt cx="3220890" cy="3100174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8A46E909-4F34-48F6-8F66-F708150A8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579" y="1476644"/>
              <a:ext cx="3058366" cy="3100174"/>
            </a:xfrm>
            <a:prstGeom prst="rect">
              <a:avLst/>
            </a:prstGeom>
          </p:spPr>
        </p:pic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B7C69587-AFA5-467E-AD9C-435569C83C66}"/>
                </a:ext>
              </a:extLst>
            </p:cNvPr>
            <p:cNvSpPr/>
            <p:nvPr/>
          </p:nvSpPr>
          <p:spPr>
            <a:xfrm>
              <a:off x="770664" y="1538612"/>
              <a:ext cx="3220890" cy="2631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จากที่มาที่แตกต่างกัน</a:t>
              </a: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จึงส่งผลทำให้การแสดง</a:t>
              </a: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นาฏศิลป์ไทยแต่ละชุด</a:t>
              </a: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มีที่มาของการแสดง</a:t>
              </a:r>
              <a:endParaRPr lang="en-US" sz="3000" b="1" dirty="0">
                <a:solidFill>
                  <a:srgbClr val="D5155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ct val="110000"/>
                </a:lnSpc>
              </a:pPr>
              <a:r>
                <a:rPr lang="th-TH" sz="3000" b="1" dirty="0">
                  <a:solidFill>
                    <a:srgbClr val="D5155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ที่แตกต่างกันไปด้วยนะคะ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1B0864C8-7CE9-4F51-8F24-DB161BC8470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1299" y="369375"/>
            <a:ext cx="7269176" cy="1104077"/>
          </a:xfrm>
          <a:prstGeom prst="rect">
            <a:avLst/>
          </a:prstGeom>
        </p:spPr>
      </p:pic>
      <p:sp>
        <p:nvSpPr>
          <p:cNvPr id="22" name="Rectangle: Rounded Corners 21" hidden="1">
            <a:extLst>
              <a:ext uri="{FF2B5EF4-FFF2-40B4-BE49-F238E27FC236}">
                <a16:creationId xmlns:a16="http://schemas.microsoft.com/office/drawing/2014/main" id="{CB0B7314-29B0-473D-A7ED-82108CC2F250}"/>
              </a:ext>
            </a:extLst>
          </p:cNvPr>
          <p:cNvSpPr/>
          <p:nvPr/>
        </p:nvSpPr>
        <p:spPr>
          <a:xfrm>
            <a:off x="2131610" y="-975500"/>
            <a:ext cx="3099615" cy="606131"/>
          </a:xfrm>
          <a:prstGeom prst="roundRect">
            <a:avLst>
              <a:gd name="adj" fmla="val 50000"/>
            </a:avLst>
          </a:prstGeom>
          <a:solidFill>
            <a:srgbClr val="CBE58F"/>
          </a:solidFill>
          <a:ln>
            <a:noFill/>
          </a:ln>
          <a:effectLst>
            <a:outerShdw dist="38100" dir="5400000" algn="t" rotWithShape="0">
              <a:srgbClr val="82AA28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 hidden="1">
            <a:hlinkClick r:id="rId9" action="ppaction://hlinksldjump"/>
            <a:extLst>
              <a:ext uri="{FF2B5EF4-FFF2-40B4-BE49-F238E27FC236}">
                <a16:creationId xmlns:a16="http://schemas.microsoft.com/office/drawing/2014/main" id="{4A34F55B-6AB1-48F3-BB6C-EDC7B3A92776}"/>
              </a:ext>
            </a:extLst>
          </p:cNvPr>
          <p:cNvSpPr/>
          <p:nvPr/>
        </p:nvSpPr>
        <p:spPr>
          <a:xfrm>
            <a:off x="2358281" y="-975500"/>
            <a:ext cx="2591471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ฟ้อนเงี้ยว</a:t>
            </a:r>
          </a:p>
        </p:txBody>
      </p:sp>
      <p:sp>
        <p:nvSpPr>
          <p:cNvPr id="24" name="Rectangle: Rounded Corners 23" hidden="1">
            <a:extLst>
              <a:ext uri="{FF2B5EF4-FFF2-40B4-BE49-F238E27FC236}">
                <a16:creationId xmlns:a16="http://schemas.microsoft.com/office/drawing/2014/main" id="{6CD9ED4E-763B-4DF6-B63B-29E0B5FB8809}"/>
              </a:ext>
            </a:extLst>
          </p:cNvPr>
          <p:cNvSpPr/>
          <p:nvPr/>
        </p:nvSpPr>
        <p:spPr>
          <a:xfrm>
            <a:off x="5796075" y="-1018406"/>
            <a:ext cx="3099615" cy="606131"/>
          </a:xfrm>
          <a:prstGeom prst="roundRect">
            <a:avLst>
              <a:gd name="adj" fmla="val 50000"/>
            </a:avLst>
          </a:prstGeom>
          <a:solidFill>
            <a:srgbClr val="CBE58F"/>
          </a:solidFill>
          <a:ln>
            <a:noFill/>
          </a:ln>
          <a:effectLst>
            <a:outerShdw dist="38100" dir="5400000" algn="t" rotWithShape="0">
              <a:srgbClr val="82AA28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 hidden="1">
            <a:hlinkClick r:id="rId10" action="ppaction://hlinksldjump"/>
            <a:extLst>
              <a:ext uri="{FF2B5EF4-FFF2-40B4-BE49-F238E27FC236}">
                <a16:creationId xmlns:a16="http://schemas.microsoft.com/office/drawing/2014/main" id="{580FBD87-9ABE-4764-AE94-4F6FD9AE88C1}"/>
              </a:ext>
            </a:extLst>
          </p:cNvPr>
          <p:cNvSpPr/>
          <p:nvPr/>
        </p:nvSpPr>
        <p:spPr>
          <a:xfrm>
            <a:off x="6020051" y="-1011359"/>
            <a:ext cx="2599131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เซิ้งแหย่ไข่มดแดง</a:t>
            </a:r>
          </a:p>
        </p:txBody>
      </p:sp>
      <p:pic>
        <p:nvPicPr>
          <p:cNvPr id="28" name="Picture 27">
            <a:hlinkClick r:id="rId9" action="ppaction://hlinksldjump"/>
            <a:extLst>
              <a:ext uri="{FF2B5EF4-FFF2-40B4-BE49-F238E27FC236}">
                <a16:creationId xmlns:a16="http://schemas.microsoft.com/office/drawing/2014/main" id="{3F62550D-0AAE-47AF-940E-2D9F6C1654C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56997" y="5629969"/>
            <a:ext cx="3097036" cy="944962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D6DBA676-BC6F-4972-8BAA-69343912275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7439265">
            <a:off x="7056215" y="5974996"/>
            <a:ext cx="438425" cy="555339"/>
          </a:xfrm>
          <a:prstGeom prst="rect">
            <a:avLst/>
          </a:prstGeom>
        </p:spPr>
      </p:pic>
      <p:pic>
        <p:nvPicPr>
          <p:cNvPr id="29" name="Picture 28">
            <a:hlinkClick r:id="rId10" action="ppaction://hlinksldjump"/>
            <a:extLst>
              <a:ext uri="{FF2B5EF4-FFF2-40B4-BE49-F238E27FC236}">
                <a16:creationId xmlns:a16="http://schemas.microsoft.com/office/drawing/2014/main" id="{31505DBC-B4ED-4EE4-A0D6-9B924D08B17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954862" y="5629969"/>
            <a:ext cx="3097036" cy="944962"/>
          </a:xfrm>
          <a:prstGeom prst="rect">
            <a:avLst/>
          </a:prstGeom>
        </p:spPr>
      </p:pic>
      <p:pic>
        <p:nvPicPr>
          <p:cNvPr id="122" name="Graphic 121">
            <a:extLst>
              <a:ext uri="{FF2B5EF4-FFF2-40B4-BE49-F238E27FC236}">
                <a16:creationId xmlns:a16="http://schemas.microsoft.com/office/drawing/2014/main" id="{70FD41E3-087D-47F0-BF5E-C4456B830A5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7439265">
            <a:off x="10767194" y="5974996"/>
            <a:ext cx="438425" cy="555339"/>
          </a:xfrm>
          <a:prstGeom prst="rect">
            <a:avLst/>
          </a:prstGeom>
        </p:spPr>
      </p:pic>
      <p:pic>
        <p:nvPicPr>
          <p:cNvPr id="31" name="Pictur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3CFB585-72ED-4863-BEBB-7E7501ABAC7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93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roup 138">
            <a:extLst>
              <a:ext uri="{FF2B5EF4-FFF2-40B4-BE49-F238E27FC236}">
                <a16:creationId xmlns:a16="http://schemas.microsoft.com/office/drawing/2014/main" id="{72CA1EF7-C93B-4AB7-8FCE-B02B6413E4F8}"/>
              </a:ext>
            </a:extLst>
          </p:cNvPr>
          <p:cNvGrpSpPr/>
          <p:nvPr/>
        </p:nvGrpSpPr>
        <p:grpSpPr>
          <a:xfrm>
            <a:off x="6096000" y="5192892"/>
            <a:ext cx="6764816" cy="1469357"/>
            <a:chOff x="4732326" y="5192892"/>
            <a:chExt cx="6764816" cy="1469357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2F3D2462-5236-42DA-A168-E152DC82CD9C}"/>
                </a:ext>
              </a:extLst>
            </p:cNvPr>
            <p:cNvSpPr/>
            <p:nvPr/>
          </p:nvSpPr>
          <p:spPr>
            <a:xfrm>
              <a:off x="4790894" y="5420188"/>
              <a:ext cx="4966424" cy="1242061"/>
            </a:xfrm>
            <a:prstGeom prst="roundRect">
              <a:avLst>
                <a:gd name="adj" fmla="val 12373"/>
              </a:avLst>
            </a:prstGeom>
            <a:solidFill>
              <a:schemeClr val="bg1"/>
            </a:solidFill>
            <a:ln>
              <a:solidFill>
                <a:srgbClr val="FCD5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898F8C45-2675-41DA-9817-54A4A9CAF0D9}"/>
                </a:ext>
              </a:extLst>
            </p:cNvPr>
            <p:cNvSpPr txBox="1"/>
            <p:nvPr/>
          </p:nvSpPr>
          <p:spPr>
            <a:xfrm>
              <a:off x="5024099" y="5747186"/>
              <a:ext cx="6473043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ผู้แสดงถือกิ่งไม้ไว้ในมือ (นิยมใช้ใบมะยมมัดเป็นช่อ)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เพื่อใช้ในการปัดเป่าสิ่งที่ไม่ดีให้ออกไป</a:t>
              </a:r>
            </a:p>
          </p:txBody>
        </p: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3FA7AD1C-1502-4B89-80DA-2B6A3EFB4184}"/>
                </a:ext>
              </a:extLst>
            </p:cNvPr>
            <p:cNvSpPr/>
            <p:nvPr/>
          </p:nvSpPr>
          <p:spPr>
            <a:xfrm>
              <a:off x="4732326" y="5204757"/>
              <a:ext cx="2556352" cy="458364"/>
            </a:xfrm>
            <a:prstGeom prst="roundRect">
              <a:avLst>
                <a:gd name="adj" fmla="val 50000"/>
              </a:avLst>
            </a:prstGeom>
            <a:solidFill>
              <a:srgbClr val="F02B2C"/>
            </a:solidFill>
            <a:ln w="38100">
              <a:solidFill>
                <a:srgbClr val="FCD5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5DB5A966-7F7B-4BB1-B9FC-4593EB7AF3E7}"/>
                </a:ext>
              </a:extLst>
            </p:cNvPr>
            <p:cNvSpPr txBox="1"/>
            <p:nvPr/>
          </p:nvSpPr>
          <p:spPr>
            <a:xfrm>
              <a:off x="4732327" y="5192892"/>
              <a:ext cx="255635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อุปกรณ์การแสดง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FD2CFC5-EEC4-4EF4-BACB-2468FF9BB6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617" y="6215973"/>
            <a:ext cx="493437" cy="487028"/>
          </a:xfrm>
          <a:prstGeom prst="rect">
            <a:avLst/>
          </a:prstGeom>
        </p:spPr>
      </p:pic>
      <p:pic>
        <p:nvPicPr>
          <p:cNvPr id="33" name="Graphic 32">
            <a:hlinkClick r:id="rId5" action="ppaction://hlinksldjump"/>
            <a:extLst>
              <a:ext uri="{FF2B5EF4-FFF2-40B4-BE49-F238E27FC236}">
                <a16:creationId xmlns:a16="http://schemas.microsoft.com/office/drawing/2014/main" id="{19646210-A7ED-4C92-B62C-6426DF3502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7836" y="6216872"/>
            <a:ext cx="1112684" cy="486000"/>
          </a:xfrm>
          <a:prstGeom prst="rect">
            <a:avLst/>
          </a:prstGeom>
        </p:spPr>
      </p:pic>
      <p:sp>
        <p:nvSpPr>
          <p:cNvPr id="36" name="AutoShape 38" descr="Click Icon Stock Vector Illustration Flat: เวกเตอร์สต็อก (ปลอดค่าลิขสิทธิ์)  605935103 | Shutterstock">
            <a:extLst>
              <a:ext uri="{FF2B5EF4-FFF2-40B4-BE49-F238E27FC236}">
                <a16:creationId xmlns:a16="http://schemas.microsoft.com/office/drawing/2014/main" id="{E016A1C3-C955-47AB-B3E3-74E8F0DB21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-459136" y="7472415"/>
            <a:ext cx="444077" cy="33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18799" tIns="59399" rIns="118799" bIns="59399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CAB1E17C-EEC0-48E3-BC57-9014E36EF32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6243" y="1283281"/>
            <a:ext cx="3797943" cy="4680348"/>
          </a:xfrm>
          <a:prstGeom prst="roundRect">
            <a:avLst>
              <a:gd name="adj" fmla="val 4924"/>
            </a:avLst>
          </a:prstGeom>
          <a:ln w="76200">
            <a:solidFill>
              <a:schemeClr val="bg1">
                <a:lumMod val="95000"/>
              </a:schemeClr>
            </a:solidFill>
          </a:ln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84BE7485-1136-4BF4-A339-33F62D84582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4521" y="184412"/>
            <a:ext cx="2381385" cy="1141681"/>
          </a:xfrm>
          <a:prstGeom prst="rect">
            <a:avLst/>
          </a:prstGeom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5D69A0AE-DD56-4608-A9DA-F2BFE83AFF90}"/>
              </a:ext>
            </a:extLst>
          </p:cNvPr>
          <p:cNvGrpSpPr/>
          <p:nvPr/>
        </p:nvGrpSpPr>
        <p:grpSpPr>
          <a:xfrm>
            <a:off x="6096000" y="314422"/>
            <a:ext cx="7041518" cy="1457492"/>
            <a:chOff x="4732326" y="314422"/>
            <a:chExt cx="7041518" cy="1457492"/>
          </a:xfrm>
        </p:grpSpPr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6D5830C0-F18B-4B28-B9F6-2805BD8CFA86}"/>
                </a:ext>
              </a:extLst>
            </p:cNvPr>
            <p:cNvSpPr/>
            <p:nvPr/>
          </p:nvSpPr>
          <p:spPr>
            <a:xfrm>
              <a:off x="4790894" y="529853"/>
              <a:ext cx="4966424" cy="1242061"/>
            </a:xfrm>
            <a:prstGeom prst="roundRect">
              <a:avLst>
                <a:gd name="adj" fmla="val 12373"/>
              </a:avLst>
            </a:prstGeom>
            <a:solidFill>
              <a:schemeClr val="bg1"/>
            </a:solidFill>
            <a:ln>
              <a:solidFill>
                <a:srgbClr val="99D9F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29819440-07A8-48FE-8F97-D8B599EEB1CE}"/>
                </a:ext>
              </a:extLst>
            </p:cNvPr>
            <p:cNvSpPr txBox="1"/>
            <p:nvPr/>
          </p:nvSpPr>
          <p:spPr>
            <a:xfrm>
              <a:off x="5024099" y="856851"/>
              <a:ext cx="674974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การแสดงพื้นเมืองของชาวเขาเผ่าเงี้ยวที่อาศัยอยู่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ทางภาคเหนือ บทร้องมีลักษณะเป็นบทอวยพร</a:t>
              </a:r>
            </a:p>
          </p:txBody>
        </p:sp>
        <p:sp>
          <p:nvSpPr>
            <p:cNvPr id="127" name="Rectangle: Rounded Corners 126">
              <a:extLst>
                <a:ext uri="{FF2B5EF4-FFF2-40B4-BE49-F238E27FC236}">
                  <a16:creationId xmlns:a16="http://schemas.microsoft.com/office/drawing/2014/main" id="{70AF411B-FD96-49CD-94F8-0F6C05EB4C6F}"/>
                </a:ext>
              </a:extLst>
            </p:cNvPr>
            <p:cNvSpPr/>
            <p:nvPr/>
          </p:nvSpPr>
          <p:spPr>
            <a:xfrm>
              <a:off x="4732326" y="314422"/>
              <a:ext cx="1433137" cy="458364"/>
            </a:xfrm>
            <a:prstGeom prst="roundRect">
              <a:avLst>
                <a:gd name="adj" fmla="val 50000"/>
              </a:avLst>
            </a:prstGeom>
            <a:solidFill>
              <a:srgbClr val="009FDC"/>
            </a:solidFill>
            <a:ln w="38100">
              <a:solidFill>
                <a:srgbClr val="E1F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08749DD3-5BAE-454B-881C-E7AD35D9C651}"/>
                </a:ext>
              </a:extLst>
            </p:cNvPr>
            <p:cNvSpPr txBox="1"/>
            <p:nvPr/>
          </p:nvSpPr>
          <p:spPr>
            <a:xfrm>
              <a:off x="4732326" y="314422"/>
              <a:ext cx="143313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ที่มา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0D0F8867-5A09-4DBD-858E-65CB6DA742D8}"/>
              </a:ext>
            </a:extLst>
          </p:cNvPr>
          <p:cNvGrpSpPr/>
          <p:nvPr/>
        </p:nvGrpSpPr>
        <p:grpSpPr>
          <a:xfrm>
            <a:off x="6096000" y="1877820"/>
            <a:ext cx="6953412" cy="1491744"/>
            <a:chOff x="4732326" y="1877820"/>
            <a:chExt cx="6953412" cy="1491744"/>
          </a:xfrm>
        </p:grpSpPr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B2DADB39-F502-417F-86B0-009BEEC5DBCA}"/>
                </a:ext>
              </a:extLst>
            </p:cNvPr>
            <p:cNvSpPr/>
            <p:nvPr/>
          </p:nvSpPr>
          <p:spPr>
            <a:xfrm>
              <a:off x="4790894" y="2127503"/>
              <a:ext cx="4966424" cy="1242061"/>
            </a:xfrm>
            <a:prstGeom prst="roundRect">
              <a:avLst>
                <a:gd name="adj" fmla="val 12373"/>
              </a:avLst>
            </a:prstGeom>
            <a:solidFill>
              <a:schemeClr val="bg1"/>
            </a:solidFill>
            <a:ln>
              <a:solidFill>
                <a:srgbClr val="FBBAD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B61316E0-0361-412D-9BAA-9901AD4C6D53}"/>
                </a:ext>
              </a:extLst>
            </p:cNvPr>
            <p:cNvSpPr txBox="1"/>
            <p:nvPr/>
          </p:nvSpPr>
          <p:spPr>
            <a:xfrm>
              <a:off x="5024099" y="2454501"/>
              <a:ext cx="666163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ใช้ผู้แสดงเป็นคู่ จำนวน 2 คู่ขึ้นไป โดยจะร่ายรำ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ไปตามบทร้องและจังหวะดนตรี</a:t>
              </a:r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537EBCAD-4D70-4915-B1C3-1012C4F91B9C}"/>
                </a:ext>
              </a:extLst>
            </p:cNvPr>
            <p:cNvSpPr/>
            <p:nvPr/>
          </p:nvSpPr>
          <p:spPr>
            <a:xfrm>
              <a:off x="4732326" y="1912072"/>
              <a:ext cx="2556352" cy="458364"/>
            </a:xfrm>
            <a:prstGeom prst="roundRect">
              <a:avLst>
                <a:gd name="adj" fmla="val 50000"/>
              </a:avLst>
            </a:prstGeom>
            <a:solidFill>
              <a:srgbClr val="F5528D"/>
            </a:solidFill>
            <a:ln w="38100">
              <a:solidFill>
                <a:srgbClr val="FDDC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AA360E31-6B46-4B33-8A9D-35763C91F1F3}"/>
                </a:ext>
              </a:extLst>
            </p:cNvPr>
            <p:cNvSpPr txBox="1"/>
            <p:nvPr/>
          </p:nvSpPr>
          <p:spPr>
            <a:xfrm>
              <a:off x="4746289" y="1877820"/>
              <a:ext cx="255635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รูปแบบการแสดง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ADB8394C-F784-49A9-A038-422137714906}"/>
              </a:ext>
            </a:extLst>
          </p:cNvPr>
          <p:cNvGrpSpPr/>
          <p:nvPr/>
        </p:nvGrpSpPr>
        <p:grpSpPr>
          <a:xfrm>
            <a:off x="6096000" y="3452959"/>
            <a:ext cx="5170092" cy="1548009"/>
            <a:chOff x="4732326" y="3452959"/>
            <a:chExt cx="5170092" cy="1548009"/>
          </a:xfrm>
        </p:grpSpPr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2290AC02-5E2A-4AC1-98B6-E536AFFFD0E7}"/>
                </a:ext>
              </a:extLst>
            </p:cNvPr>
            <p:cNvSpPr/>
            <p:nvPr/>
          </p:nvSpPr>
          <p:spPr>
            <a:xfrm>
              <a:off x="4790894" y="3702642"/>
              <a:ext cx="4966424" cy="1298326"/>
            </a:xfrm>
            <a:prstGeom prst="roundRect">
              <a:avLst>
                <a:gd name="adj" fmla="val 12373"/>
              </a:avLst>
            </a:prstGeom>
            <a:solidFill>
              <a:schemeClr val="bg1"/>
            </a:solidFill>
            <a:ln>
              <a:solidFill>
                <a:srgbClr val="C5EAB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DBD27555-7F81-4F66-9394-8F941D0CDA31}"/>
                </a:ext>
              </a:extLst>
            </p:cNvPr>
            <p:cNvSpPr txBox="1"/>
            <p:nvPr/>
          </p:nvSpPr>
          <p:spPr>
            <a:xfrm>
              <a:off x="5024099" y="4029640"/>
              <a:ext cx="48783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สามารถแต่งกายได้ 2 รูปแบบ คือ 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แบบชาวไทยภูเขาและแบบชาวไทยใหญ่ </a:t>
              </a:r>
            </a:p>
          </p:txBody>
        </p:sp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B11B05CD-3888-4089-A74F-9E611C126D3B}"/>
                </a:ext>
              </a:extLst>
            </p:cNvPr>
            <p:cNvSpPr/>
            <p:nvPr/>
          </p:nvSpPr>
          <p:spPr>
            <a:xfrm>
              <a:off x="4732326" y="3487211"/>
              <a:ext cx="1924224" cy="458364"/>
            </a:xfrm>
            <a:prstGeom prst="roundRect">
              <a:avLst>
                <a:gd name="adj" fmla="val 50000"/>
              </a:avLst>
            </a:prstGeom>
            <a:solidFill>
              <a:srgbClr val="58B935"/>
            </a:solidFill>
            <a:ln w="38100">
              <a:solidFill>
                <a:srgbClr val="D3E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44F0E742-EEA1-49B3-8869-69ABD79468E4}"/>
                </a:ext>
              </a:extLst>
            </p:cNvPr>
            <p:cNvSpPr txBox="1"/>
            <p:nvPr/>
          </p:nvSpPr>
          <p:spPr>
            <a:xfrm>
              <a:off x="4745174" y="3452959"/>
              <a:ext cx="19242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การแต่งกาย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1" name="Pictur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BB8F457-5B81-48D0-8A9C-F8E7F4323F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2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CFA609-A43C-417C-BC93-AD03E53B5F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FD2CFC5-EEC4-4EF4-BACB-2468FF9BB6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617" y="6215973"/>
            <a:ext cx="493437" cy="487028"/>
          </a:xfrm>
          <a:prstGeom prst="rect">
            <a:avLst/>
          </a:prstGeom>
        </p:spPr>
      </p:pic>
      <p:pic>
        <p:nvPicPr>
          <p:cNvPr id="33" name="Graphic 32">
            <a:hlinkClick r:id="rId5" action="ppaction://hlinksldjump"/>
            <a:extLst>
              <a:ext uri="{FF2B5EF4-FFF2-40B4-BE49-F238E27FC236}">
                <a16:creationId xmlns:a16="http://schemas.microsoft.com/office/drawing/2014/main" id="{19646210-A7ED-4C92-B62C-6426DF3502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7836" y="6216872"/>
            <a:ext cx="1112684" cy="486000"/>
          </a:xfrm>
          <a:prstGeom prst="rect">
            <a:avLst/>
          </a:prstGeom>
        </p:spPr>
      </p:pic>
      <p:sp>
        <p:nvSpPr>
          <p:cNvPr id="36" name="AutoShape 38" descr="Click Icon Stock Vector Illustration Flat: เวกเตอร์สต็อก (ปลอดค่าลิขสิทธิ์)  605935103 | Shutterstock">
            <a:extLst>
              <a:ext uri="{FF2B5EF4-FFF2-40B4-BE49-F238E27FC236}">
                <a16:creationId xmlns:a16="http://schemas.microsoft.com/office/drawing/2014/main" id="{E016A1C3-C955-47AB-B3E3-74E8F0DB21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-459136" y="7472415"/>
            <a:ext cx="444077" cy="33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18799" tIns="59399" rIns="118799" bIns="59399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9A85366-BCA6-40FF-BE89-B4E461D960FD}"/>
              </a:ext>
            </a:extLst>
          </p:cNvPr>
          <p:cNvGrpSpPr/>
          <p:nvPr/>
        </p:nvGrpSpPr>
        <p:grpSpPr>
          <a:xfrm>
            <a:off x="6096000" y="314422"/>
            <a:ext cx="7041518" cy="1457492"/>
            <a:chOff x="4732326" y="314422"/>
            <a:chExt cx="7041518" cy="1457492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6D40F5DD-B949-4C75-8560-256E0EB25B6E}"/>
                </a:ext>
              </a:extLst>
            </p:cNvPr>
            <p:cNvSpPr/>
            <p:nvPr/>
          </p:nvSpPr>
          <p:spPr>
            <a:xfrm>
              <a:off x="4790894" y="529853"/>
              <a:ext cx="4966424" cy="1242061"/>
            </a:xfrm>
            <a:prstGeom prst="roundRect">
              <a:avLst>
                <a:gd name="adj" fmla="val 12373"/>
              </a:avLst>
            </a:prstGeom>
            <a:solidFill>
              <a:schemeClr val="bg1"/>
            </a:solidFill>
            <a:ln>
              <a:solidFill>
                <a:srgbClr val="99D9F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A5643AC-E2C0-487D-AFFD-902E32014327}"/>
                </a:ext>
              </a:extLst>
            </p:cNvPr>
            <p:cNvSpPr txBox="1"/>
            <p:nvPr/>
          </p:nvSpPr>
          <p:spPr>
            <a:xfrm>
              <a:off x="5024099" y="856851"/>
              <a:ext cx="674974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การแสดงที่มรภ.บุรีรัมย์คิดสร้างสรรค์ขึ้น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โดยศึกษาจากวิธีการแหย่ไข่มดแดงของชาวบ้าน</a:t>
              </a:r>
            </a:p>
          </p:txBody>
        </p:sp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B6D45B5D-A425-47A8-8C13-5BF6B57AD69F}"/>
                </a:ext>
              </a:extLst>
            </p:cNvPr>
            <p:cNvSpPr/>
            <p:nvPr/>
          </p:nvSpPr>
          <p:spPr>
            <a:xfrm>
              <a:off x="4732326" y="314422"/>
              <a:ext cx="1433137" cy="458364"/>
            </a:xfrm>
            <a:prstGeom prst="roundRect">
              <a:avLst>
                <a:gd name="adj" fmla="val 50000"/>
              </a:avLst>
            </a:prstGeom>
            <a:solidFill>
              <a:srgbClr val="009FDC"/>
            </a:solidFill>
            <a:ln w="38100">
              <a:solidFill>
                <a:srgbClr val="E1F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3162352-6DD9-4445-8AC0-30593C7E10B9}"/>
                </a:ext>
              </a:extLst>
            </p:cNvPr>
            <p:cNvSpPr txBox="1"/>
            <p:nvPr/>
          </p:nvSpPr>
          <p:spPr>
            <a:xfrm>
              <a:off x="4732326" y="314422"/>
              <a:ext cx="143313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ที่มา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4C3A221-D312-4C61-A2B9-7C660B0DB1BE}"/>
              </a:ext>
            </a:extLst>
          </p:cNvPr>
          <p:cNvGrpSpPr/>
          <p:nvPr/>
        </p:nvGrpSpPr>
        <p:grpSpPr>
          <a:xfrm>
            <a:off x="6096000" y="1877820"/>
            <a:ext cx="6953412" cy="1491744"/>
            <a:chOff x="4732326" y="1877820"/>
            <a:chExt cx="6953412" cy="1491744"/>
          </a:xfrm>
        </p:grpSpPr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0DEEA76D-A196-4BD5-8F82-3CDFE3BECC11}"/>
                </a:ext>
              </a:extLst>
            </p:cNvPr>
            <p:cNvSpPr/>
            <p:nvPr/>
          </p:nvSpPr>
          <p:spPr>
            <a:xfrm>
              <a:off x="4790894" y="2127503"/>
              <a:ext cx="4966424" cy="1242061"/>
            </a:xfrm>
            <a:prstGeom prst="roundRect">
              <a:avLst>
                <a:gd name="adj" fmla="val 12373"/>
              </a:avLst>
            </a:prstGeom>
            <a:solidFill>
              <a:schemeClr val="bg1"/>
            </a:solidFill>
            <a:ln>
              <a:solidFill>
                <a:srgbClr val="FBBAD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3A46E396-3A59-46FD-88BC-8D58637BA3D9}"/>
                </a:ext>
              </a:extLst>
            </p:cNvPr>
            <p:cNvSpPr txBox="1"/>
            <p:nvPr/>
          </p:nvSpPr>
          <p:spPr>
            <a:xfrm>
              <a:off x="5024099" y="2454501"/>
              <a:ext cx="666163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ร่ายรำไปตามจังหวะและทำนองดนตรี ท่ารำที่ใช้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จะสื่อให้เห็นถึงกรรมวิธีในการหาไข่มดแดง</a:t>
              </a:r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E8A79E64-9C3B-40AF-8457-E5E240EEB59E}"/>
                </a:ext>
              </a:extLst>
            </p:cNvPr>
            <p:cNvSpPr/>
            <p:nvPr/>
          </p:nvSpPr>
          <p:spPr>
            <a:xfrm>
              <a:off x="4732326" y="1912072"/>
              <a:ext cx="2556352" cy="458364"/>
            </a:xfrm>
            <a:prstGeom prst="roundRect">
              <a:avLst>
                <a:gd name="adj" fmla="val 50000"/>
              </a:avLst>
            </a:prstGeom>
            <a:solidFill>
              <a:srgbClr val="F5528D"/>
            </a:solidFill>
            <a:ln w="38100">
              <a:solidFill>
                <a:srgbClr val="FDDC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8407879-EBF1-4C6A-95A1-B9DFBC7EBDDD}"/>
                </a:ext>
              </a:extLst>
            </p:cNvPr>
            <p:cNvSpPr txBox="1"/>
            <p:nvPr/>
          </p:nvSpPr>
          <p:spPr>
            <a:xfrm>
              <a:off x="4746289" y="1877820"/>
              <a:ext cx="255635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รูปแบบการแสดง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21A90A0-0F49-41B4-A0EB-1C991665421B}"/>
              </a:ext>
            </a:extLst>
          </p:cNvPr>
          <p:cNvGrpSpPr/>
          <p:nvPr/>
        </p:nvGrpSpPr>
        <p:grpSpPr>
          <a:xfrm>
            <a:off x="6096000" y="5192892"/>
            <a:ext cx="6764816" cy="1469357"/>
            <a:chOff x="4732326" y="5192892"/>
            <a:chExt cx="6764816" cy="1469357"/>
          </a:xfrm>
        </p:grpSpPr>
        <p:sp>
          <p:nvSpPr>
            <p:cNvPr id="111" name="Rectangle: Rounded Corners 110">
              <a:extLst>
                <a:ext uri="{FF2B5EF4-FFF2-40B4-BE49-F238E27FC236}">
                  <a16:creationId xmlns:a16="http://schemas.microsoft.com/office/drawing/2014/main" id="{39196990-8AC2-429D-A164-EC3071039CEB}"/>
                </a:ext>
              </a:extLst>
            </p:cNvPr>
            <p:cNvSpPr/>
            <p:nvPr/>
          </p:nvSpPr>
          <p:spPr>
            <a:xfrm>
              <a:off x="4790894" y="5420188"/>
              <a:ext cx="4966424" cy="1242061"/>
            </a:xfrm>
            <a:prstGeom prst="roundRect">
              <a:avLst>
                <a:gd name="adj" fmla="val 12373"/>
              </a:avLst>
            </a:prstGeom>
            <a:solidFill>
              <a:schemeClr val="bg1"/>
            </a:solidFill>
            <a:ln>
              <a:solidFill>
                <a:srgbClr val="FCD5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65CAB366-9D14-4191-82EC-14DBD089B1DA}"/>
                </a:ext>
              </a:extLst>
            </p:cNvPr>
            <p:cNvSpPr txBox="1"/>
            <p:nvPr/>
          </p:nvSpPr>
          <p:spPr>
            <a:xfrm>
              <a:off x="5024099" y="5747186"/>
              <a:ext cx="6473043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หญิงถือครุใส่น้ำและมีผ้าสำหรับกวนมดแดง 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ชายถือตะกร้าผูกปลายไม้</a:t>
              </a:r>
            </a:p>
          </p:txBody>
        </p:sp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DDCAE3C6-23FC-4511-A9EC-2B341021335B}"/>
                </a:ext>
              </a:extLst>
            </p:cNvPr>
            <p:cNvSpPr/>
            <p:nvPr/>
          </p:nvSpPr>
          <p:spPr>
            <a:xfrm>
              <a:off x="4732326" y="5204757"/>
              <a:ext cx="2556352" cy="458364"/>
            </a:xfrm>
            <a:prstGeom prst="roundRect">
              <a:avLst>
                <a:gd name="adj" fmla="val 50000"/>
              </a:avLst>
            </a:prstGeom>
            <a:solidFill>
              <a:srgbClr val="F02B2C"/>
            </a:solidFill>
            <a:ln w="38100">
              <a:solidFill>
                <a:srgbClr val="FCD5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E6636D19-91CF-4AD4-8326-CCA2A860BD8A}"/>
                </a:ext>
              </a:extLst>
            </p:cNvPr>
            <p:cNvSpPr txBox="1"/>
            <p:nvPr/>
          </p:nvSpPr>
          <p:spPr>
            <a:xfrm>
              <a:off x="4732327" y="5192892"/>
              <a:ext cx="255635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อุปกรณ์การแสดง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14FC7379-58FC-43DA-BDA5-6F60115927B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008" y="252416"/>
            <a:ext cx="3964295" cy="98337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542E1-E955-4012-B88C-3F360FCFEAB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0205" y="1283281"/>
            <a:ext cx="3791923" cy="4666241"/>
          </a:xfrm>
          <a:prstGeom prst="roundRect">
            <a:avLst>
              <a:gd name="adj" fmla="val 5766"/>
            </a:avLst>
          </a:prstGeom>
          <a:ln w="76200">
            <a:solidFill>
              <a:schemeClr val="bg1">
                <a:lumMod val="95000"/>
              </a:schemeClr>
            </a:solidFill>
          </a:ln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8A82B2E-B8D4-4A49-8FF0-B9FF1B29B047}"/>
              </a:ext>
            </a:extLst>
          </p:cNvPr>
          <p:cNvGrpSpPr/>
          <p:nvPr/>
        </p:nvGrpSpPr>
        <p:grpSpPr>
          <a:xfrm>
            <a:off x="6096000" y="3452959"/>
            <a:ext cx="5170092" cy="1548009"/>
            <a:chOff x="6096000" y="3452959"/>
            <a:chExt cx="5170092" cy="154800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56B7A89-09E4-4DAD-AC8C-58E2CFCCDE79}"/>
                </a:ext>
              </a:extLst>
            </p:cNvPr>
            <p:cNvGrpSpPr/>
            <p:nvPr/>
          </p:nvGrpSpPr>
          <p:grpSpPr>
            <a:xfrm>
              <a:off x="6154568" y="3702642"/>
              <a:ext cx="5111524" cy="1298326"/>
              <a:chOff x="4790894" y="3702642"/>
              <a:chExt cx="5111524" cy="1298326"/>
            </a:xfrm>
          </p:grpSpPr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4366141C-0884-41C1-9A99-48F0ED9859B9}"/>
                  </a:ext>
                </a:extLst>
              </p:cNvPr>
              <p:cNvSpPr/>
              <p:nvPr/>
            </p:nvSpPr>
            <p:spPr>
              <a:xfrm>
                <a:off x="4790894" y="3702642"/>
                <a:ext cx="4966424" cy="1298326"/>
              </a:xfrm>
              <a:prstGeom prst="roundRect">
                <a:avLst>
                  <a:gd name="adj" fmla="val 12373"/>
                </a:avLst>
              </a:prstGeom>
              <a:solidFill>
                <a:schemeClr val="bg1"/>
              </a:solidFill>
              <a:ln>
                <a:solidFill>
                  <a:srgbClr val="C5EAB8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8DAFB440-20A9-4908-8E52-D2FD25236A0F}"/>
                  </a:ext>
                </a:extLst>
              </p:cNvPr>
              <p:cNvSpPr txBox="1"/>
              <p:nvPr/>
            </p:nvSpPr>
            <p:spPr>
              <a:xfrm>
                <a:off x="5024099" y="4029640"/>
                <a:ext cx="4878319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หญิงสวมเสื้อเกาะอก นุ่งผ้าซิ่นสั้นเสมอเข่า </a:t>
                </a:r>
              </a:p>
              <a:p>
                <a:r>
                  <a:rPr lang="th-TH" sz="2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ชายสวมเสื้อคอกลม ผ้าขาวม้าคาดเอวและศีรษะ</a:t>
                </a:r>
              </a:p>
            </p:txBody>
          </p:sp>
        </p:grp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A2820F10-B77B-4233-8C64-E15415F4BC56}"/>
                </a:ext>
              </a:extLst>
            </p:cNvPr>
            <p:cNvSpPr/>
            <p:nvPr/>
          </p:nvSpPr>
          <p:spPr>
            <a:xfrm>
              <a:off x="6096000" y="3487211"/>
              <a:ext cx="1924224" cy="458364"/>
            </a:xfrm>
            <a:prstGeom prst="roundRect">
              <a:avLst>
                <a:gd name="adj" fmla="val 50000"/>
              </a:avLst>
            </a:prstGeom>
            <a:solidFill>
              <a:srgbClr val="58B935"/>
            </a:solidFill>
            <a:ln w="38100">
              <a:solidFill>
                <a:srgbClr val="D3E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9FA6666-55F4-40E9-A84F-B6695535089B}"/>
                </a:ext>
              </a:extLst>
            </p:cNvPr>
            <p:cNvSpPr txBox="1"/>
            <p:nvPr/>
          </p:nvSpPr>
          <p:spPr>
            <a:xfrm>
              <a:off x="6108848" y="3452959"/>
              <a:ext cx="19242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การแต่งกาย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5" name="Picture 3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3550C57-707B-43EB-8AEA-20E03A31B1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38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3886</TotalTime>
  <Words>4173</Words>
  <Application>Microsoft Office PowerPoint</Application>
  <PresentationFormat>Widescreen</PresentationFormat>
  <Paragraphs>456</Paragraphs>
  <Slides>39</Slides>
  <Notes>26</Notes>
  <HiddenSlides>8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Calibri Light</vt:lpstr>
      <vt:lpstr>Calibri</vt:lpstr>
      <vt:lpstr>Arial</vt:lpstr>
      <vt:lpstr>TH Sarabun New</vt:lpstr>
      <vt:lpstr>Mali</vt:lpstr>
      <vt:lpstr>Cordia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Sudarat Sangkapinyo</dc:creator>
  <cp:lastModifiedBy>Sudarat Sangkapinyo</cp:lastModifiedBy>
  <cp:revision>295</cp:revision>
  <dcterms:created xsi:type="dcterms:W3CDTF">2023-09-13T08:26:48Z</dcterms:created>
  <dcterms:modified xsi:type="dcterms:W3CDTF">2023-10-17T10:06:57Z</dcterms:modified>
</cp:coreProperties>
</file>